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03" r:id="rId2"/>
    <p:sldId id="1011" r:id="rId3"/>
    <p:sldId id="1027" r:id="rId4"/>
    <p:sldId id="1000" r:id="rId5"/>
    <p:sldId id="1010" r:id="rId6"/>
    <p:sldId id="1004" r:id="rId7"/>
    <p:sldId id="1012" r:id="rId8"/>
    <p:sldId id="1028" r:id="rId9"/>
    <p:sldId id="1020" r:id="rId10"/>
    <p:sldId id="1021" r:id="rId11"/>
    <p:sldId id="1019" r:id="rId12"/>
    <p:sldId id="1022" r:id="rId13"/>
    <p:sldId id="1029" r:id="rId14"/>
    <p:sldId id="1030" r:id="rId15"/>
    <p:sldId id="1031" r:id="rId16"/>
    <p:sldId id="1033" r:id="rId17"/>
    <p:sldId id="1032" r:id="rId18"/>
    <p:sldId id="1034" r:id="rId19"/>
    <p:sldId id="1036" r:id="rId20"/>
    <p:sldId id="1035" r:id="rId21"/>
    <p:sldId id="1038" r:id="rId22"/>
    <p:sldId id="1037" r:id="rId23"/>
    <p:sldId id="1024" r:id="rId24"/>
    <p:sldId id="1025" r:id="rId25"/>
    <p:sldId id="1005" r:id="rId26"/>
    <p:sldId id="1006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94F309-C129-4C88-95FF-FA34D406D6EB}">
          <p14:sldIdLst>
            <p14:sldId id="1003"/>
            <p14:sldId id="1011"/>
            <p14:sldId id="1027"/>
            <p14:sldId id="1000"/>
            <p14:sldId id="1010"/>
            <p14:sldId id="1004"/>
            <p14:sldId id="1012"/>
            <p14:sldId id="1028"/>
            <p14:sldId id="1020"/>
            <p14:sldId id="1021"/>
            <p14:sldId id="1019"/>
            <p14:sldId id="1022"/>
            <p14:sldId id="1029"/>
            <p14:sldId id="1030"/>
            <p14:sldId id="1031"/>
            <p14:sldId id="1033"/>
            <p14:sldId id="1032"/>
            <p14:sldId id="1034"/>
            <p14:sldId id="1036"/>
            <p14:sldId id="1035"/>
            <p14:sldId id="1038"/>
            <p14:sldId id="1037"/>
            <p14:sldId id="1024"/>
            <p14:sldId id="1025"/>
            <p14:sldId id="1005"/>
            <p14:sldId id="10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9B9BD7"/>
    <a:srgbClr val="06E5FF"/>
    <a:srgbClr val="66CCFF"/>
    <a:srgbClr val="99CCFF"/>
    <a:srgbClr val="33CCFF"/>
    <a:srgbClr val="CCCCFF"/>
    <a:srgbClr val="000000"/>
    <a:srgbClr val="023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1334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37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F8CF4-98DF-4AEB-BE09-77AE3E235F83}" type="doc">
      <dgm:prSet loTypeId="urn:microsoft.com/office/officeart/2005/8/layout/pyramid3" loCatId="pyramid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F2DC8DE-BC2C-4694-BD29-31A523C816EE}">
      <dgm:prSet phldrT="[Text]" custT="1"/>
      <dgm:spPr/>
      <dgm:t>
        <a:bodyPr/>
        <a:lstStyle/>
        <a:p>
          <a:r>
            <a:rPr lang="en-US" sz="1800" dirty="0" smtClean="0"/>
            <a:t>Universe</a:t>
          </a:r>
          <a:endParaRPr lang="en-US" sz="1800" dirty="0"/>
        </a:p>
      </dgm:t>
    </dgm:pt>
    <dgm:pt modelId="{CFE5107E-914C-4D6B-A50D-1D1AAEA1B267}" type="parTrans" cxnId="{C295996A-FFCD-4F2B-896C-98B178C7FE44}">
      <dgm:prSet/>
      <dgm:spPr/>
      <dgm:t>
        <a:bodyPr/>
        <a:lstStyle/>
        <a:p>
          <a:endParaRPr lang="en-US"/>
        </a:p>
      </dgm:t>
    </dgm:pt>
    <dgm:pt modelId="{923791F3-BCAB-46C7-96C6-ABDE8BA7C603}" type="sibTrans" cxnId="{C295996A-FFCD-4F2B-896C-98B178C7FE44}">
      <dgm:prSet/>
      <dgm:spPr/>
      <dgm:t>
        <a:bodyPr/>
        <a:lstStyle/>
        <a:p>
          <a:endParaRPr lang="en-US"/>
        </a:p>
      </dgm:t>
    </dgm:pt>
    <dgm:pt modelId="{70038CD8-4589-49AF-9004-DA3EA4AA7E6E}">
      <dgm:prSet phldrT="[Text]" custT="1"/>
      <dgm:spPr/>
      <dgm:t>
        <a:bodyPr/>
        <a:lstStyle/>
        <a:p>
          <a:r>
            <a:rPr lang="en-US" sz="1800" dirty="0"/>
            <a:t>Inquiry</a:t>
          </a:r>
        </a:p>
      </dgm:t>
    </dgm:pt>
    <dgm:pt modelId="{345AAAFB-3EF4-4FD3-8050-15B1127C0730}" type="parTrans" cxnId="{EBB1572E-6415-4A18-9425-472B8A92AB90}">
      <dgm:prSet/>
      <dgm:spPr/>
      <dgm:t>
        <a:bodyPr/>
        <a:lstStyle/>
        <a:p>
          <a:endParaRPr lang="en-US"/>
        </a:p>
      </dgm:t>
    </dgm:pt>
    <dgm:pt modelId="{4DFDCDA4-5853-42FC-BE4B-BB3DD6386627}" type="sibTrans" cxnId="{EBB1572E-6415-4A18-9425-472B8A92AB90}">
      <dgm:prSet/>
      <dgm:spPr/>
      <dgm:t>
        <a:bodyPr/>
        <a:lstStyle/>
        <a:p>
          <a:endParaRPr lang="en-US"/>
        </a:p>
      </dgm:t>
    </dgm:pt>
    <dgm:pt modelId="{6782C398-EC48-45AA-98B2-19A079025D7E}">
      <dgm:prSet custT="1"/>
      <dgm:spPr/>
      <dgm:t>
        <a:bodyPr/>
        <a:lstStyle/>
        <a:p>
          <a:r>
            <a:rPr lang="en-US" sz="1800" dirty="0"/>
            <a:t>Applicant</a:t>
          </a:r>
        </a:p>
      </dgm:t>
    </dgm:pt>
    <dgm:pt modelId="{5BE074C4-8E05-41D0-9314-BF8E5D6AB5BE}" type="parTrans" cxnId="{1BB5BEC0-6E3C-4FD8-A365-009541634D6C}">
      <dgm:prSet/>
      <dgm:spPr/>
      <dgm:t>
        <a:bodyPr/>
        <a:lstStyle/>
        <a:p>
          <a:endParaRPr lang="en-US"/>
        </a:p>
      </dgm:t>
    </dgm:pt>
    <dgm:pt modelId="{4942DC60-16E3-4CC0-A478-AE26E1533138}" type="sibTrans" cxnId="{1BB5BEC0-6E3C-4FD8-A365-009541634D6C}">
      <dgm:prSet/>
      <dgm:spPr/>
      <dgm:t>
        <a:bodyPr/>
        <a:lstStyle/>
        <a:p>
          <a:endParaRPr lang="en-US"/>
        </a:p>
      </dgm:t>
    </dgm:pt>
    <dgm:pt modelId="{0F1CD195-0B63-4444-A360-4CA482973057}">
      <dgm:prSet custT="1"/>
      <dgm:spPr/>
      <dgm:t>
        <a:bodyPr/>
        <a:lstStyle/>
        <a:p>
          <a:r>
            <a:rPr lang="en-US" sz="1800" dirty="0"/>
            <a:t>Admit</a:t>
          </a:r>
        </a:p>
      </dgm:t>
    </dgm:pt>
    <dgm:pt modelId="{BF3B1E62-E43F-49FC-8188-56682895FEF6}" type="parTrans" cxnId="{AC206F97-909F-4AD6-8EC5-FBC5013450BC}">
      <dgm:prSet/>
      <dgm:spPr/>
      <dgm:t>
        <a:bodyPr/>
        <a:lstStyle/>
        <a:p>
          <a:endParaRPr lang="en-US"/>
        </a:p>
      </dgm:t>
    </dgm:pt>
    <dgm:pt modelId="{9775B347-2014-484D-881E-D5104E00A9DF}" type="sibTrans" cxnId="{AC206F97-909F-4AD6-8EC5-FBC5013450BC}">
      <dgm:prSet/>
      <dgm:spPr/>
      <dgm:t>
        <a:bodyPr/>
        <a:lstStyle/>
        <a:p>
          <a:endParaRPr lang="en-US"/>
        </a:p>
      </dgm:t>
    </dgm:pt>
    <dgm:pt modelId="{5C84A70B-AE8B-43F0-A34D-7C4224BDDC81}">
      <dgm:prSet custT="1"/>
      <dgm:spPr/>
      <dgm:t>
        <a:bodyPr/>
        <a:lstStyle/>
        <a:p>
          <a:r>
            <a:rPr lang="en-US" sz="1800" dirty="0" smtClean="0"/>
            <a:t>Financial Aid</a:t>
          </a:r>
          <a:endParaRPr lang="en-US" sz="1800" dirty="0"/>
        </a:p>
      </dgm:t>
    </dgm:pt>
    <dgm:pt modelId="{9066CBD8-5508-42B7-9602-31B4CAA5F852}" type="parTrans" cxnId="{C73A8211-3DCA-47DD-AB5C-6FBE8F6414BC}">
      <dgm:prSet/>
      <dgm:spPr/>
      <dgm:t>
        <a:bodyPr/>
        <a:lstStyle/>
        <a:p>
          <a:endParaRPr lang="en-US"/>
        </a:p>
      </dgm:t>
    </dgm:pt>
    <dgm:pt modelId="{53A0D680-2C07-40D8-99D0-482380C4E956}" type="sibTrans" cxnId="{C73A8211-3DCA-47DD-AB5C-6FBE8F6414BC}">
      <dgm:prSet/>
      <dgm:spPr/>
      <dgm:t>
        <a:bodyPr/>
        <a:lstStyle/>
        <a:p>
          <a:endParaRPr lang="en-US"/>
        </a:p>
      </dgm:t>
    </dgm:pt>
    <dgm:pt modelId="{6A76220A-424E-4C46-8C88-2822D3AA2B76}">
      <dgm:prSet custT="1"/>
      <dgm:spPr/>
      <dgm:t>
        <a:bodyPr/>
        <a:lstStyle/>
        <a:p>
          <a:endParaRPr lang="en-US" sz="1800" dirty="0"/>
        </a:p>
        <a:p>
          <a:endParaRPr lang="en-US" sz="1900" dirty="0"/>
        </a:p>
      </dgm:t>
    </dgm:pt>
    <dgm:pt modelId="{529024C8-5378-417A-96DF-A23726E59B8A}" type="parTrans" cxnId="{819BEF44-AFA3-4955-A55A-7D26A18C23CF}">
      <dgm:prSet/>
      <dgm:spPr/>
      <dgm:t>
        <a:bodyPr/>
        <a:lstStyle/>
        <a:p>
          <a:endParaRPr lang="en-US"/>
        </a:p>
      </dgm:t>
    </dgm:pt>
    <dgm:pt modelId="{861E55A3-3244-4CC5-9B25-120915678D72}" type="sibTrans" cxnId="{819BEF44-AFA3-4955-A55A-7D26A18C23CF}">
      <dgm:prSet/>
      <dgm:spPr/>
      <dgm:t>
        <a:bodyPr/>
        <a:lstStyle/>
        <a:p>
          <a:endParaRPr lang="en-US"/>
        </a:p>
      </dgm:t>
    </dgm:pt>
    <dgm:pt modelId="{77B387DC-7C4A-411A-B2B2-079B5941D2CB}" type="pres">
      <dgm:prSet presAssocID="{590F8CF4-98DF-4AEB-BE09-77AE3E235F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7CFF8-E9A1-4231-9CAC-632192976F06}" type="pres">
      <dgm:prSet presAssocID="{EF2DC8DE-BC2C-4694-BD29-31A523C816EE}" presName="Name8" presStyleCnt="0"/>
      <dgm:spPr/>
    </dgm:pt>
    <dgm:pt modelId="{CC7D7174-497F-425B-8507-4277875B568B}" type="pres">
      <dgm:prSet presAssocID="{EF2DC8DE-BC2C-4694-BD29-31A523C816EE}" presName="level" presStyleLbl="node1" presStyleIdx="0" presStyleCnt="6" custLinFactNeighborX="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A660C-1208-4A2F-AC1A-749751015AFE}" type="pres">
      <dgm:prSet presAssocID="{EF2DC8DE-BC2C-4694-BD29-31A523C816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E6D20-B0D6-47F1-AD04-F5DDD563FB34}" type="pres">
      <dgm:prSet presAssocID="{70038CD8-4589-49AF-9004-DA3EA4AA7E6E}" presName="Name8" presStyleCnt="0"/>
      <dgm:spPr/>
    </dgm:pt>
    <dgm:pt modelId="{E38A0F47-33AF-4509-9D0E-F32070D818EB}" type="pres">
      <dgm:prSet presAssocID="{70038CD8-4589-49AF-9004-DA3EA4AA7E6E}" presName="level" presStyleLbl="node1" presStyleIdx="1" presStyleCnt="6" custLinFactNeighborX="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0D6B-7256-4F24-AED5-70C3D3B98069}" type="pres">
      <dgm:prSet presAssocID="{70038CD8-4589-49AF-9004-DA3EA4AA7E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A2DFD-9E31-443C-AD29-5FF4F3326711}" type="pres">
      <dgm:prSet presAssocID="{6782C398-EC48-45AA-98B2-19A079025D7E}" presName="Name8" presStyleCnt="0"/>
      <dgm:spPr/>
    </dgm:pt>
    <dgm:pt modelId="{84D84392-76D6-4F14-8F1F-9F537298BBB8}" type="pres">
      <dgm:prSet presAssocID="{6782C398-EC48-45AA-98B2-19A079025D7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27D70-9113-4D96-A35D-BB3FE3F906D2}" type="pres">
      <dgm:prSet presAssocID="{6782C398-EC48-45AA-98B2-19A079025D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583B-27EB-42A2-81D2-A98B94D5A7F6}" type="pres">
      <dgm:prSet presAssocID="{0F1CD195-0B63-4444-A360-4CA482973057}" presName="Name8" presStyleCnt="0"/>
      <dgm:spPr/>
    </dgm:pt>
    <dgm:pt modelId="{994B7F00-8D73-4136-8E51-58879EF4CADF}" type="pres">
      <dgm:prSet presAssocID="{0F1CD195-0B63-4444-A360-4CA48297305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955D3-1A6B-4D79-A713-E6D21C6CB344}" type="pres">
      <dgm:prSet presAssocID="{0F1CD195-0B63-4444-A360-4CA4829730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50E9-4E32-462C-AA23-D34343695C27}" type="pres">
      <dgm:prSet presAssocID="{5C84A70B-AE8B-43F0-A34D-7C4224BDDC81}" presName="Name8" presStyleCnt="0"/>
      <dgm:spPr/>
    </dgm:pt>
    <dgm:pt modelId="{3B5E011D-5F81-4A69-9AEF-D7B202345989}" type="pres">
      <dgm:prSet presAssocID="{5C84A70B-AE8B-43F0-A34D-7C4224BDDC8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C464-4F07-4AFD-95FF-C50173DC8B02}" type="pres">
      <dgm:prSet presAssocID="{5C84A70B-AE8B-43F0-A34D-7C4224BDDC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D402C-69D6-4728-B53D-61B9127E1742}" type="pres">
      <dgm:prSet presAssocID="{6A76220A-424E-4C46-8C88-2822D3AA2B76}" presName="Name8" presStyleCnt="0"/>
      <dgm:spPr/>
    </dgm:pt>
    <dgm:pt modelId="{50807A74-95D4-4C58-A2F6-B06A9291C214}" type="pres">
      <dgm:prSet presAssocID="{6A76220A-424E-4C46-8C88-2822D3AA2B7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A3218-DBC3-4FDA-A32F-12E9EED3B8F7}" type="pres">
      <dgm:prSet presAssocID="{6A76220A-424E-4C46-8C88-2822D3AA2B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0B698-8BAF-4290-A829-A3E58878557F}" type="presOf" srcId="{6782C398-EC48-45AA-98B2-19A079025D7E}" destId="{BAE27D70-9113-4D96-A35D-BB3FE3F906D2}" srcOrd="1" destOrd="0" presId="urn:microsoft.com/office/officeart/2005/8/layout/pyramid3"/>
    <dgm:cxn modelId="{C295996A-FFCD-4F2B-896C-98B178C7FE44}" srcId="{590F8CF4-98DF-4AEB-BE09-77AE3E235F83}" destId="{EF2DC8DE-BC2C-4694-BD29-31A523C816EE}" srcOrd="0" destOrd="0" parTransId="{CFE5107E-914C-4D6B-A50D-1D1AAEA1B267}" sibTransId="{923791F3-BCAB-46C7-96C6-ABDE8BA7C603}"/>
    <dgm:cxn modelId="{DDBF6A12-01C3-4565-A696-31FDC6081CD0}" type="presOf" srcId="{0F1CD195-0B63-4444-A360-4CA482973057}" destId="{994B7F00-8D73-4136-8E51-58879EF4CADF}" srcOrd="0" destOrd="0" presId="urn:microsoft.com/office/officeart/2005/8/layout/pyramid3"/>
    <dgm:cxn modelId="{D87B2DDD-F145-48CC-8B93-CEA663722835}" type="presOf" srcId="{590F8CF4-98DF-4AEB-BE09-77AE3E235F83}" destId="{77B387DC-7C4A-411A-B2B2-079B5941D2CB}" srcOrd="0" destOrd="0" presId="urn:microsoft.com/office/officeart/2005/8/layout/pyramid3"/>
    <dgm:cxn modelId="{AC206F97-909F-4AD6-8EC5-FBC5013450BC}" srcId="{590F8CF4-98DF-4AEB-BE09-77AE3E235F83}" destId="{0F1CD195-0B63-4444-A360-4CA482973057}" srcOrd="3" destOrd="0" parTransId="{BF3B1E62-E43F-49FC-8188-56682895FEF6}" sibTransId="{9775B347-2014-484D-881E-D5104E00A9DF}"/>
    <dgm:cxn modelId="{A1B3492D-73A6-4B16-A7D6-55EF8E0E13B2}" type="presOf" srcId="{70038CD8-4589-49AF-9004-DA3EA4AA7E6E}" destId="{E38A0F47-33AF-4509-9D0E-F32070D818EB}" srcOrd="0" destOrd="0" presId="urn:microsoft.com/office/officeart/2005/8/layout/pyramid3"/>
    <dgm:cxn modelId="{1BB5BEC0-6E3C-4FD8-A365-009541634D6C}" srcId="{590F8CF4-98DF-4AEB-BE09-77AE3E235F83}" destId="{6782C398-EC48-45AA-98B2-19A079025D7E}" srcOrd="2" destOrd="0" parTransId="{5BE074C4-8E05-41D0-9314-BF8E5D6AB5BE}" sibTransId="{4942DC60-16E3-4CC0-A478-AE26E1533138}"/>
    <dgm:cxn modelId="{E2872FB5-EEE1-418A-9678-CAA7F34D1CC9}" type="presOf" srcId="{6782C398-EC48-45AA-98B2-19A079025D7E}" destId="{84D84392-76D6-4F14-8F1F-9F537298BBB8}" srcOrd="0" destOrd="0" presId="urn:microsoft.com/office/officeart/2005/8/layout/pyramid3"/>
    <dgm:cxn modelId="{1BBD6371-7300-4B99-96AC-0ADDC404FBA9}" type="presOf" srcId="{70038CD8-4589-49AF-9004-DA3EA4AA7E6E}" destId="{F47F0D6B-7256-4F24-AED5-70C3D3B98069}" srcOrd="1" destOrd="0" presId="urn:microsoft.com/office/officeart/2005/8/layout/pyramid3"/>
    <dgm:cxn modelId="{2811EDED-D22A-49FB-90C9-5142DC22F321}" type="presOf" srcId="{0F1CD195-0B63-4444-A360-4CA482973057}" destId="{F01955D3-1A6B-4D79-A713-E6D21C6CB344}" srcOrd="1" destOrd="0" presId="urn:microsoft.com/office/officeart/2005/8/layout/pyramid3"/>
    <dgm:cxn modelId="{F32D6C77-84F1-4B6D-8366-B276E981E3EE}" type="presOf" srcId="{5C84A70B-AE8B-43F0-A34D-7C4224BDDC81}" destId="{7372C464-4F07-4AFD-95FF-C50173DC8B02}" srcOrd="1" destOrd="0" presId="urn:microsoft.com/office/officeart/2005/8/layout/pyramid3"/>
    <dgm:cxn modelId="{C73A8211-3DCA-47DD-AB5C-6FBE8F6414BC}" srcId="{590F8CF4-98DF-4AEB-BE09-77AE3E235F83}" destId="{5C84A70B-AE8B-43F0-A34D-7C4224BDDC81}" srcOrd="4" destOrd="0" parTransId="{9066CBD8-5508-42B7-9602-31B4CAA5F852}" sibTransId="{53A0D680-2C07-40D8-99D0-482380C4E956}"/>
    <dgm:cxn modelId="{E265EEEA-6AFA-41EA-AA07-4F0FDCE45793}" type="presOf" srcId="{EF2DC8DE-BC2C-4694-BD29-31A523C816EE}" destId="{406A660C-1208-4A2F-AC1A-749751015AFE}" srcOrd="1" destOrd="0" presId="urn:microsoft.com/office/officeart/2005/8/layout/pyramid3"/>
    <dgm:cxn modelId="{EBB1572E-6415-4A18-9425-472B8A92AB90}" srcId="{590F8CF4-98DF-4AEB-BE09-77AE3E235F83}" destId="{70038CD8-4589-49AF-9004-DA3EA4AA7E6E}" srcOrd="1" destOrd="0" parTransId="{345AAAFB-3EF4-4FD3-8050-15B1127C0730}" sibTransId="{4DFDCDA4-5853-42FC-BE4B-BB3DD6386627}"/>
    <dgm:cxn modelId="{FD740766-68E8-45E7-B656-7BF595AB9A1B}" type="presOf" srcId="{6A76220A-424E-4C46-8C88-2822D3AA2B76}" destId="{0DAA3218-DBC3-4FDA-A32F-12E9EED3B8F7}" srcOrd="1" destOrd="0" presId="urn:microsoft.com/office/officeart/2005/8/layout/pyramid3"/>
    <dgm:cxn modelId="{93B17E17-2C09-4C02-8A9B-39512BED2280}" type="presOf" srcId="{5C84A70B-AE8B-43F0-A34D-7C4224BDDC81}" destId="{3B5E011D-5F81-4A69-9AEF-D7B202345989}" srcOrd="0" destOrd="0" presId="urn:microsoft.com/office/officeart/2005/8/layout/pyramid3"/>
    <dgm:cxn modelId="{3B70586C-EA5E-4241-A35F-D164D945E4C4}" type="presOf" srcId="{6A76220A-424E-4C46-8C88-2822D3AA2B76}" destId="{50807A74-95D4-4C58-A2F6-B06A9291C214}" srcOrd="0" destOrd="0" presId="urn:microsoft.com/office/officeart/2005/8/layout/pyramid3"/>
    <dgm:cxn modelId="{819BEF44-AFA3-4955-A55A-7D26A18C23CF}" srcId="{590F8CF4-98DF-4AEB-BE09-77AE3E235F83}" destId="{6A76220A-424E-4C46-8C88-2822D3AA2B76}" srcOrd="5" destOrd="0" parTransId="{529024C8-5378-417A-96DF-A23726E59B8A}" sibTransId="{861E55A3-3244-4CC5-9B25-120915678D72}"/>
    <dgm:cxn modelId="{7BB5F3B7-FC55-4802-B823-8BCCC7A5967E}" type="presOf" srcId="{EF2DC8DE-BC2C-4694-BD29-31A523C816EE}" destId="{CC7D7174-497F-425B-8507-4277875B568B}" srcOrd="0" destOrd="0" presId="urn:microsoft.com/office/officeart/2005/8/layout/pyramid3"/>
    <dgm:cxn modelId="{897DB623-E8D1-449C-BD6B-D8716897571F}" type="presParOf" srcId="{77B387DC-7C4A-411A-B2B2-079B5941D2CB}" destId="{9697CFF8-E9A1-4231-9CAC-632192976F06}" srcOrd="0" destOrd="0" presId="urn:microsoft.com/office/officeart/2005/8/layout/pyramid3"/>
    <dgm:cxn modelId="{EE284DF7-2FDE-44FD-B2FB-D054A65E5902}" type="presParOf" srcId="{9697CFF8-E9A1-4231-9CAC-632192976F06}" destId="{CC7D7174-497F-425B-8507-4277875B568B}" srcOrd="0" destOrd="0" presId="urn:microsoft.com/office/officeart/2005/8/layout/pyramid3"/>
    <dgm:cxn modelId="{47D01F1A-BD47-4F5C-A4C2-E1A549CF6ACF}" type="presParOf" srcId="{9697CFF8-E9A1-4231-9CAC-632192976F06}" destId="{406A660C-1208-4A2F-AC1A-749751015AFE}" srcOrd="1" destOrd="0" presId="urn:microsoft.com/office/officeart/2005/8/layout/pyramid3"/>
    <dgm:cxn modelId="{14283359-0218-4F5D-81F8-AC366A588BC5}" type="presParOf" srcId="{77B387DC-7C4A-411A-B2B2-079B5941D2CB}" destId="{EF5E6D20-B0D6-47F1-AD04-F5DDD563FB34}" srcOrd="1" destOrd="0" presId="urn:microsoft.com/office/officeart/2005/8/layout/pyramid3"/>
    <dgm:cxn modelId="{EEF225B0-7650-43B2-B3E6-2197EC2E2746}" type="presParOf" srcId="{EF5E6D20-B0D6-47F1-AD04-F5DDD563FB34}" destId="{E38A0F47-33AF-4509-9D0E-F32070D818EB}" srcOrd="0" destOrd="0" presId="urn:microsoft.com/office/officeart/2005/8/layout/pyramid3"/>
    <dgm:cxn modelId="{D63F03C3-0829-4F69-BEA3-1C13178270BD}" type="presParOf" srcId="{EF5E6D20-B0D6-47F1-AD04-F5DDD563FB34}" destId="{F47F0D6B-7256-4F24-AED5-70C3D3B98069}" srcOrd="1" destOrd="0" presId="urn:microsoft.com/office/officeart/2005/8/layout/pyramid3"/>
    <dgm:cxn modelId="{22C3F02C-EE5B-4DDD-9C8D-3F4783BBE13B}" type="presParOf" srcId="{77B387DC-7C4A-411A-B2B2-079B5941D2CB}" destId="{BE5A2DFD-9E31-443C-AD29-5FF4F3326711}" srcOrd="2" destOrd="0" presId="urn:microsoft.com/office/officeart/2005/8/layout/pyramid3"/>
    <dgm:cxn modelId="{97DED542-1B2A-4625-8485-A28C011F316D}" type="presParOf" srcId="{BE5A2DFD-9E31-443C-AD29-5FF4F3326711}" destId="{84D84392-76D6-4F14-8F1F-9F537298BBB8}" srcOrd="0" destOrd="0" presId="urn:microsoft.com/office/officeart/2005/8/layout/pyramid3"/>
    <dgm:cxn modelId="{6FF38911-D4CB-4A10-9621-A9C1BCA560F3}" type="presParOf" srcId="{BE5A2DFD-9E31-443C-AD29-5FF4F3326711}" destId="{BAE27D70-9113-4D96-A35D-BB3FE3F906D2}" srcOrd="1" destOrd="0" presId="urn:microsoft.com/office/officeart/2005/8/layout/pyramid3"/>
    <dgm:cxn modelId="{5434D859-B8D2-42D8-B8D7-4EE5BCBB0B5B}" type="presParOf" srcId="{77B387DC-7C4A-411A-B2B2-079B5941D2CB}" destId="{D87E583B-27EB-42A2-81D2-A98B94D5A7F6}" srcOrd="3" destOrd="0" presId="urn:microsoft.com/office/officeart/2005/8/layout/pyramid3"/>
    <dgm:cxn modelId="{5AC31182-2E3C-4DA9-81BE-7746FA3C1A5D}" type="presParOf" srcId="{D87E583B-27EB-42A2-81D2-A98B94D5A7F6}" destId="{994B7F00-8D73-4136-8E51-58879EF4CADF}" srcOrd="0" destOrd="0" presId="urn:microsoft.com/office/officeart/2005/8/layout/pyramid3"/>
    <dgm:cxn modelId="{EFDBA9CD-70AD-44A0-AAC7-EBD89FD1EBB4}" type="presParOf" srcId="{D87E583B-27EB-42A2-81D2-A98B94D5A7F6}" destId="{F01955D3-1A6B-4D79-A713-E6D21C6CB344}" srcOrd="1" destOrd="0" presId="urn:microsoft.com/office/officeart/2005/8/layout/pyramid3"/>
    <dgm:cxn modelId="{14637126-4A52-48D4-B841-89530237131E}" type="presParOf" srcId="{77B387DC-7C4A-411A-B2B2-079B5941D2CB}" destId="{479D50E9-4E32-462C-AA23-D34343695C27}" srcOrd="4" destOrd="0" presId="urn:microsoft.com/office/officeart/2005/8/layout/pyramid3"/>
    <dgm:cxn modelId="{989FA147-A793-4D12-857B-7D669708B2CE}" type="presParOf" srcId="{479D50E9-4E32-462C-AA23-D34343695C27}" destId="{3B5E011D-5F81-4A69-9AEF-D7B202345989}" srcOrd="0" destOrd="0" presId="urn:microsoft.com/office/officeart/2005/8/layout/pyramid3"/>
    <dgm:cxn modelId="{8ECB024A-EFB9-4CFC-8AA5-E0B54F2B6308}" type="presParOf" srcId="{479D50E9-4E32-462C-AA23-D34343695C27}" destId="{7372C464-4F07-4AFD-95FF-C50173DC8B02}" srcOrd="1" destOrd="0" presId="urn:microsoft.com/office/officeart/2005/8/layout/pyramid3"/>
    <dgm:cxn modelId="{0CB4284D-64AC-4197-9305-5EB0F7654624}" type="presParOf" srcId="{77B387DC-7C4A-411A-B2B2-079B5941D2CB}" destId="{E9CD402C-69D6-4728-B53D-61B9127E1742}" srcOrd="5" destOrd="0" presId="urn:microsoft.com/office/officeart/2005/8/layout/pyramid3"/>
    <dgm:cxn modelId="{746F4AD1-894B-48A8-B637-2DC315D67215}" type="presParOf" srcId="{E9CD402C-69D6-4728-B53D-61B9127E1742}" destId="{50807A74-95D4-4C58-A2F6-B06A9291C214}" srcOrd="0" destOrd="0" presId="urn:microsoft.com/office/officeart/2005/8/layout/pyramid3"/>
    <dgm:cxn modelId="{BF082D53-4290-4EC8-88E9-7FD020F8E121}" type="presParOf" srcId="{E9CD402C-69D6-4728-B53D-61B9127E1742}" destId="{0DAA3218-DBC3-4FDA-A32F-12E9EED3B8F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D7174-497F-425B-8507-4277875B568B}">
      <dsp:nvSpPr>
        <dsp:cNvPr id="0" name=""/>
        <dsp:cNvSpPr/>
      </dsp:nvSpPr>
      <dsp:spPr>
        <a:xfrm rot="10800000">
          <a:off x="0" y="0"/>
          <a:ext cx="46482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Universe</a:t>
          </a:r>
          <a:endParaRPr lang="en-US" sz="1800" kern="1200" dirty="0"/>
        </a:p>
      </dsp:txBody>
      <dsp:txXfrm rot="-10800000">
        <a:off x="813434" y="0"/>
        <a:ext cx="3021330" cy="704850"/>
      </dsp:txXfrm>
    </dsp:sp>
    <dsp:sp modelId="{E38A0F47-33AF-4509-9D0E-F32070D818EB}">
      <dsp:nvSpPr>
        <dsp:cNvPr id="0" name=""/>
        <dsp:cNvSpPr/>
      </dsp:nvSpPr>
      <dsp:spPr>
        <a:xfrm rot="10800000">
          <a:off x="393005" y="704850"/>
          <a:ext cx="38735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41044"/>
            <a:satOff val="-448"/>
            <a:lumOff val="51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Inquiry</a:t>
          </a:r>
        </a:p>
      </dsp:txBody>
      <dsp:txXfrm rot="-10800000">
        <a:off x="1070867" y="704850"/>
        <a:ext cx="2517775" cy="704850"/>
      </dsp:txXfrm>
    </dsp:sp>
    <dsp:sp modelId="{84D84392-76D6-4F14-8F1F-9F537298BBB8}">
      <dsp:nvSpPr>
        <dsp:cNvPr id="0" name=""/>
        <dsp:cNvSpPr/>
      </dsp:nvSpPr>
      <dsp:spPr>
        <a:xfrm rot="10800000">
          <a:off x="774700" y="1409699"/>
          <a:ext cx="30988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82088"/>
            <a:satOff val="-895"/>
            <a:lumOff val="10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Applicant</a:t>
          </a:r>
        </a:p>
      </dsp:txBody>
      <dsp:txXfrm rot="-10800000">
        <a:off x="1316990" y="1409699"/>
        <a:ext cx="2014220" cy="704850"/>
      </dsp:txXfrm>
    </dsp:sp>
    <dsp:sp modelId="{994B7F00-8D73-4136-8E51-58879EF4CADF}">
      <dsp:nvSpPr>
        <dsp:cNvPr id="0" name=""/>
        <dsp:cNvSpPr/>
      </dsp:nvSpPr>
      <dsp:spPr>
        <a:xfrm rot="10800000">
          <a:off x="1162050" y="2114550"/>
          <a:ext cx="23241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123133"/>
            <a:satOff val="-1343"/>
            <a:lumOff val="15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Admit</a:t>
          </a:r>
        </a:p>
      </dsp:txBody>
      <dsp:txXfrm rot="-10800000">
        <a:off x="1568767" y="2114550"/>
        <a:ext cx="1510665" cy="704850"/>
      </dsp:txXfrm>
    </dsp:sp>
    <dsp:sp modelId="{3B5E011D-5F81-4A69-9AEF-D7B202345989}">
      <dsp:nvSpPr>
        <dsp:cNvPr id="0" name=""/>
        <dsp:cNvSpPr/>
      </dsp:nvSpPr>
      <dsp:spPr>
        <a:xfrm rot="10800000">
          <a:off x="1549400" y="2819400"/>
          <a:ext cx="15494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164177"/>
            <a:satOff val="-1790"/>
            <a:lumOff val="20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Aid</a:t>
          </a:r>
          <a:endParaRPr lang="en-US" sz="1800" kern="1200" dirty="0"/>
        </a:p>
      </dsp:txBody>
      <dsp:txXfrm rot="-10800000">
        <a:off x="1820545" y="2819400"/>
        <a:ext cx="1007110" cy="704850"/>
      </dsp:txXfrm>
    </dsp:sp>
    <dsp:sp modelId="{50807A74-95D4-4C58-A2F6-B06A9291C214}">
      <dsp:nvSpPr>
        <dsp:cNvPr id="0" name=""/>
        <dsp:cNvSpPr/>
      </dsp:nvSpPr>
      <dsp:spPr>
        <a:xfrm rot="10800000">
          <a:off x="1936750" y="3524250"/>
          <a:ext cx="774700" cy="704850"/>
        </a:xfrm>
        <a:prstGeom prst="trapezoid">
          <a:avLst>
            <a:gd name="adj" fmla="val 54955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10800000">
        <a:off x="1936750" y="3524250"/>
        <a:ext cx="774700" cy="70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99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0"/>
            <a:ext cx="3067374" cy="4699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191047A0-C0A9-4DF6-A701-B5AECAC50247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51"/>
            <a:ext cx="3067374" cy="4699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151"/>
            <a:ext cx="3067374" cy="4699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1229B4BB-7ABB-43BF-A5B1-864D041F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69780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1"/>
            <a:ext cx="3066733" cy="469780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r">
              <a:defRPr sz="1200"/>
            </a:lvl1pPr>
          </a:lstStyle>
          <a:p>
            <a:fld id="{B36BF6D5-251D-4F52-B3C9-E06F40A8373F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7" rIns="93935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0"/>
          </a:xfrm>
          <a:prstGeom prst="rect">
            <a:avLst/>
          </a:prstGeom>
        </p:spPr>
        <p:txBody>
          <a:bodyPr vert="horz" lIns="93935" tIns="46967" rIns="93935" bIns="469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r">
              <a:defRPr sz="1200"/>
            </a:lvl1pPr>
          </a:lstStyle>
          <a:p>
            <a:fld id="{31A23A65-C917-4DF6-AA26-366600E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703"/>
            <a:ext cx="8229600" cy="471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253170"/>
            <a:ext cx="2133600" cy="365125"/>
          </a:xfrm>
        </p:spPr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9920" y="6248963"/>
            <a:ext cx="27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Eastern</a:t>
            </a:r>
            <a:r>
              <a:rPr lang="en-US" baseline="0" dirty="0" smtClean="0"/>
              <a:t> Oregon University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03194"/>
            <a:ext cx="6553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8164"/>
            <a:ext cx="9144000" cy="1418319"/>
          </a:xfrm>
          <a:prstGeom prst="rect">
            <a:avLst/>
          </a:prstGeom>
          <a:solidFill>
            <a:srgbClr val="BC9B65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6256" y="123826"/>
            <a:ext cx="6533531" cy="112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07" y="63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1"/>
          <a:stretch/>
        </p:blipFill>
        <p:spPr>
          <a:xfrm>
            <a:off x="10886" y="65311"/>
            <a:ext cx="2467318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21779"/>
            <a:ext cx="1619250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baseline="0">
          <a:solidFill>
            <a:srgbClr val="0235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5655"/>
            <a:ext cx="662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Charter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Jun – Dec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534400" cy="321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Sponsor (TLT): </a:t>
            </a:r>
            <a:r>
              <a:rPr lang="en-U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Tressa Seydel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Leader: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Wilson Zehr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(the talent):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Karen Wilburn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Christine Cronin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Naomi Tuinstra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Mandy Johnson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1427" y="2851969"/>
            <a:ext cx="2057400" cy="1985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Brooke Hewitt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Kevin Walker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Will Lehnertz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Vicky Romano</a:t>
            </a:r>
            <a:r>
              <a:rPr lang="en-US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338" y="4601593"/>
            <a:ext cx="7543800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Guests:</a:t>
            </a:r>
            <a:endParaRPr lang="en-US" sz="1600" b="1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Luke Aldrich				   Holly Chason				    Kathleen Brown	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2027" y="2895600"/>
            <a:ext cx="1905000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Marianne Sipe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Kevin Townsend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Kaki </a:t>
            </a:r>
            <a:r>
              <a:rPr lang="en-US" sz="1600" dirty="0" smtClean="0"/>
              <a:t>Morehead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Sam McCumber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89438" y="5669866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Technology &amp; Tools Sub-team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04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868797" y="3934825"/>
            <a:ext cx="3602033" cy="1095393"/>
          </a:xfrm>
          <a:custGeom>
            <a:avLst/>
            <a:gdLst>
              <a:gd name="connsiteX0" fmla="*/ 0 w 7227115"/>
              <a:gd name="connsiteY0" fmla="*/ 3082954 h 3083792"/>
              <a:gd name="connsiteX1" fmla="*/ 2432807 w 7227115"/>
              <a:gd name="connsiteY1" fmla="*/ 2676088 h 3083792"/>
              <a:gd name="connsiteX2" fmla="*/ 4513277 w 7227115"/>
              <a:gd name="connsiteY2" fmla="*/ 591424 h 3083792"/>
              <a:gd name="connsiteX3" fmla="*/ 7227115 w 7227115"/>
              <a:gd name="connsiteY3" fmla="*/ 0 h 3083792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6161642 w 7177591"/>
              <a:gd name="connsiteY3" fmla="*/ 75501 h 2970541"/>
              <a:gd name="connsiteX4" fmla="*/ 7177591 w 7177591"/>
              <a:gd name="connsiteY4" fmla="*/ 0 h 2970541"/>
              <a:gd name="connsiteX0" fmla="*/ 0 w 7177591"/>
              <a:gd name="connsiteY0" fmla="*/ 2913561 h 2914399"/>
              <a:gd name="connsiteX1" fmla="*/ 2432807 w 7177591"/>
              <a:gd name="connsiteY1" fmla="*/ 2506695 h 2914399"/>
              <a:gd name="connsiteX2" fmla="*/ 4513277 w 7177591"/>
              <a:gd name="connsiteY2" fmla="*/ 422031 h 2914399"/>
              <a:gd name="connsiteX3" fmla="*/ 6161642 w 7177591"/>
              <a:gd name="connsiteY3" fmla="*/ 19359 h 2914399"/>
              <a:gd name="connsiteX4" fmla="*/ 7177591 w 7177591"/>
              <a:gd name="connsiteY4" fmla="*/ 120027 h 2914399"/>
              <a:gd name="connsiteX0" fmla="*/ 0 w 7177591"/>
              <a:gd name="connsiteY0" fmla="*/ 2936930 h 2937768"/>
              <a:gd name="connsiteX1" fmla="*/ 2432807 w 7177591"/>
              <a:gd name="connsiteY1" fmla="*/ 2530064 h 2937768"/>
              <a:gd name="connsiteX2" fmla="*/ 4513277 w 7177591"/>
              <a:gd name="connsiteY2" fmla="*/ 445400 h 2937768"/>
              <a:gd name="connsiteX3" fmla="*/ 6070848 w 7177591"/>
              <a:gd name="connsiteY3" fmla="*/ 17561 h 2937768"/>
              <a:gd name="connsiteX4" fmla="*/ 7177591 w 7177591"/>
              <a:gd name="connsiteY4" fmla="*/ 143396 h 2937768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6886 h 2907724"/>
              <a:gd name="connsiteX1" fmla="*/ 2432807 w 7177591"/>
              <a:gd name="connsiteY1" fmla="*/ 2500020 h 2907724"/>
              <a:gd name="connsiteX2" fmla="*/ 4513277 w 7177591"/>
              <a:gd name="connsiteY2" fmla="*/ 415356 h 2907724"/>
              <a:gd name="connsiteX3" fmla="*/ 5872751 w 7177591"/>
              <a:gd name="connsiteY3" fmla="*/ 100 h 2907724"/>
              <a:gd name="connsiteX4" fmla="*/ 7177591 w 7177591"/>
              <a:gd name="connsiteY4" fmla="*/ 113352 h 29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7591" h="2907724">
                <a:moveTo>
                  <a:pt x="0" y="2906886"/>
                </a:moveTo>
                <a:cubicBezTo>
                  <a:pt x="840297" y="2911080"/>
                  <a:pt x="1680594" y="2915275"/>
                  <a:pt x="2432807" y="2500020"/>
                </a:cubicBezTo>
                <a:cubicBezTo>
                  <a:pt x="3185020" y="2084765"/>
                  <a:pt x="3939953" y="832009"/>
                  <a:pt x="4513277" y="415356"/>
                </a:cubicBezTo>
                <a:cubicBezTo>
                  <a:pt x="5086601" y="-1297"/>
                  <a:pt x="5465843" y="16878"/>
                  <a:pt x="5872751" y="100"/>
                </a:cubicBezTo>
                <a:cubicBezTo>
                  <a:pt x="6267279" y="-4095"/>
                  <a:pt x="7008266" y="125935"/>
                  <a:pt x="7177591" y="11335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2868797" y="5089048"/>
            <a:ext cx="4343015" cy="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24605" y="1805071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81082" y="1814509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34542" y="1805071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88003" y="179563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1473" y="512370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6299" y="5123700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8394" y="512370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934" y="512370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4945" y="1875811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JUNIOR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1226" y="1873100"/>
            <a:ext cx="801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GRADUATE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90509" y="1875811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SENIOR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3259" y="1873100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ALUMNI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57940" y="1875811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ADMITTED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9835" y="512370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2164" y="2703353"/>
            <a:ext cx="154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engagement +</a:t>
            </a:r>
          </a:p>
          <a:p>
            <a:r>
              <a:rPr lang="en-US" i="1" dirty="0"/>
              <a:t>commitment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427719" y="4983380"/>
            <a:ext cx="784093" cy="35525"/>
          </a:xfrm>
          <a:prstGeom prst="straightConnector1">
            <a:avLst/>
          </a:prstGeom>
          <a:ln w="127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0830" y="4066952"/>
            <a:ext cx="0" cy="8946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9030" y="4745035"/>
            <a:ext cx="79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referrals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giving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2400" y="4733433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marketing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prospecting</a:t>
            </a: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2633237" y="86202"/>
            <a:ext cx="662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Student Lifecycle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Undergraduate - Transfer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4065" y="3354729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Group Projects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4255679" y="3563175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Online Office Hours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3395696" y="4403325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Faculty Videos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2870576" y="4613326"/>
            <a:ext cx="1091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Program Videos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669813" y="2639900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Faculty Advising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361728" y="2984832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Center Director Advising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935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Charter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Sep – Dec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534400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Milestones: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 Advising Sub Team by Friday, July 15, 2016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short-term high impact projects by Wednesday, July 27, 2016.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launch secondary efforts as necessary by September 15, 2016.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 Advising Sub Team by December 16, 2016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Deliverables: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Fall 2016 Off Campus enrollments by 75 HC, 50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second year retention of On Campus Fall 2015 FTF Cohort to 60%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Projection: 41%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60 HC, 53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second year retention of Off Campus Fall 2015 Transfer Cohort to 75%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Projection: 65%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32 HC, 20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Project Plan for Fall 2013 FTF Cohort Completion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retention at 44% - 40% is TLT Deliverable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798280"/>
            <a:ext cx="7924800" cy="2057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Sep – Dec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 smtClean="0"/>
              <a:t>Three Sub-Committees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Sophomore Retention (Naomi Tuinstra)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Advising Best Practices </a:t>
            </a:r>
            <a:r>
              <a:rPr lang="en-US" sz="2400" dirty="0"/>
              <a:t>(</a:t>
            </a:r>
            <a:r>
              <a:rPr lang="en-US" sz="2400" dirty="0" smtClean="0"/>
              <a:t>Mandy Johnson)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Technology &amp; Tools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Other Items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On-campus student survey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Outline advising workflow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College town partnership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68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Sophomore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55" y="1590050"/>
            <a:ext cx="8229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Sophomore Working Lunch (1) + Talk Finance &amp; Chill (2)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Real-time problem solving sessions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Advising, Financial Aid, Student Accounts,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TRiO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others…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Convenient time/location for students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75+ students attended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Positive feedback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Outcome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Recommendations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75+ students attended – </a:t>
            </a:r>
            <a:r>
              <a:rPr lang="en-US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extremely positive feedback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Problem solving and </a:t>
            </a:r>
            <a:r>
              <a:rPr lang="en-US" sz="20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bonding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opportunity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Offer these sessions each term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Expand format to other topics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5202"/>
              </p:ext>
            </p:extLst>
          </p:nvPr>
        </p:nvGraphicFramePr>
        <p:xfrm>
          <a:off x="7391400" y="2624504"/>
          <a:ext cx="14090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1150443" imgH="1493206" progId="Acrobat.Document.2015">
                  <p:embed/>
                </p:oleObj>
              </mc:Choice>
              <mc:Fallback>
                <p:oleObj name="Acrobat Document" r:id="rId3" imgW="1150443" imgH="149320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2624504"/>
                        <a:ext cx="1409012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Best Practices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555" y="1600200"/>
            <a:ext cx="8229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Short-term Projects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Faculty advisor training opportunities </a:t>
            </a: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Creation of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class-level advising syllabus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Orientation program new admits (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Winter)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Checklists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faculty advisors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advising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reminder for seniors to apply for graduation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Recommendations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Mandatory advising all students – </a:t>
            </a:r>
            <a:r>
              <a:rPr lang="en-US" sz="2000" b="1" dirty="0" smtClean="0"/>
              <a:t>Spring 2017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Annual Advisor summit – discussion, training, best practices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Welcome back event </a:t>
            </a:r>
            <a:r>
              <a:rPr lang="en-US" sz="2000" u="sng" dirty="0"/>
              <a:t>all</a:t>
            </a:r>
            <a:r>
              <a:rPr lang="en-US" sz="2000" dirty="0"/>
              <a:t> students (orientation </a:t>
            </a:r>
            <a:r>
              <a:rPr lang="en-US" sz="2000" u="sng" dirty="0"/>
              <a:t>every</a:t>
            </a:r>
            <a:r>
              <a:rPr lang="en-US" sz="2000" dirty="0"/>
              <a:t> term)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Degree </a:t>
            </a:r>
            <a:r>
              <a:rPr lang="en-US" sz="2000" dirty="0"/>
              <a:t>completion plan for all </a:t>
            </a:r>
            <a:r>
              <a:rPr lang="en-US" sz="2000" dirty="0" smtClean="0"/>
              <a:t>sophomores</a:t>
            </a:r>
          </a:p>
        </p:txBody>
      </p:sp>
    </p:spTree>
    <p:extLst>
      <p:ext uri="{BB962C8B-B14F-4D97-AF65-F5344CB8AC3E}">
        <p14:creationId xmlns:p14="http://schemas.microsoft.com/office/powerpoint/2010/main" val="10434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Technology &amp;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95693"/>
            <a:ext cx="822960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Current Projects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Photo’s in all profiles - enlarge photo with mouse over.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10-15 minute tech tip session </a:t>
            </a:r>
            <a:r>
              <a:rPr lang="en-US" sz="2000" u="sng" dirty="0"/>
              <a:t>every</a:t>
            </a:r>
            <a:r>
              <a:rPr lang="en-US" sz="2000" dirty="0"/>
              <a:t> faculty meeting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Mandatory student training on Canvas (fun!!)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Review faculty survey items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(audio + video)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Recommendations</a:t>
            </a:r>
            <a:r>
              <a:rPr lang="en-US" sz="2000" dirty="0" smtClean="0"/>
              <a:t> (+complete current)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Mandatory use of Canvas gradebook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President “welcome”/”welcome back” video - every student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Re-imagine on-campus + online to embrace tech tools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Create online campus (next slides (2))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47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How do we use our current technology to enhance the student + faculty engagement and increase retention…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397" b="16395"/>
          <a:stretch/>
        </p:blipFill>
        <p:spPr>
          <a:xfrm>
            <a:off x="7086600" y="1981200"/>
            <a:ext cx="185121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8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30494" y="1518791"/>
            <a:ext cx="7683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Education is </a:t>
            </a:r>
            <a:r>
              <a:rPr lang="en-US" sz="2000" i="1" u="sng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not</a:t>
            </a:r>
            <a:r>
              <a:rPr lang="en-US" sz="20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a class…</a:t>
            </a:r>
          </a:p>
          <a:p>
            <a:r>
              <a:rPr lang="en-US" sz="20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					Education is </a:t>
            </a:r>
            <a:r>
              <a:rPr lang="en-US" sz="2000" i="1" u="sng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not</a:t>
            </a:r>
            <a:r>
              <a:rPr lang="en-US" sz="20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an activity…</a:t>
            </a:r>
          </a:p>
          <a:p>
            <a:r>
              <a:rPr lang="en-US" sz="20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										Education is an experience</a:t>
            </a:r>
            <a:r>
              <a:rPr lang="en-US" sz="2400" i="1" dirty="0" smtClean="0">
                <a:solidFill>
                  <a:srgbClr val="0066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3904" y="4419600"/>
            <a:ext cx="260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Deliver Campus to </a:t>
            </a:r>
            <a:r>
              <a:rPr lang="en-US" b="1" dirty="0" smtClean="0">
                <a:solidFill>
                  <a:srgbClr val="0066FF"/>
                </a:solidFill>
              </a:rPr>
              <a:t>People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… no matter the place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81400" y="6395336"/>
            <a:ext cx="21336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“Online Campus”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823" y="2615034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EOU has a “place” – a beautiful spot with amazing people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EOU has a major presence in online learning (~50% students)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Online growth represents $$ with limited cost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Leadership is required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Discard legacy models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Embrace best practices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Create new paradigms that rock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Re-imagine online education (EOU style)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498476" y="5971109"/>
            <a:ext cx="429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We will need a marketing “engine” as well…</a:t>
            </a:r>
          </a:p>
        </p:txBody>
      </p:sp>
    </p:spTree>
    <p:extLst>
      <p:ext uri="{BB962C8B-B14F-4D97-AF65-F5344CB8AC3E}">
        <p14:creationId xmlns:p14="http://schemas.microsoft.com/office/powerpoint/2010/main" val="3204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3" y="2640963"/>
            <a:ext cx="2101398" cy="2459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8211"/>
          <a:stretch/>
        </p:blipFill>
        <p:spPr>
          <a:xfrm>
            <a:off x="3553494" y="2640963"/>
            <a:ext cx="2220204" cy="2459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8453" y="2170060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Sports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857788" y="2031560"/>
            <a:ext cx="139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Art, Culture, &amp;</a:t>
            </a:r>
          </a:p>
          <a:p>
            <a:pPr algn="ctr"/>
            <a:r>
              <a:rPr lang="en-US" sz="1600" dirty="0" smtClean="0"/>
              <a:t>Entertainment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47030" y="2177360"/>
            <a:ext cx="634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Clubs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53" y="3034043"/>
            <a:ext cx="914399" cy="62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53" y="3039207"/>
            <a:ext cx="885302" cy="620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65" y="3659796"/>
            <a:ext cx="910788" cy="549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53" y="3659798"/>
            <a:ext cx="885302" cy="5493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96" y="4209135"/>
            <a:ext cx="907857" cy="5710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11941"/>
          <a:stretch/>
        </p:blipFill>
        <p:spPr>
          <a:xfrm>
            <a:off x="7440652" y="4206205"/>
            <a:ext cx="882308" cy="5739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90477"/>
          <a:stretch/>
        </p:blipFill>
        <p:spPr>
          <a:xfrm>
            <a:off x="6526253" y="2635972"/>
            <a:ext cx="1796707" cy="2864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77000" y="4829904"/>
            <a:ext cx="1550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</a:t>
            </a:r>
            <a:r>
              <a:rPr lang="en-US" sz="1400" i="1" dirty="0" smtClean="0"/>
              <a:t>lobal scope</a:t>
            </a:r>
          </a:p>
          <a:p>
            <a:r>
              <a:rPr lang="en-US" sz="1400" i="1" dirty="0"/>
              <a:t>u</a:t>
            </a:r>
            <a:r>
              <a:rPr lang="en-US" sz="1400" i="1" dirty="0" smtClean="0"/>
              <a:t>niversity curated</a:t>
            </a:r>
          </a:p>
          <a:p>
            <a:r>
              <a:rPr lang="en-US" sz="1400" i="1" dirty="0"/>
              <a:t>s</a:t>
            </a:r>
            <a:r>
              <a:rPr lang="en-US" sz="1400" i="1" dirty="0" smtClean="0"/>
              <a:t>tudent sponsored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763" y="5257800"/>
            <a:ext cx="45600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Community programs (onsite evolution + online enrichment)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/>
              <a:t>Deliver regional needs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/>
              <a:t>Leverage global content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/>
              <a:t>Tap into offerings of others</a:t>
            </a:r>
          </a:p>
          <a:p>
            <a:pPr marL="285750" indent="-285750">
              <a:buFontTx/>
              <a:buChar char="-"/>
            </a:pPr>
            <a:r>
              <a:rPr lang="en-US" sz="1400" i="1" dirty="0" smtClean="0"/>
              <a:t>Diverse tapestry of offerings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1" y="1391399"/>
            <a:ext cx="5867400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24 x 7 – any minute, of any day, there should be something interesting and exciting happening for a Mountaineer…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886" y="1435809"/>
            <a:ext cx="241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We can do this because we have </a:t>
            </a:r>
            <a:r>
              <a:rPr lang="en-US" b="1" dirty="0" smtClean="0">
                <a:solidFill>
                  <a:srgbClr val="0066FF"/>
                </a:solidFill>
              </a:rPr>
              <a:t>a place…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81400" y="6395336"/>
            <a:ext cx="21336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“Online Campus”</a:t>
            </a:r>
          </a:p>
        </p:txBody>
      </p:sp>
    </p:spTree>
    <p:extLst>
      <p:ext uri="{BB962C8B-B14F-4D97-AF65-F5344CB8AC3E}">
        <p14:creationId xmlns:p14="http://schemas.microsoft.com/office/powerpoint/2010/main" val="19099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Other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535" y="16002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Online Students Callbacks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Survey response callback requires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Gathered high fives &amp; suggestions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Great “punch list” </a:t>
            </a:r>
            <a:r>
              <a:rPr lang="en-US" sz="2000" i="1" dirty="0" smtClean="0"/>
              <a:t>(lots of low hanging fruit)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Fall 2013 Cohort Update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Spring 2016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utreach to inactive transfer students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Fall 2016 (OHSU/OSU excluded)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crub student records – confirm current major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Update Degree Works (+inactive)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Update/re-assign advisors</a:t>
            </a:r>
          </a:p>
        </p:txBody>
      </p:sp>
    </p:spTree>
    <p:extLst>
      <p:ext uri="{BB962C8B-B14F-4D97-AF65-F5344CB8AC3E}">
        <p14:creationId xmlns:p14="http://schemas.microsoft.com/office/powerpoint/2010/main" val="1167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Other Activities (Next Steps)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Active Students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140 credit </a:t>
            </a:r>
            <a:r>
              <a:rPr lang="en-US" sz="2000" dirty="0" err="1" smtClean="0"/>
              <a:t>eMail</a:t>
            </a:r>
            <a:r>
              <a:rPr lang="en-US" sz="2000" dirty="0" smtClean="0"/>
              <a:t> alert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Faculty Advisor training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College </a:t>
            </a:r>
            <a:r>
              <a:rPr lang="en-US" sz="2000" dirty="0" err="1" smtClean="0"/>
              <a:t>Advistor</a:t>
            </a:r>
            <a:r>
              <a:rPr lang="en-US" sz="2000" dirty="0" smtClean="0"/>
              <a:t> support – proactive outreach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Inactive Students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Keep records updated/accurate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Drip campaign to maintain relationship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Increase targeted outreach by Advisors 2017-2018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ALL Students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Current student lifecycle – document + augment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Great college experience (retention) not an accident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Script the EOU college experience</a:t>
            </a:r>
          </a:p>
        </p:txBody>
      </p:sp>
    </p:spTree>
    <p:extLst>
      <p:ext uri="{BB962C8B-B14F-4D97-AF65-F5344CB8AC3E}">
        <p14:creationId xmlns:p14="http://schemas.microsoft.com/office/powerpoint/2010/main" val="23990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Jun – Sep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534400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Milestones: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 Advising Sub Team by Friday, July 15, 2016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short-term high impact projects by Wednesday, July 27, 2016.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launch secondary efforts as necessary by September 15, 2016.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 Advising Sub Team by December 16, 2016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Deliverables: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Fall 2016 Off Campus enrollments by 75 HC, 50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second year retention of On Campus Fall 2015 FTF Cohort to 60%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Projection: 41%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60 HC, 53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second year retention of Off Campus Fall 2015 Transfer Cohort to 75%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Projection: 65%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32 HC, 20 FTE over trend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Project Plan for Fall 2013 FTF Cohort Completion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retention at 44% - 40% is TLT Deliverable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22784"/>
            <a:ext cx="7924800" cy="304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88998" y="2871755"/>
            <a:ext cx="5471205" cy="2180793"/>
          </a:xfrm>
          <a:custGeom>
            <a:avLst/>
            <a:gdLst>
              <a:gd name="connsiteX0" fmla="*/ 0 w 7227115"/>
              <a:gd name="connsiteY0" fmla="*/ 3082954 h 3083792"/>
              <a:gd name="connsiteX1" fmla="*/ 2432807 w 7227115"/>
              <a:gd name="connsiteY1" fmla="*/ 2676088 h 3083792"/>
              <a:gd name="connsiteX2" fmla="*/ 4513277 w 7227115"/>
              <a:gd name="connsiteY2" fmla="*/ 591424 h 3083792"/>
              <a:gd name="connsiteX3" fmla="*/ 7227115 w 7227115"/>
              <a:gd name="connsiteY3" fmla="*/ 0 h 3083792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6161642 w 7177591"/>
              <a:gd name="connsiteY3" fmla="*/ 75501 h 2970541"/>
              <a:gd name="connsiteX4" fmla="*/ 7177591 w 7177591"/>
              <a:gd name="connsiteY4" fmla="*/ 0 h 2970541"/>
              <a:gd name="connsiteX0" fmla="*/ 0 w 7177591"/>
              <a:gd name="connsiteY0" fmla="*/ 2913561 h 2914399"/>
              <a:gd name="connsiteX1" fmla="*/ 2432807 w 7177591"/>
              <a:gd name="connsiteY1" fmla="*/ 2506695 h 2914399"/>
              <a:gd name="connsiteX2" fmla="*/ 4513277 w 7177591"/>
              <a:gd name="connsiteY2" fmla="*/ 422031 h 2914399"/>
              <a:gd name="connsiteX3" fmla="*/ 6161642 w 7177591"/>
              <a:gd name="connsiteY3" fmla="*/ 19359 h 2914399"/>
              <a:gd name="connsiteX4" fmla="*/ 7177591 w 7177591"/>
              <a:gd name="connsiteY4" fmla="*/ 120027 h 2914399"/>
              <a:gd name="connsiteX0" fmla="*/ 0 w 7177591"/>
              <a:gd name="connsiteY0" fmla="*/ 2936930 h 2937768"/>
              <a:gd name="connsiteX1" fmla="*/ 2432807 w 7177591"/>
              <a:gd name="connsiteY1" fmla="*/ 2530064 h 2937768"/>
              <a:gd name="connsiteX2" fmla="*/ 4513277 w 7177591"/>
              <a:gd name="connsiteY2" fmla="*/ 445400 h 2937768"/>
              <a:gd name="connsiteX3" fmla="*/ 6070848 w 7177591"/>
              <a:gd name="connsiteY3" fmla="*/ 17561 h 2937768"/>
              <a:gd name="connsiteX4" fmla="*/ 7177591 w 7177591"/>
              <a:gd name="connsiteY4" fmla="*/ 143396 h 2937768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6886 h 2907724"/>
              <a:gd name="connsiteX1" fmla="*/ 2432807 w 7177591"/>
              <a:gd name="connsiteY1" fmla="*/ 2500020 h 2907724"/>
              <a:gd name="connsiteX2" fmla="*/ 4513277 w 7177591"/>
              <a:gd name="connsiteY2" fmla="*/ 415356 h 2907724"/>
              <a:gd name="connsiteX3" fmla="*/ 5872751 w 7177591"/>
              <a:gd name="connsiteY3" fmla="*/ 100 h 2907724"/>
              <a:gd name="connsiteX4" fmla="*/ 7177591 w 7177591"/>
              <a:gd name="connsiteY4" fmla="*/ 113352 h 29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7591" h="2907724">
                <a:moveTo>
                  <a:pt x="0" y="2906886"/>
                </a:moveTo>
                <a:cubicBezTo>
                  <a:pt x="840297" y="2911080"/>
                  <a:pt x="1680594" y="2915275"/>
                  <a:pt x="2432807" y="2500020"/>
                </a:cubicBezTo>
                <a:cubicBezTo>
                  <a:pt x="3185020" y="2084765"/>
                  <a:pt x="3939953" y="832009"/>
                  <a:pt x="4513277" y="415356"/>
                </a:cubicBezTo>
                <a:cubicBezTo>
                  <a:pt x="5086601" y="-1297"/>
                  <a:pt x="5465843" y="16878"/>
                  <a:pt x="5872751" y="100"/>
                </a:cubicBezTo>
                <a:cubicBezTo>
                  <a:pt x="6267279" y="-4095"/>
                  <a:pt x="7008266" y="125935"/>
                  <a:pt x="7177591" y="11335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88997" y="5105400"/>
            <a:ext cx="6461620" cy="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44806" y="1827400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701282" y="1836838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54743" y="1827400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08204" y="181796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61664" y="181062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15125" y="181062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31673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1217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6499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8595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5134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7953" y="5146030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5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938" y="1898140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FRESHMAN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8223" y="1898140"/>
            <a:ext cx="801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GRADUATE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1290" y="1898140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SENIOR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0342" y="1898140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JUNIOR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1420" y="1898140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SOPHOMORE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1808" y="1898140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ALUMNI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8140" y="1898140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ADMITTED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0036" y="514603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597" y="3000370"/>
            <a:ext cx="162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engagement +</a:t>
            </a:r>
          </a:p>
          <a:p>
            <a:r>
              <a:rPr lang="en-US" i="1" dirty="0"/>
              <a:t>commitment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97953" y="4314370"/>
            <a:ext cx="792226" cy="130396"/>
          </a:xfrm>
          <a:prstGeom prst="straightConnector1">
            <a:avLst/>
          </a:prstGeom>
          <a:ln w="127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65958" y="3003956"/>
            <a:ext cx="31995" cy="14408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83081" y="4049003"/>
            <a:ext cx="79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referrals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giving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8910" y="46482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marketing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prospecting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7470" y="4594058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Week of Welcome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2182372" y="4333297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Mandatory Advising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684409" y="3323536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Voluntary Advising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723669" y="2183250"/>
            <a:ext cx="193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clubs &amp; activities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ctive classes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ntertainment</a:t>
            </a:r>
          </a:p>
          <a:p>
            <a:r>
              <a:rPr lang="en-US" sz="1200" dirty="0" smtClean="0"/>
              <a:t>            pro school admit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28692" y="2183250"/>
            <a:ext cx="193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rofessional development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areer fairs</a:t>
            </a:r>
          </a:p>
          <a:p>
            <a:r>
              <a:rPr lang="en-US" sz="1200" dirty="0" smtClean="0"/>
              <a:t>networking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822" y="2184212"/>
            <a:ext cx="118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elcome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here to find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hat to do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roblem solver</a:t>
            </a:r>
          </a:p>
          <a:p>
            <a:r>
              <a:rPr lang="en-US" sz="1200" dirty="0" smtClean="0"/>
              <a:t>buddy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43285" y="5638576"/>
            <a:ext cx="60687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66FF"/>
                </a:solidFill>
              </a:rPr>
              <a:t>Great college experience cannot be left to </a:t>
            </a:r>
            <a:r>
              <a:rPr lang="en-US" sz="2000" i="1" u="sng" dirty="0" smtClean="0">
                <a:solidFill>
                  <a:srgbClr val="0066FF"/>
                </a:solidFill>
              </a:rPr>
              <a:t>chance</a:t>
            </a:r>
            <a:r>
              <a:rPr lang="en-US" sz="2000" i="1" dirty="0" smtClean="0">
                <a:solidFill>
                  <a:srgbClr val="0066FF"/>
                </a:solidFill>
              </a:rPr>
              <a:t> …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rgbClr val="0066FF"/>
                </a:solidFill>
              </a:rPr>
              <a:t>	</a:t>
            </a:r>
            <a:r>
              <a:rPr lang="en-US" sz="2000" i="1" dirty="0" smtClean="0">
                <a:solidFill>
                  <a:srgbClr val="0066FF"/>
                </a:solidFill>
              </a:rPr>
              <a:t>			We need to define the EOU experience!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7679" y="1600200"/>
            <a:ext cx="137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66FF"/>
                </a:solidFill>
              </a:rPr>
              <a:t>Online +</a:t>
            </a:r>
          </a:p>
          <a:p>
            <a:r>
              <a:rPr lang="en-US" sz="2000" i="1" dirty="0" smtClean="0">
                <a:solidFill>
                  <a:srgbClr val="0066FF"/>
                </a:solidFill>
              </a:rPr>
              <a:t>On Campus</a:t>
            </a:r>
          </a:p>
        </p:txBody>
      </p:sp>
      <p:sp>
        <p:nvSpPr>
          <p:cNvPr id="40" name="Rectangle 8"/>
          <p:cNvSpPr txBox="1">
            <a:spLocks noChangeArrowheads="1"/>
          </p:cNvSpPr>
          <p:nvPr/>
        </p:nvSpPr>
        <p:spPr bwMode="auto">
          <a:xfrm>
            <a:off x="2605296" y="18066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Student Lifecycle (Capture/Fill Gaps)</a:t>
            </a:r>
          </a:p>
        </p:txBody>
      </p:sp>
    </p:spTree>
    <p:extLst>
      <p:ext uri="{BB962C8B-B14F-4D97-AF65-F5344CB8AC3E}">
        <p14:creationId xmlns:p14="http://schemas.microsoft.com/office/powerpoint/2010/main" val="353396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356" y="2783745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Georgia" panose="02040502050405020303" pitchFamily="18" charset="0"/>
              </a:rPr>
              <a:t>Back-up Material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6670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Other (Useful) Material</a:t>
            </a:r>
          </a:p>
        </p:txBody>
      </p:sp>
    </p:spTree>
    <p:extLst>
      <p:ext uri="{BB962C8B-B14F-4D97-AF65-F5344CB8AC3E}">
        <p14:creationId xmlns:p14="http://schemas.microsoft.com/office/powerpoint/2010/main" val="319116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32809" y="3703231"/>
            <a:ext cx="5410200" cy="30023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16"/>
          <p:cNvSpPr txBox="1">
            <a:spLocks noChangeArrowheads="1"/>
          </p:cNvSpPr>
          <p:nvPr/>
        </p:nvSpPr>
        <p:spPr bwMode="auto">
          <a:xfrm>
            <a:off x="2590800" y="148317"/>
            <a:ext cx="6324600" cy="10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Student Population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On-Campus Demographics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2369981"/>
            <a:ext cx="2443376" cy="25385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674" y="185427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On-Campus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0593" y="5088966"/>
            <a:ext cx="1271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Regional</a:t>
            </a:r>
          </a:p>
          <a:p>
            <a:r>
              <a:rPr lang="en-US" sz="1400" i="1" dirty="0" smtClean="0"/>
              <a:t>Athletics (30%)</a:t>
            </a:r>
          </a:p>
          <a:p>
            <a:r>
              <a:rPr lang="en-US" sz="1400" i="1" dirty="0" smtClean="0"/>
              <a:t>Cost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3600" y="2485408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1,387</a:t>
            </a:r>
          </a:p>
          <a:p>
            <a:pPr algn="ctr"/>
            <a:r>
              <a:rPr lang="en-US" sz="1400" i="1" dirty="0" smtClean="0"/>
              <a:t>43%</a:t>
            </a:r>
            <a:endParaRPr lang="en-US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23" t="17713" r="23552" b="8428"/>
          <a:stretch/>
        </p:blipFill>
        <p:spPr>
          <a:xfrm>
            <a:off x="3942409" y="3962400"/>
            <a:ext cx="4114800" cy="25336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8609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9025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39953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090613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730377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370141" y="37635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149171" y="1566322"/>
            <a:ext cx="2391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Female:		787 </a:t>
            </a:r>
            <a:r>
              <a:rPr lang="en-US" sz="1100" dirty="0" smtClean="0"/>
              <a:t>(57%)</a:t>
            </a:r>
            <a:endParaRPr lang="en-US" sz="1400" dirty="0" smtClean="0"/>
          </a:p>
          <a:p>
            <a:r>
              <a:rPr lang="en-US" sz="1400" dirty="0"/>
              <a:t>M</a:t>
            </a:r>
            <a:r>
              <a:rPr lang="en-US" sz="1400" dirty="0" smtClean="0"/>
              <a:t>ale:			600 </a:t>
            </a:r>
            <a:r>
              <a:rPr lang="en-US" sz="1100" dirty="0" smtClean="0"/>
              <a:t>(43%)</a:t>
            </a:r>
          </a:p>
          <a:p>
            <a:endParaRPr lang="en-US" sz="1400" dirty="0"/>
          </a:p>
          <a:p>
            <a:r>
              <a:rPr lang="en-US" sz="1400" dirty="0" smtClean="0"/>
              <a:t>Median Age:		21</a:t>
            </a:r>
          </a:p>
          <a:p>
            <a:r>
              <a:rPr lang="en-US" sz="1400" dirty="0" smtClean="0"/>
              <a:t>Average Credit Load:	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37909" y="1599392"/>
            <a:ext cx="2819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White:			1,066 </a:t>
            </a:r>
            <a:r>
              <a:rPr lang="en-US" sz="1100" dirty="0" smtClean="0"/>
              <a:t>(77%)</a:t>
            </a:r>
            <a:endParaRPr lang="en-US" sz="1400" dirty="0" smtClean="0"/>
          </a:p>
          <a:p>
            <a:r>
              <a:rPr lang="en-US" sz="1400" dirty="0" smtClean="0"/>
              <a:t>Minority:			   261 </a:t>
            </a:r>
            <a:r>
              <a:rPr lang="en-US" sz="1100" dirty="0" smtClean="0"/>
              <a:t>(19%)</a:t>
            </a:r>
          </a:p>
          <a:p>
            <a:r>
              <a:rPr lang="en-US" sz="1400" dirty="0" smtClean="0"/>
              <a:t>Unknown:			     60 </a:t>
            </a:r>
            <a:r>
              <a:rPr lang="en-US" sz="1100" dirty="0" smtClean="0"/>
              <a:t>(  4%)		</a:t>
            </a:r>
          </a:p>
          <a:p>
            <a:endParaRPr lang="en-US" sz="1400" dirty="0"/>
          </a:p>
          <a:p>
            <a:r>
              <a:rPr lang="en-US" sz="1400" dirty="0" smtClean="0"/>
              <a:t>Eastern Oregon		660 </a:t>
            </a:r>
            <a:r>
              <a:rPr lang="en-US" sz="1100" dirty="0" smtClean="0"/>
              <a:t>(48%)</a:t>
            </a:r>
          </a:p>
          <a:p>
            <a:r>
              <a:rPr lang="en-US" sz="1400" dirty="0" smtClean="0"/>
              <a:t>Other Oregon		276 </a:t>
            </a:r>
            <a:r>
              <a:rPr lang="en-US" sz="1100" dirty="0" smtClean="0"/>
              <a:t>(20%)</a:t>
            </a:r>
          </a:p>
          <a:p>
            <a:r>
              <a:rPr lang="en-US" sz="1400" dirty="0" smtClean="0"/>
              <a:t>Idaho/Washington		311 </a:t>
            </a:r>
            <a:r>
              <a:rPr lang="en-US" sz="1100" dirty="0" smtClean="0"/>
              <a:t>(22%)</a:t>
            </a:r>
          </a:p>
          <a:p>
            <a:r>
              <a:rPr lang="en-US" sz="1400" dirty="0" smtClean="0"/>
              <a:t>Beyond			141 </a:t>
            </a:r>
            <a:r>
              <a:rPr lang="en-US" sz="1100" dirty="0" smtClean="0"/>
              <a:t>(10%)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93465" y="6020367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Trend</a:t>
            </a:r>
          </a:p>
          <a:p>
            <a:r>
              <a:rPr lang="en-US" sz="1400" i="1" dirty="0" smtClean="0"/>
              <a:t>2010 - 2015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951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400" y="3184790"/>
            <a:ext cx="2369149" cy="1893246"/>
          </a:xfrm>
          <a:prstGeom prst="ellipse">
            <a:avLst/>
          </a:prstGeom>
          <a:solidFill>
            <a:srgbClr val="CCECFF"/>
          </a:solidFill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16"/>
          <p:cNvSpPr txBox="1">
            <a:spLocks noChangeArrowheads="1"/>
          </p:cNvSpPr>
          <p:nvPr/>
        </p:nvSpPr>
        <p:spPr bwMode="auto">
          <a:xfrm>
            <a:off x="2590800" y="148317"/>
            <a:ext cx="6324600" cy="10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Student Population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Online Demographics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979" y="173545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Online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153281" y="2293138"/>
            <a:ext cx="2819400" cy="28956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1000" y="5353958"/>
            <a:ext cx="1451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Flexibility (70%)</a:t>
            </a:r>
          </a:p>
          <a:p>
            <a:r>
              <a:rPr lang="en-US" sz="1400" i="1" dirty="0" smtClean="0"/>
              <a:t>Availability (55%)</a:t>
            </a:r>
          </a:p>
          <a:p>
            <a:r>
              <a:rPr lang="en-US" sz="1400" i="1" dirty="0" smtClean="0"/>
              <a:t>Cost (28%)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0748" y="2389296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1,540</a:t>
            </a:r>
          </a:p>
          <a:p>
            <a:pPr algn="ctr"/>
            <a:r>
              <a:rPr lang="en-US" sz="1400" i="1" dirty="0" smtClean="0"/>
              <a:t>47%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51899" y="335528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i="1" dirty="0" smtClean="0"/>
              <a:t>ransfer</a:t>
            </a:r>
          </a:p>
          <a:p>
            <a:pPr algn="ctr"/>
            <a:r>
              <a:rPr lang="en-US" sz="1200" i="1" dirty="0" smtClean="0"/>
              <a:t>~70%</a:t>
            </a:r>
            <a:endParaRPr lang="en-US" sz="1200" i="1" dirty="0"/>
          </a:p>
        </p:txBody>
      </p:sp>
      <p:sp>
        <p:nvSpPr>
          <p:cNvPr id="26" name="Rectangle 25"/>
          <p:cNvSpPr/>
          <p:nvPr/>
        </p:nvSpPr>
        <p:spPr>
          <a:xfrm>
            <a:off x="3332810" y="3733800"/>
            <a:ext cx="5410200" cy="29444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18610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759026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439954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0614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730378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7370142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149171" y="1639371"/>
            <a:ext cx="2391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Female:	         1,046 </a:t>
            </a:r>
            <a:r>
              <a:rPr lang="en-US" sz="1100" dirty="0" smtClean="0"/>
              <a:t>(68%)</a:t>
            </a:r>
            <a:endParaRPr lang="en-US" sz="1400" dirty="0" smtClean="0"/>
          </a:p>
          <a:p>
            <a:r>
              <a:rPr lang="en-US" sz="1400" dirty="0"/>
              <a:t>M</a:t>
            </a:r>
            <a:r>
              <a:rPr lang="en-US" sz="1400" dirty="0" smtClean="0"/>
              <a:t>ale:			 494 </a:t>
            </a:r>
            <a:r>
              <a:rPr lang="en-US" sz="1100" dirty="0" smtClean="0"/>
              <a:t>(32%)</a:t>
            </a:r>
          </a:p>
          <a:p>
            <a:endParaRPr lang="en-US" sz="1400" dirty="0"/>
          </a:p>
          <a:p>
            <a:r>
              <a:rPr lang="en-US" sz="1400" dirty="0" smtClean="0"/>
              <a:t>Median Age:		34</a:t>
            </a:r>
          </a:p>
          <a:p>
            <a:r>
              <a:rPr lang="en-US" sz="1400" dirty="0" smtClean="0"/>
              <a:t>Average Credit Load:	 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37909" y="1672441"/>
            <a:ext cx="2819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White:			1,194 </a:t>
            </a:r>
            <a:r>
              <a:rPr lang="en-US" sz="1100" dirty="0" smtClean="0"/>
              <a:t>(78%)</a:t>
            </a:r>
            <a:endParaRPr lang="en-US" sz="1400" dirty="0" smtClean="0"/>
          </a:p>
          <a:p>
            <a:r>
              <a:rPr lang="en-US" sz="1400" dirty="0" smtClean="0"/>
              <a:t>Minority:			   228 </a:t>
            </a:r>
            <a:r>
              <a:rPr lang="en-US" sz="1100" dirty="0" smtClean="0"/>
              <a:t>(15%)</a:t>
            </a:r>
          </a:p>
          <a:p>
            <a:r>
              <a:rPr lang="en-US" sz="1400" dirty="0" smtClean="0"/>
              <a:t>Unknown:			   119 </a:t>
            </a:r>
            <a:r>
              <a:rPr lang="en-US" sz="1100" dirty="0" smtClean="0"/>
              <a:t>(  8%)		</a:t>
            </a:r>
          </a:p>
          <a:p>
            <a:endParaRPr lang="en-US" sz="1400" dirty="0"/>
          </a:p>
          <a:p>
            <a:r>
              <a:rPr lang="en-US" sz="1400" dirty="0" smtClean="0"/>
              <a:t>Eastern Oregon		  376 </a:t>
            </a:r>
            <a:r>
              <a:rPr lang="en-US" sz="1100" dirty="0" smtClean="0"/>
              <a:t>(24%)</a:t>
            </a:r>
          </a:p>
          <a:p>
            <a:r>
              <a:rPr lang="en-US" sz="1400" dirty="0" smtClean="0"/>
              <a:t>Other Oregon		  791 </a:t>
            </a:r>
            <a:r>
              <a:rPr lang="en-US" sz="1100" dirty="0" smtClean="0"/>
              <a:t>(51%)</a:t>
            </a:r>
          </a:p>
          <a:p>
            <a:r>
              <a:rPr lang="en-US" sz="1400" dirty="0" smtClean="0"/>
              <a:t>Idaho/Washington		  183 </a:t>
            </a:r>
            <a:r>
              <a:rPr lang="en-US" sz="1100" dirty="0" smtClean="0"/>
              <a:t>(12%)</a:t>
            </a:r>
          </a:p>
          <a:p>
            <a:r>
              <a:rPr lang="en-US" sz="1400" dirty="0" smtClean="0"/>
              <a:t>Beyond			  190 </a:t>
            </a:r>
            <a:r>
              <a:rPr lang="en-US" sz="1100" dirty="0" smtClean="0"/>
              <a:t>(12%)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19131" t="23283" r="16340" b="24354"/>
          <a:stretch/>
        </p:blipFill>
        <p:spPr>
          <a:xfrm>
            <a:off x="3781754" y="4349638"/>
            <a:ext cx="4524047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17465" y="4239861"/>
            <a:ext cx="102273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2401" y="4506561"/>
            <a:ext cx="796625" cy="373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7477" y="4392261"/>
            <a:ext cx="700434" cy="674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75982" y="4703835"/>
            <a:ext cx="754396" cy="674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73986" y="5780871"/>
            <a:ext cx="754396" cy="744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99267" y="4662371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8.5%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4767041" y="4268454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12.7%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5439954" y="488346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6.2%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6107760" y="5114776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3.7%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6730378" y="633679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- 6.2%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411870" y="4136903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14.1%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3433119" y="609057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Trend</a:t>
            </a:r>
          </a:p>
          <a:p>
            <a:r>
              <a:rPr lang="en-US" sz="1400" i="1" dirty="0" smtClean="0"/>
              <a:t>2010 - 2015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68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332810" y="3733800"/>
            <a:ext cx="5410200" cy="29444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16"/>
          <p:cNvSpPr txBox="1">
            <a:spLocks noChangeArrowheads="1"/>
          </p:cNvSpPr>
          <p:nvPr/>
        </p:nvSpPr>
        <p:spPr bwMode="auto">
          <a:xfrm>
            <a:off x="2590800" y="148317"/>
            <a:ext cx="6324600" cy="10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Student Population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Onsite (COBE) Demographics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51" y="1935095"/>
            <a:ext cx="87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Onsite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661171" y="2606778"/>
            <a:ext cx="1353817" cy="140164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5526" y="2679805"/>
            <a:ext cx="53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260</a:t>
            </a:r>
          </a:p>
          <a:p>
            <a:pPr algn="ctr"/>
            <a:r>
              <a:rPr lang="en-US" sz="1400" i="1" dirty="0"/>
              <a:t>8</a:t>
            </a:r>
            <a:r>
              <a:rPr lang="en-US" sz="1400" i="1" dirty="0" smtClean="0"/>
              <a:t>%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49528" y="2606778"/>
            <a:ext cx="695575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COBE</a:t>
            </a:r>
          </a:p>
        </p:txBody>
      </p:sp>
      <p:sp>
        <p:nvSpPr>
          <p:cNvPr id="29" name="Oval 28"/>
          <p:cNvSpPr/>
          <p:nvPr/>
        </p:nvSpPr>
        <p:spPr>
          <a:xfrm>
            <a:off x="849980" y="3196985"/>
            <a:ext cx="951084" cy="797763"/>
          </a:xfrm>
          <a:prstGeom prst="ellipse">
            <a:avLst/>
          </a:prstGeom>
          <a:solidFill>
            <a:srgbClr val="CCECFF"/>
          </a:solidFill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1636" y="3340281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i="1" dirty="0" smtClean="0"/>
              <a:t>ransfer</a:t>
            </a:r>
          </a:p>
          <a:p>
            <a:pPr algn="ctr"/>
            <a:r>
              <a:rPr lang="en-US" sz="1200" i="1" dirty="0" smtClean="0"/>
              <a:t>~50%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49171" y="1566322"/>
            <a:ext cx="2391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Female:	            185 </a:t>
            </a:r>
            <a:r>
              <a:rPr lang="en-US" sz="1100" dirty="0" smtClean="0"/>
              <a:t>(71%)</a:t>
            </a:r>
            <a:endParaRPr lang="en-US" sz="1400" dirty="0" smtClean="0"/>
          </a:p>
          <a:p>
            <a:r>
              <a:rPr lang="en-US" sz="1400" dirty="0"/>
              <a:t>M</a:t>
            </a:r>
            <a:r>
              <a:rPr lang="en-US" sz="1400" dirty="0" smtClean="0"/>
              <a:t>ale:			  75 </a:t>
            </a:r>
            <a:r>
              <a:rPr lang="en-US" sz="1100" dirty="0" smtClean="0"/>
              <a:t>(29%)</a:t>
            </a:r>
          </a:p>
          <a:p>
            <a:endParaRPr lang="en-US" sz="1400" dirty="0"/>
          </a:p>
          <a:p>
            <a:r>
              <a:rPr lang="en-US" sz="1400" dirty="0" smtClean="0"/>
              <a:t>Median Age:		29</a:t>
            </a:r>
          </a:p>
          <a:p>
            <a:r>
              <a:rPr lang="en-US" sz="1400" dirty="0" smtClean="0"/>
              <a:t>Average Credit Load:	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7909" y="1599392"/>
            <a:ext cx="2819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White:			   202 </a:t>
            </a:r>
            <a:r>
              <a:rPr lang="en-US" sz="1100" dirty="0" smtClean="0"/>
              <a:t>(78%)</a:t>
            </a:r>
            <a:endParaRPr lang="en-US" sz="1400" dirty="0" smtClean="0"/>
          </a:p>
          <a:p>
            <a:r>
              <a:rPr lang="en-US" sz="1400" dirty="0" smtClean="0"/>
              <a:t>Minority:			     34 </a:t>
            </a:r>
            <a:r>
              <a:rPr lang="en-US" sz="1100" dirty="0" smtClean="0"/>
              <a:t>(13%)</a:t>
            </a:r>
          </a:p>
          <a:p>
            <a:r>
              <a:rPr lang="en-US" sz="1400" dirty="0" smtClean="0"/>
              <a:t>Unknown:			     24 </a:t>
            </a:r>
            <a:r>
              <a:rPr lang="en-US" sz="1100" dirty="0" smtClean="0"/>
              <a:t>(  9%)		</a:t>
            </a:r>
          </a:p>
          <a:p>
            <a:endParaRPr lang="en-US" sz="1400" dirty="0"/>
          </a:p>
          <a:p>
            <a:r>
              <a:rPr lang="en-US" sz="1400" dirty="0"/>
              <a:t>Eastern Oregon		   </a:t>
            </a:r>
            <a:r>
              <a:rPr lang="en-US" sz="1400" dirty="0" smtClean="0"/>
              <a:t> 60 </a:t>
            </a:r>
            <a:r>
              <a:rPr lang="en-US" sz="1100" dirty="0"/>
              <a:t>(</a:t>
            </a:r>
            <a:r>
              <a:rPr lang="en-US" sz="1100" dirty="0" smtClean="0"/>
              <a:t>23%)</a:t>
            </a:r>
            <a:endParaRPr lang="en-US" sz="1100" dirty="0"/>
          </a:p>
          <a:p>
            <a:r>
              <a:rPr lang="en-US" sz="1400" dirty="0"/>
              <a:t>Other Oregon		  </a:t>
            </a:r>
            <a:r>
              <a:rPr lang="en-US" sz="1400" dirty="0" smtClean="0"/>
              <a:t>142 </a:t>
            </a:r>
            <a:r>
              <a:rPr lang="en-US" sz="1100" dirty="0"/>
              <a:t>(</a:t>
            </a:r>
            <a:r>
              <a:rPr lang="en-US" sz="1100" dirty="0" smtClean="0"/>
              <a:t>55%)</a:t>
            </a:r>
            <a:endParaRPr lang="en-US" sz="1100" dirty="0"/>
          </a:p>
          <a:p>
            <a:r>
              <a:rPr lang="en-US" sz="1400" dirty="0"/>
              <a:t>Idaho/Washington		  </a:t>
            </a:r>
            <a:r>
              <a:rPr lang="en-US" sz="1400" dirty="0" smtClean="0"/>
              <a:t>  48 </a:t>
            </a:r>
            <a:r>
              <a:rPr lang="en-US" sz="1100" dirty="0"/>
              <a:t>(</a:t>
            </a:r>
            <a:r>
              <a:rPr lang="en-US" sz="1100" dirty="0" smtClean="0"/>
              <a:t>18%)</a:t>
            </a:r>
            <a:endParaRPr lang="en-US" sz="1100" dirty="0"/>
          </a:p>
          <a:p>
            <a:r>
              <a:rPr lang="en-US" sz="1400" dirty="0"/>
              <a:t>Beyond			  </a:t>
            </a:r>
            <a:r>
              <a:rPr lang="en-US" sz="1400" dirty="0" smtClean="0"/>
              <a:t>  10 </a:t>
            </a:r>
            <a:r>
              <a:rPr lang="en-US" sz="1100" dirty="0" smtClean="0"/>
              <a:t>(</a:t>
            </a:r>
            <a:r>
              <a:rPr lang="en-US" sz="1100" dirty="0"/>
              <a:t> </a:t>
            </a:r>
            <a:r>
              <a:rPr lang="en-US" sz="1100" dirty="0" smtClean="0"/>
              <a:t> 4%)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1837699" y="3345922"/>
            <a:ext cx="243433" cy="328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71756" y="333403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m</a:t>
            </a:r>
            <a:r>
              <a:rPr lang="en-US" sz="1600" i="1" dirty="0" smtClean="0"/>
              <a:t>asters</a:t>
            </a:r>
          </a:p>
          <a:p>
            <a:pPr algn="ctr"/>
            <a:r>
              <a:rPr lang="en-US" sz="1200" i="1" dirty="0" smtClean="0"/>
              <a:t>40%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18610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759026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2011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439954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0614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730378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370142" y="38522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2015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045106" y="4105787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8.5%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4783027" y="408211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8.9%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5439954" y="4323455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4.0%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6049622" y="5427521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-8.1%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6654235" y="5689131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- 13.5%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348460" y="6237939"/>
            <a:ext cx="580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-21.7%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3433119" y="609057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Trend</a:t>
            </a:r>
          </a:p>
          <a:p>
            <a:r>
              <a:rPr lang="en-US" sz="1400" i="1" dirty="0" smtClean="0"/>
              <a:t>2010 - 2015</a:t>
            </a:r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7408531" y="4921059"/>
            <a:ext cx="460466" cy="1296995"/>
          </a:xfrm>
          <a:prstGeom prst="rect">
            <a:avLst/>
          </a:prstGeom>
          <a:solidFill>
            <a:srgbClr val="06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86850" y="4921059"/>
            <a:ext cx="471245" cy="5404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57208" y="4592512"/>
            <a:ext cx="472846" cy="3113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83027" y="4343949"/>
            <a:ext cx="450852" cy="5599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048683" y="4388796"/>
            <a:ext cx="468782" cy="515092"/>
          </a:xfrm>
          <a:prstGeom prst="rect">
            <a:avLst/>
          </a:prstGeom>
          <a:solidFill>
            <a:srgbClr val="9B9B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64175" y="4921059"/>
            <a:ext cx="446525" cy="78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110904" cy="43082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 of state enrollment</a:t>
            </a:r>
          </a:p>
          <a:p>
            <a:pPr lvl="1"/>
            <a:r>
              <a:rPr lang="en-US" sz="2000" dirty="0" smtClean="0"/>
              <a:t>$50 enrollment fee</a:t>
            </a:r>
          </a:p>
          <a:p>
            <a:pPr lvl="1"/>
            <a:r>
              <a:rPr lang="en-US" sz="2000" dirty="0" err="1" smtClean="0"/>
              <a:t>Uknown</a:t>
            </a:r>
            <a:r>
              <a:rPr lang="en-US" sz="2000" dirty="0" smtClean="0"/>
              <a:t> how credits transfer</a:t>
            </a:r>
          </a:p>
          <a:p>
            <a:r>
              <a:rPr lang="en-US" sz="2400" dirty="0" smtClean="0"/>
              <a:t>Regional employer approval</a:t>
            </a:r>
          </a:p>
          <a:p>
            <a:pPr lvl="1"/>
            <a:r>
              <a:rPr lang="en-US" sz="2000" dirty="0" smtClean="0"/>
              <a:t>HR Directors, 200+ employees, 200 mile radius</a:t>
            </a:r>
          </a:p>
          <a:p>
            <a:pPr lvl="1"/>
            <a:r>
              <a:rPr lang="en-US" sz="2000" dirty="0" smtClean="0"/>
              <a:t>783 records (683 w/phones) - $425</a:t>
            </a:r>
          </a:p>
        </p:txBody>
      </p:sp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2566988" y="2286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Recruitment Funnel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Open Issues (Opportunities)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19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65032"/>
            <a:ext cx="8110904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Regional Center Marketing Plan/Calendar</a:t>
            </a:r>
          </a:p>
          <a:p>
            <a:r>
              <a:rPr lang="en-US" sz="2400" dirty="0"/>
              <a:t>Daily Dispatch (Fire Safety)</a:t>
            </a:r>
          </a:p>
          <a:p>
            <a:pPr lvl="1"/>
            <a:r>
              <a:rPr lang="en-US" sz="2000" dirty="0" err="1"/>
              <a:t>eMail</a:t>
            </a:r>
            <a:r>
              <a:rPr lang="en-US" sz="2000" dirty="0"/>
              <a:t> Newsletter</a:t>
            </a:r>
          </a:p>
          <a:p>
            <a:pPr lvl="1"/>
            <a:r>
              <a:rPr lang="en-US" sz="2000" dirty="0"/>
              <a:t>Potential partnership</a:t>
            </a:r>
          </a:p>
          <a:p>
            <a:r>
              <a:rPr lang="en-US" sz="2400" dirty="0" smtClean="0"/>
              <a:t>Standard Signature Block</a:t>
            </a:r>
          </a:p>
          <a:p>
            <a:pPr lvl="1"/>
            <a:r>
              <a:rPr lang="en-US" sz="2000" dirty="0" smtClean="0"/>
              <a:t>Regional Directors</a:t>
            </a:r>
          </a:p>
          <a:p>
            <a:pPr lvl="1"/>
            <a:r>
              <a:rPr lang="en-US" sz="2000" dirty="0" smtClean="0"/>
              <a:t>Advisors</a:t>
            </a:r>
          </a:p>
          <a:p>
            <a:r>
              <a:rPr lang="en-US" sz="2400" dirty="0" smtClean="0"/>
              <a:t>Pop-up Chat </a:t>
            </a:r>
            <a:r>
              <a:rPr lang="en-US" sz="2400" dirty="0"/>
              <a:t>B</a:t>
            </a:r>
            <a:r>
              <a:rPr lang="en-US" sz="2400" dirty="0" smtClean="0"/>
              <a:t>ox </a:t>
            </a:r>
            <a:r>
              <a:rPr lang="en-US" sz="2400" dirty="0"/>
              <a:t>T</a:t>
            </a:r>
            <a:r>
              <a:rPr lang="en-US" sz="2400" dirty="0" smtClean="0"/>
              <a:t>ool</a:t>
            </a:r>
          </a:p>
          <a:p>
            <a:r>
              <a:rPr lang="en-US" sz="2400" dirty="0" smtClean="0"/>
              <a:t>Research How </a:t>
            </a:r>
            <a:r>
              <a:rPr lang="en-US" sz="2400" dirty="0"/>
              <a:t>O</a:t>
            </a:r>
            <a:r>
              <a:rPr lang="en-US" sz="2400" dirty="0" smtClean="0"/>
              <a:t>thers </a:t>
            </a: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/>
              <a:t>V</a:t>
            </a:r>
            <a:r>
              <a:rPr lang="en-US" sz="2400" dirty="0" smtClean="0"/>
              <a:t>ideo (Chris/Kevin)</a:t>
            </a:r>
            <a:endParaRPr lang="en-US" sz="2400" dirty="0"/>
          </a:p>
        </p:txBody>
      </p:sp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2566988" y="2286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Recruitment Funnel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Open Issues (Opportunities)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2566988" y="2286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Fall Applications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Entire University (Fall 2016)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62" b="3367"/>
          <a:stretch/>
        </p:blipFill>
        <p:spPr>
          <a:xfrm>
            <a:off x="161130" y="1562386"/>
            <a:ext cx="8730458" cy="3943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72" y="5603632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Shortage of online out of state compared to 2015…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3403" y="5983268"/>
            <a:ext cx="583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Out of state online could be related to $50 application fee for online students who don’t know how their credits will transfer…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71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15" y="1600200"/>
            <a:ext cx="6049926" cy="328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Understand Current </a:t>
            </a:r>
            <a:r>
              <a:rPr lang="en-US" sz="2000" dirty="0"/>
              <a:t>P</a:t>
            </a:r>
            <a:r>
              <a:rPr lang="en-US" sz="2000" dirty="0" smtClean="0"/>
              <a:t>rogress + Deficits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Identify Stages in Student Funnel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Explore Funnel Activity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Online drip – call campaign (green, red, black (2))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– un-submitted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</a:t>
            </a:r>
            <a:r>
              <a:rPr lang="en-US" sz="2000" dirty="0"/>
              <a:t>–</a:t>
            </a:r>
            <a:r>
              <a:rPr lang="en-US" sz="2000" dirty="0" smtClean="0"/>
              <a:t> incomplete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Admitted – not registered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Scholarship email blasts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Create Marketing Financial Model (on-campus)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23949"/>
          <a:stretch/>
        </p:blipFill>
        <p:spPr>
          <a:xfrm>
            <a:off x="6400800" y="1600200"/>
            <a:ext cx="2537594" cy="3898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6787" y="4961063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Summer 2016</a:t>
            </a:r>
          </a:p>
          <a:p>
            <a:r>
              <a:rPr lang="en-US" sz="1200" dirty="0" smtClean="0"/>
              <a:t>62 current CA online</a:t>
            </a:r>
            <a:endParaRPr lang="en-US" sz="12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Jun – Sep 2016</a:t>
            </a:r>
          </a:p>
        </p:txBody>
      </p:sp>
    </p:spTree>
    <p:extLst>
      <p:ext uri="{BB962C8B-B14F-4D97-AF65-F5344CB8AC3E}">
        <p14:creationId xmlns:p14="http://schemas.microsoft.com/office/powerpoint/2010/main" val="14106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4704932"/>
              </p:ext>
            </p:extLst>
          </p:nvPr>
        </p:nvGraphicFramePr>
        <p:xfrm>
          <a:off x="929639" y="1509343"/>
          <a:ext cx="46482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8293" y="5144963"/>
            <a:ext cx="9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566988" y="2921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Recruitment Funnel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EOU Admissions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833307"/>
            <a:ext cx="193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 – un-submitted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pp – submitted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pp – incomplete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pp – complete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799" y="5021848"/>
            <a:ext cx="193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dmit – not registered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dmit – registered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3787414"/>
            <a:ext cx="2782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dmit – incomplete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dmit – pending appeal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dmit – denied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dmit – early admit/conditional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dmit – non-conditional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2094644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nquiry – purchased name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nquiry – online drip campaign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nquiry – info require/admissions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5703271"/>
            <a:ext cx="193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3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7010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Student Segmentation + Profiles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Online </a:t>
            </a:r>
            <a:r>
              <a:rPr lang="en-US" sz="2000" dirty="0"/>
              <a:t>(CA) Student Research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 student mapping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Survey (400+ respondents)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Identify Former On-site Programs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Week-end programs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Certificates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Jun – Sep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23949"/>
          <a:stretch/>
        </p:blipFill>
        <p:spPr>
          <a:xfrm>
            <a:off x="5423388" y="1510811"/>
            <a:ext cx="3429000" cy="526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4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266950" y="3876243"/>
            <a:ext cx="951084" cy="797763"/>
          </a:xfrm>
          <a:prstGeom prst="ellipse">
            <a:avLst/>
          </a:prstGeom>
          <a:solidFill>
            <a:srgbClr val="CCECFF"/>
          </a:solidFill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3276600"/>
            <a:ext cx="2369149" cy="1893246"/>
          </a:xfrm>
          <a:prstGeom prst="ellipse">
            <a:avLst/>
          </a:prstGeom>
          <a:solidFill>
            <a:srgbClr val="CCECFF"/>
          </a:solidFill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16"/>
          <p:cNvSpPr txBox="1">
            <a:spLocks noChangeArrowheads="1"/>
          </p:cNvSpPr>
          <p:nvPr/>
        </p:nvSpPr>
        <p:spPr bwMode="auto">
          <a:xfrm>
            <a:off x="2590800" y="148317"/>
            <a:ext cx="6324600" cy="10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The Landscape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Separate Value Proposition(s)</a:t>
            </a:r>
            <a:endParaRPr lang="en-US" alt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69699" y="2631346"/>
            <a:ext cx="2443376" cy="25385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41972" y="1791751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On-Campus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7783" y="1827264"/>
            <a:ext cx="87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Onsite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2579" y="1827264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Online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5943600" y="3087759"/>
            <a:ext cx="1600200" cy="1625675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881" y="2384948"/>
            <a:ext cx="2819400" cy="28956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17890" y="5438122"/>
            <a:ext cx="1271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Regional</a:t>
            </a:r>
          </a:p>
          <a:p>
            <a:r>
              <a:rPr lang="en-US" sz="1400" i="1" dirty="0" smtClean="0"/>
              <a:t>Athletics (30%)</a:t>
            </a:r>
          </a:p>
          <a:p>
            <a:r>
              <a:rPr lang="en-US" sz="1400" i="1" dirty="0" smtClean="0"/>
              <a:t>Cost</a:t>
            </a:r>
            <a:endParaRPr lang="en-US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92369" y="5438122"/>
            <a:ext cx="1451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Flexibility (70%)</a:t>
            </a:r>
          </a:p>
          <a:p>
            <a:r>
              <a:rPr lang="en-US" sz="1400" i="1" dirty="0" smtClean="0"/>
              <a:t>Availability (55%)</a:t>
            </a:r>
          </a:p>
          <a:p>
            <a:r>
              <a:rPr lang="en-US" sz="1400" i="1" dirty="0" smtClean="0"/>
              <a:t>Cost (28%)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02299" y="2746773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1,387</a:t>
            </a:r>
          </a:p>
          <a:p>
            <a:pPr algn="ctr"/>
            <a:r>
              <a:rPr lang="en-US" sz="1400" i="1" dirty="0" smtClean="0"/>
              <a:t>43%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39348" y="2481106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1,540</a:t>
            </a:r>
          </a:p>
          <a:p>
            <a:pPr algn="ctr"/>
            <a:r>
              <a:rPr lang="en-US" sz="1400" i="1" dirty="0" smtClean="0"/>
              <a:t>47%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49119" y="3158113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334</a:t>
            </a:r>
          </a:p>
          <a:p>
            <a:pPr algn="ctr"/>
            <a:r>
              <a:rPr lang="en-US" sz="1400" i="1" dirty="0" smtClean="0"/>
              <a:t>10%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80499" y="344709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i="1" dirty="0" smtClean="0"/>
              <a:t>ransfer</a:t>
            </a:r>
          </a:p>
          <a:p>
            <a:pPr algn="ctr"/>
            <a:r>
              <a:rPr lang="en-US" sz="1200" i="1" dirty="0" smtClean="0"/>
              <a:t>~70%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28606" y="4019539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i="1" dirty="0" smtClean="0"/>
              <a:t>ransfer</a:t>
            </a:r>
          </a:p>
          <a:p>
            <a:pPr algn="ctr"/>
            <a:r>
              <a:rPr lang="en-US" sz="1200" i="1" dirty="0" smtClean="0"/>
              <a:t>~50%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74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70104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Understand Existing Advisor Structure (CAS, COB, COE)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Student Lifecycle Model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Document existing actions/programs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Identify gaps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Propose changes</a:t>
            </a:r>
            <a:endParaRPr lang="en-US" sz="20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908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Advising + Retention Charter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Jun – Sep 2016</a:t>
            </a:r>
          </a:p>
        </p:txBody>
      </p:sp>
    </p:spTree>
    <p:extLst>
      <p:ext uri="{BB962C8B-B14F-4D97-AF65-F5344CB8AC3E}">
        <p14:creationId xmlns:p14="http://schemas.microsoft.com/office/powerpoint/2010/main" val="1240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88998" y="2871755"/>
            <a:ext cx="5471205" cy="2180793"/>
          </a:xfrm>
          <a:custGeom>
            <a:avLst/>
            <a:gdLst>
              <a:gd name="connsiteX0" fmla="*/ 0 w 7227115"/>
              <a:gd name="connsiteY0" fmla="*/ 3082954 h 3083792"/>
              <a:gd name="connsiteX1" fmla="*/ 2432807 w 7227115"/>
              <a:gd name="connsiteY1" fmla="*/ 2676088 h 3083792"/>
              <a:gd name="connsiteX2" fmla="*/ 4513277 w 7227115"/>
              <a:gd name="connsiteY2" fmla="*/ 591424 h 3083792"/>
              <a:gd name="connsiteX3" fmla="*/ 7227115 w 7227115"/>
              <a:gd name="connsiteY3" fmla="*/ 0 h 3083792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7177591 w 7177591"/>
              <a:gd name="connsiteY3" fmla="*/ 0 h 2970541"/>
              <a:gd name="connsiteX0" fmla="*/ 0 w 7177591"/>
              <a:gd name="connsiteY0" fmla="*/ 2969703 h 2970541"/>
              <a:gd name="connsiteX1" fmla="*/ 2432807 w 7177591"/>
              <a:gd name="connsiteY1" fmla="*/ 2562837 h 2970541"/>
              <a:gd name="connsiteX2" fmla="*/ 4513277 w 7177591"/>
              <a:gd name="connsiteY2" fmla="*/ 478173 h 2970541"/>
              <a:gd name="connsiteX3" fmla="*/ 6161642 w 7177591"/>
              <a:gd name="connsiteY3" fmla="*/ 75501 h 2970541"/>
              <a:gd name="connsiteX4" fmla="*/ 7177591 w 7177591"/>
              <a:gd name="connsiteY4" fmla="*/ 0 h 2970541"/>
              <a:gd name="connsiteX0" fmla="*/ 0 w 7177591"/>
              <a:gd name="connsiteY0" fmla="*/ 2913561 h 2914399"/>
              <a:gd name="connsiteX1" fmla="*/ 2432807 w 7177591"/>
              <a:gd name="connsiteY1" fmla="*/ 2506695 h 2914399"/>
              <a:gd name="connsiteX2" fmla="*/ 4513277 w 7177591"/>
              <a:gd name="connsiteY2" fmla="*/ 422031 h 2914399"/>
              <a:gd name="connsiteX3" fmla="*/ 6161642 w 7177591"/>
              <a:gd name="connsiteY3" fmla="*/ 19359 h 2914399"/>
              <a:gd name="connsiteX4" fmla="*/ 7177591 w 7177591"/>
              <a:gd name="connsiteY4" fmla="*/ 120027 h 2914399"/>
              <a:gd name="connsiteX0" fmla="*/ 0 w 7177591"/>
              <a:gd name="connsiteY0" fmla="*/ 2936930 h 2937768"/>
              <a:gd name="connsiteX1" fmla="*/ 2432807 w 7177591"/>
              <a:gd name="connsiteY1" fmla="*/ 2530064 h 2937768"/>
              <a:gd name="connsiteX2" fmla="*/ 4513277 w 7177591"/>
              <a:gd name="connsiteY2" fmla="*/ 445400 h 2937768"/>
              <a:gd name="connsiteX3" fmla="*/ 6070848 w 7177591"/>
              <a:gd name="connsiteY3" fmla="*/ 17561 h 2937768"/>
              <a:gd name="connsiteX4" fmla="*/ 7177591 w 7177591"/>
              <a:gd name="connsiteY4" fmla="*/ 143396 h 2937768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25203 h 2926041"/>
              <a:gd name="connsiteX1" fmla="*/ 2432807 w 7177591"/>
              <a:gd name="connsiteY1" fmla="*/ 2518337 h 2926041"/>
              <a:gd name="connsiteX2" fmla="*/ 4513277 w 7177591"/>
              <a:gd name="connsiteY2" fmla="*/ 433673 h 2926041"/>
              <a:gd name="connsiteX3" fmla="*/ 5872751 w 7177591"/>
              <a:gd name="connsiteY3" fmla="*/ 18417 h 2926041"/>
              <a:gd name="connsiteX4" fmla="*/ 7177591 w 7177591"/>
              <a:gd name="connsiteY4" fmla="*/ 131669 h 2926041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9622 h 2910460"/>
              <a:gd name="connsiteX1" fmla="*/ 2432807 w 7177591"/>
              <a:gd name="connsiteY1" fmla="*/ 2502756 h 2910460"/>
              <a:gd name="connsiteX2" fmla="*/ 4513277 w 7177591"/>
              <a:gd name="connsiteY2" fmla="*/ 418092 h 2910460"/>
              <a:gd name="connsiteX3" fmla="*/ 5872751 w 7177591"/>
              <a:gd name="connsiteY3" fmla="*/ 2836 h 2910460"/>
              <a:gd name="connsiteX4" fmla="*/ 7177591 w 7177591"/>
              <a:gd name="connsiteY4" fmla="*/ 116088 h 2910460"/>
              <a:gd name="connsiteX0" fmla="*/ 0 w 7177591"/>
              <a:gd name="connsiteY0" fmla="*/ 2906886 h 2907724"/>
              <a:gd name="connsiteX1" fmla="*/ 2432807 w 7177591"/>
              <a:gd name="connsiteY1" fmla="*/ 2500020 h 2907724"/>
              <a:gd name="connsiteX2" fmla="*/ 4513277 w 7177591"/>
              <a:gd name="connsiteY2" fmla="*/ 415356 h 2907724"/>
              <a:gd name="connsiteX3" fmla="*/ 5872751 w 7177591"/>
              <a:gd name="connsiteY3" fmla="*/ 100 h 2907724"/>
              <a:gd name="connsiteX4" fmla="*/ 7177591 w 7177591"/>
              <a:gd name="connsiteY4" fmla="*/ 113352 h 29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7591" h="2907724">
                <a:moveTo>
                  <a:pt x="0" y="2906886"/>
                </a:moveTo>
                <a:cubicBezTo>
                  <a:pt x="840297" y="2911080"/>
                  <a:pt x="1680594" y="2915275"/>
                  <a:pt x="2432807" y="2500020"/>
                </a:cubicBezTo>
                <a:cubicBezTo>
                  <a:pt x="3185020" y="2084765"/>
                  <a:pt x="3939953" y="832009"/>
                  <a:pt x="4513277" y="415356"/>
                </a:cubicBezTo>
                <a:cubicBezTo>
                  <a:pt x="5086601" y="-1297"/>
                  <a:pt x="5465843" y="16878"/>
                  <a:pt x="5872751" y="100"/>
                </a:cubicBezTo>
                <a:cubicBezTo>
                  <a:pt x="6267279" y="-4095"/>
                  <a:pt x="7008266" y="125935"/>
                  <a:pt x="7177591" y="11335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88997" y="5105400"/>
            <a:ext cx="6461620" cy="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44806" y="1827400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701282" y="1836838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54743" y="1827400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08204" y="181796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61664" y="181062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15125" y="1810623"/>
            <a:ext cx="50334" cy="32874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31673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1217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6499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8595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5134" y="514603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7953" y="5146030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5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938" y="1898140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FRESHMAN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8223" y="1898140"/>
            <a:ext cx="801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GRADUATE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1290" y="1898140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SENIOR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0342" y="1898140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JUNIOR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1420" y="1898140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SOPHOMORE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1808" y="1898140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ALUMNI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8140" y="1898140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85000"/>
                  </a:schemeClr>
                </a:solidFill>
              </a:rPr>
              <a:t>ADMITTED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0036" y="514603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732" y="2385229"/>
            <a:ext cx="162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engagement +</a:t>
            </a:r>
          </a:p>
          <a:p>
            <a:r>
              <a:rPr lang="en-US" i="1" dirty="0"/>
              <a:t>commitment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97953" y="4314370"/>
            <a:ext cx="792226" cy="130396"/>
          </a:xfrm>
          <a:prstGeom prst="straightConnector1">
            <a:avLst/>
          </a:prstGeom>
          <a:ln w="127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65958" y="3003956"/>
            <a:ext cx="31995" cy="14408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83081" y="4049003"/>
            <a:ext cx="79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referrals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giving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8910" y="46482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marketing</a:t>
            </a:r>
          </a:p>
          <a:p>
            <a:r>
              <a:rPr lang="en-US" sz="1400" i="1" dirty="0">
                <a:solidFill>
                  <a:schemeClr val="bg1">
                    <a:lumMod val="85000"/>
                  </a:schemeClr>
                </a:solidFill>
              </a:rPr>
              <a:t>prospecting</a:t>
            </a:r>
          </a:p>
        </p:txBody>
      </p:sp>
      <p:sp>
        <p:nvSpPr>
          <p:cNvPr id="32" name="Rectangle 8"/>
          <p:cNvSpPr txBox="1">
            <a:spLocks noChangeArrowheads="1"/>
          </p:cNvSpPr>
          <p:nvPr/>
        </p:nvSpPr>
        <p:spPr bwMode="auto">
          <a:xfrm>
            <a:off x="2633237" y="86202"/>
            <a:ext cx="662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Student Lifecycle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Undergraduate - Traditional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7470" y="4594058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Week of Welcome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2182372" y="4333297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Mandatory Advising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684409" y="3323536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Voluntary Advising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723669" y="2183250"/>
            <a:ext cx="193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clubs &amp; activities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ctive classes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ntertainment</a:t>
            </a:r>
          </a:p>
          <a:p>
            <a:r>
              <a:rPr lang="en-US" sz="1200" dirty="0" smtClean="0"/>
              <a:t>            pro school admit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28692" y="2183250"/>
            <a:ext cx="193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rofessional development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areer fairs</a:t>
            </a:r>
          </a:p>
          <a:p>
            <a:r>
              <a:rPr lang="en-US" sz="1200" dirty="0" smtClean="0"/>
              <a:t>networking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822" y="2184212"/>
            <a:ext cx="118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elcome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here to find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hat to do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roblem solver</a:t>
            </a:r>
          </a:p>
          <a:p>
            <a:r>
              <a:rPr lang="en-US" sz="1200" dirty="0" smtClean="0"/>
              <a:t>buddy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9777469"/>
      </p:ext>
    </p:extLst>
  </p:cSld>
  <p:clrMapOvr>
    <a:masterClrMapping/>
  </p:clrMapOvr>
</p:sld>
</file>

<file path=ppt/theme/theme1.xml><?xml version="1.0" encoding="utf-8"?>
<a:theme xmlns:a="http://schemas.openxmlformats.org/drawingml/2006/main" name="COB_PPT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COB_PPT_2010</Template>
  <TotalTime>15128</TotalTime>
  <Words>1532</Words>
  <Application>Microsoft Office PowerPoint</Application>
  <PresentationFormat>On-screen Show (4:3)</PresentationFormat>
  <Paragraphs>469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Symbol</vt:lpstr>
      <vt:lpstr>Times New Roman</vt:lpstr>
      <vt:lpstr>Verdana</vt:lpstr>
      <vt:lpstr>COB_PPT_2010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ute.vergin</dc:creator>
  <cp:lastModifiedBy>wilson</cp:lastModifiedBy>
  <cp:revision>520</cp:revision>
  <cp:lastPrinted>2016-12-16T17:24:01Z</cp:lastPrinted>
  <dcterms:created xsi:type="dcterms:W3CDTF">2010-08-06T23:10:25Z</dcterms:created>
  <dcterms:modified xsi:type="dcterms:W3CDTF">2016-12-24T00:34:43Z</dcterms:modified>
</cp:coreProperties>
</file>