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60" r:id="rId2"/>
    <p:sldId id="1065" r:id="rId3"/>
    <p:sldId id="1058" r:id="rId4"/>
    <p:sldId id="363" r:id="rId5"/>
    <p:sldId id="1101" r:id="rId6"/>
    <p:sldId id="366" r:id="rId7"/>
    <p:sldId id="274" r:id="rId8"/>
    <p:sldId id="364" r:id="rId9"/>
    <p:sldId id="362" r:id="rId10"/>
    <p:sldId id="361" r:id="rId11"/>
    <p:sldId id="1066" r:id="rId12"/>
    <p:sldId id="1067" r:id="rId13"/>
    <p:sldId id="303" r:id="rId14"/>
    <p:sldId id="350" r:id="rId15"/>
    <p:sldId id="1102" r:id="rId16"/>
    <p:sldId id="1068" r:id="rId17"/>
    <p:sldId id="1072" r:id="rId18"/>
    <p:sldId id="1071" r:id="rId19"/>
    <p:sldId id="1070" r:id="rId20"/>
    <p:sldId id="1073" r:id="rId21"/>
    <p:sldId id="1069" r:id="rId22"/>
    <p:sldId id="1074" r:id="rId23"/>
    <p:sldId id="1077" r:id="rId24"/>
    <p:sldId id="1081" r:id="rId25"/>
    <p:sldId id="342" r:id="rId26"/>
    <p:sldId id="1079" r:id="rId27"/>
    <p:sldId id="1080" r:id="rId28"/>
    <p:sldId id="1099" r:id="rId29"/>
    <p:sldId id="1084" r:id="rId30"/>
    <p:sldId id="1086" r:id="rId31"/>
    <p:sldId id="1087" r:id="rId32"/>
    <p:sldId id="1088" r:id="rId33"/>
    <p:sldId id="1089" r:id="rId34"/>
    <p:sldId id="1090" r:id="rId35"/>
    <p:sldId id="1091" r:id="rId36"/>
    <p:sldId id="1092" r:id="rId37"/>
    <p:sldId id="1093" r:id="rId38"/>
    <p:sldId id="1094" r:id="rId39"/>
    <p:sldId id="1095" r:id="rId40"/>
    <p:sldId id="1096" r:id="rId41"/>
    <p:sldId id="1097" r:id="rId42"/>
    <p:sldId id="1098" r:id="rId43"/>
    <p:sldId id="1100" r:id="rId44"/>
    <p:sldId id="324" r:id="rId45"/>
    <p:sldId id="352" r:id="rId46"/>
    <p:sldId id="353" r:id="rId47"/>
    <p:sldId id="35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9F4"/>
    <a:srgbClr val="BC9B65"/>
    <a:srgbClr val="FFCC66"/>
    <a:srgbClr val="E1461F"/>
    <a:srgbClr val="CBC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4660"/>
  </p:normalViewPr>
  <p:slideViewPr>
    <p:cSldViewPr snapToObjects="1">
      <p:cViewPr varScale="1">
        <p:scale>
          <a:sx n="100" d="100"/>
          <a:sy n="100" d="100"/>
        </p:scale>
        <p:origin x="18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726EE-259C-49F5-BD6F-5CE8443DACD7}" type="datetimeFigureOut">
              <a:rPr lang="en-US" smtClean="0"/>
              <a:t>11/12/2020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9B076-A252-42B2-8696-1F8AFE5DE86F}" type="slidenum">
              <a:rPr lang="en-US" smtClean="0"/>
              <a:t>‹#›</a:t>
            </a:fld>
            <a:endParaRPr lang="en-US"/>
          </a:p>
        </p:txBody>
      </p:sp>
    </p:spTree>
    <p:extLst>
      <p:ext uri="{BB962C8B-B14F-4D97-AF65-F5344CB8AC3E}">
        <p14:creationId xmlns:p14="http://schemas.microsoft.com/office/powerpoint/2010/main" val="344789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24</a:t>
            </a:fld>
            <a:endParaRPr lang="en-US"/>
          </a:p>
        </p:txBody>
      </p:sp>
    </p:spTree>
    <p:extLst>
      <p:ext uri="{BB962C8B-B14F-4D97-AF65-F5344CB8AC3E}">
        <p14:creationId xmlns:p14="http://schemas.microsoft.com/office/powerpoint/2010/main" val="3819061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38</a:t>
            </a:fld>
            <a:endParaRPr lang="en-US"/>
          </a:p>
        </p:txBody>
      </p:sp>
    </p:spTree>
    <p:extLst>
      <p:ext uri="{BB962C8B-B14F-4D97-AF65-F5344CB8AC3E}">
        <p14:creationId xmlns:p14="http://schemas.microsoft.com/office/powerpoint/2010/main" val="140065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39</a:t>
            </a:fld>
            <a:endParaRPr lang="en-US"/>
          </a:p>
        </p:txBody>
      </p:sp>
    </p:spTree>
    <p:extLst>
      <p:ext uri="{BB962C8B-B14F-4D97-AF65-F5344CB8AC3E}">
        <p14:creationId xmlns:p14="http://schemas.microsoft.com/office/powerpoint/2010/main" val="382272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40</a:t>
            </a:fld>
            <a:endParaRPr lang="en-US"/>
          </a:p>
        </p:txBody>
      </p:sp>
    </p:spTree>
    <p:extLst>
      <p:ext uri="{BB962C8B-B14F-4D97-AF65-F5344CB8AC3E}">
        <p14:creationId xmlns:p14="http://schemas.microsoft.com/office/powerpoint/2010/main" val="390035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41</a:t>
            </a:fld>
            <a:endParaRPr lang="en-US"/>
          </a:p>
        </p:txBody>
      </p:sp>
    </p:spTree>
    <p:extLst>
      <p:ext uri="{BB962C8B-B14F-4D97-AF65-F5344CB8AC3E}">
        <p14:creationId xmlns:p14="http://schemas.microsoft.com/office/powerpoint/2010/main" val="2034521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42</a:t>
            </a:fld>
            <a:endParaRPr lang="en-US"/>
          </a:p>
        </p:txBody>
      </p:sp>
    </p:spTree>
    <p:extLst>
      <p:ext uri="{BB962C8B-B14F-4D97-AF65-F5344CB8AC3E}">
        <p14:creationId xmlns:p14="http://schemas.microsoft.com/office/powerpoint/2010/main" val="307403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43</a:t>
            </a:fld>
            <a:endParaRPr lang="en-US"/>
          </a:p>
        </p:txBody>
      </p:sp>
    </p:spTree>
    <p:extLst>
      <p:ext uri="{BB962C8B-B14F-4D97-AF65-F5344CB8AC3E}">
        <p14:creationId xmlns:p14="http://schemas.microsoft.com/office/powerpoint/2010/main" val="284841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25</a:t>
            </a:fld>
            <a:endParaRPr lang="en-US"/>
          </a:p>
        </p:txBody>
      </p:sp>
    </p:spTree>
    <p:extLst>
      <p:ext uri="{BB962C8B-B14F-4D97-AF65-F5344CB8AC3E}">
        <p14:creationId xmlns:p14="http://schemas.microsoft.com/office/powerpoint/2010/main" val="309875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26</a:t>
            </a:fld>
            <a:endParaRPr lang="en-US"/>
          </a:p>
        </p:txBody>
      </p:sp>
    </p:spTree>
    <p:extLst>
      <p:ext uri="{BB962C8B-B14F-4D97-AF65-F5344CB8AC3E}">
        <p14:creationId xmlns:p14="http://schemas.microsoft.com/office/powerpoint/2010/main" val="380709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27</a:t>
            </a:fld>
            <a:endParaRPr lang="en-US"/>
          </a:p>
        </p:txBody>
      </p:sp>
    </p:spTree>
    <p:extLst>
      <p:ext uri="{BB962C8B-B14F-4D97-AF65-F5344CB8AC3E}">
        <p14:creationId xmlns:p14="http://schemas.microsoft.com/office/powerpoint/2010/main" val="187787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29</a:t>
            </a:fld>
            <a:endParaRPr lang="en-US"/>
          </a:p>
        </p:txBody>
      </p:sp>
    </p:spTree>
    <p:extLst>
      <p:ext uri="{BB962C8B-B14F-4D97-AF65-F5344CB8AC3E}">
        <p14:creationId xmlns:p14="http://schemas.microsoft.com/office/powerpoint/2010/main" val="165703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34</a:t>
            </a:fld>
            <a:endParaRPr lang="en-US"/>
          </a:p>
        </p:txBody>
      </p:sp>
    </p:spTree>
    <p:extLst>
      <p:ext uri="{BB962C8B-B14F-4D97-AF65-F5344CB8AC3E}">
        <p14:creationId xmlns:p14="http://schemas.microsoft.com/office/powerpoint/2010/main" val="322189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35</a:t>
            </a:fld>
            <a:endParaRPr lang="en-US"/>
          </a:p>
        </p:txBody>
      </p:sp>
    </p:spTree>
    <p:extLst>
      <p:ext uri="{BB962C8B-B14F-4D97-AF65-F5344CB8AC3E}">
        <p14:creationId xmlns:p14="http://schemas.microsoft.com/office/powerpoint/2010/main" val="131290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36</a:t>
            </a:fld>
            <a:endParaRPr lang="en-US"/>
          </a:p>
        </p:txBody>
      </p:sp>
    </p:spTree>
    <p:extLst>
      <p:ext uri="{BB962C8B-B14F-4D97-AF65-F5344CB8AC3E}">
        <p14:creationId xmlns:p14="http://schemas.microsoft.com/office/powerpoint/2010/main" val="300292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9B076-A252-42B2-8696-1F8AFE5DE86F}" type="slidenum">
              <a:rPr lang="en-US" smtClean="0"/>
              <a:t>37</a:t>
            </a:fld>
            <a:endParaRPr lang="en-US"/>
          </a:p>
        </p:txBody>
      </p:sp>
    </p:spTree>
    <p:extLst>
      <p:ext uri="{BB962C8B-B14F-4D97-AF65-F5344CB8AC3E}">
        <p14:creationId xmlns:p14="http://schemas.microsoft.com/office/powerpoint/2010/main" val="413476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descr="interior-02.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p:txBody>
          <a:bodyPr anchor="t">
            <a:normAutofit/>
          </a:bodyPr>
          <a:lstStyle>
            <a:lvl1pPr algn="l">
              <a:defRPr sz="3600">
                <a:solidFill>
                  <a:srgbClr val="0E7492"/>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896631"/>
                </a:solidFill>
              </a:defRPr>
            </a:lvl1pPr>
            <a:lvl2pPr>
              <a:defRPr>
                <a:solidFill>
                  <a:srgbClr val="896631"/>
                </a:solidFill>
              </a:defRPr>
            </a:lvl2pPr>
            <a:lvl3pPr>
              <a:defRPr>
                <a:solidFill>
                  <a:srgbClr val="896631"/>
                </a:solidFill>
              </a:defRPr>
            </a:lvl3pPr>
            <a:lvl4pPr>
              <a:defRPr>
                <a:solidFill>
                  <a:srgbClr val="896631"/>
                </a:solidFill>
              </a:defRPr>
            </a:lvl4pPr>
            <a:lvl5pPr>
              <a:defRPr>
                <a:solidFill>
                  <a:srgbClr val="89663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3505200" y="6534150"/>
            <a:ext cx="2133600" cy="365125"/>
          </a:xfrm>
          <a:prstGeom prst="rect">
            <a:avLst/>
          </a:prstGeom>
        </p:spPr>
        <p:txBody>
          <a:bodyPr/>
          <a:lstStyle>
            <a:lvl1pPr algn="ctr">
              <a:defRPr sz="900">
                <a:solidFill>
                  <a:schemeClr val="bg1"/>
                </a:solidFill>
              </a:defRPr>
            </a:lvl1pPr>
          </a:lstStyle>
          <a:p>
            <a:fld id="{7CFD783A-7458-A746-BA26-291A04EDE88D}" type="slidenum">
              <a:rPr lang="en-US" smtClean="0"/>
              <a:pPr/>
              <a:t>‹#›</a:t>
            </a:fld>
            <a:endParaRPr lang="en-US" dirty="0"/>
          </a:p>
        </p:txBody>
      </p:sp>
    </p:spTree>
    <p:extLst>
      <p:ext uri="{BB962C8B-B14F-4D97-AF65-F5344CB8AC3E}">
        <p14:creationId xmlns:p14="http://schemas.microsoft.com/office/powerpoint/2010/main" val="289943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703"/>
            <a:ext cx="8229600" cy="471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657600" y="6253170"/>
            <a:ext cx="2133600" cy="365125"/>
          </a:xfrm>
        </p:spPr>
        <p:txBody>
          <a:bodyPr/>
          <a:lstStyle/>
          <a:p>
            <a:fld id="{3A506330-D00E-F84A-A805-33CAD003CA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5336B8-D012-A645-ABEB-52D44CEA4337}" type="datetimeFigureOut">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8164"/>
            <a:ext cx="9144000" cy="1418319"/>
          </a:xfrm>
          <a:prstGeom prst="rect">
            <a:avLst/>
          </a:prstGeom>
          <a:solidFill>
            <a:srgbClr val="BC9B65"/>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166256" y="123826"/>
            <a:ext cx="6533531" cy="11207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70807" y="63162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81400" y="631620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A506330-D00E-F84A-A805-33CAD003CA21}" type="slidenum">
              <a:rPr lang="en-US" smtClean="0"/>
              <a:pPr/>
              <a:t>‹#›</a:t>
            </a:fld>
            <a:endParaRPr lang="en-US"/>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b="20851"/>
          <a:stretch/>
        </p:blipFill>
        <p:spPr>
          <a:xfrm>
            <a:off x="10886" y="65311"/>
            <a:ext cx="2467318" cy="12954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3600" kern="1200" baseline="0">
          <a:solidFill>
            <a:srgbClr val="02356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s://www.statista.com/chart/5241/global-pc-shipments-since-2008/" TargetMode="External"/><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hyperlink" Target="https://www.geekwire.com/2020/cloud-investments-position-microsoft-amazon-growth-despite-budget-delays-analysts-say/?mc_cid=4c86ac40d5&amp;mc_eid=669ef7ff8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F3EE87-9FCD-4DD3-90AD-819EED10879E}"/>
              </a:ext>
            </a:extLst>
          </p:cNvPr>
          <p:cNvSpPr txBox="1"/>
          <p:nvPr/>
        </p:nvSpPr>
        <p:spPr>
          <a:xfrm>
            <a:off x="-9525" y="-9526"/>
            <a:ext cx="9235440" cy="6858000"/>
          </a:xfrm>
          <a:prstGeom prst="rect">
            <a:avLst/>
          </a:prstGeom>
          <a:solidFill>
            <a:schemeClr val="bg1"/>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FF19494B-D2B4-4026-85AB-17718F3529C0}"/>
              </a:ext>
            </a:extLst>
          </p:cNvPr>
          <p:cNvPicPr>
            <a:picLocks noChangeAspect="1"/>
          </p:cNvPicPr>
          <p:nvPr/>
        </p:nvPicPr>
        <p:blipFill>
          <a:blip r:embed="rId2"/>
          <a:stretch>
            <a:fillRect/>
          </a:stretch>
        </p:blipFill>
        <p:spPr>
          <a:xfrm>
            <a:off x="687422" y="2048172"/>
            <a:ext cx="2901047" cy="3215618"/>
          </a:xfrm>
          <a:prstGeom prst="rect">
            <a:avLst/>
          </a:prstGeom>
        </p:spPr>
      </p:pic>
      <p:sp>
        <p:nvSpPr>
          <p:cNvPr id="6" name="TextBox 5">
            <a:extLst>
              <a:ext uri="{FF2B5EF4-FFF2-40B4-BE49-F238E27FC236}">
                <a16:creationId xmlns:a16="http://schemas.microsoft.com/office/drawing/2014/main" id="{FA5FC864-7D27-47F4-BCEB-74597BBC48AC}"/>
              </a:ext>
            </a:extLst>
          </p:cNvPr>
          <p:cNvSpPr txBox="1"/>
          <p:nvPr/>
        </p:nvSpPr>
        <p:spPr>
          <a:xfrm flipH="1">
            <a:off x="1255395" y="1223063"/>
            <a:ext cx="6705599" cy="1200329"/>
          </a:xfrm>
          <a:prstGeom prst="rect">
            <a:avLst/>
          </a:prstGeom>
          <a:noFill/>
        </p:spPr>
        <p:txBody>
          <a:bodyPr wrap="square" rtlCol="0">
            <a:spAutoFit/>
          </a:bodyPr>
          <a:lstStyle/>
          <a:p>
            <a:pPr algn="ctr">
              <a:spcAft>
                <a:spcPts val="1800"/>
              </a:spcAft>
            </a:pPr>
            <a:r>
              <a:rPr lang="en-US" sz="3600" dirty="0"/>
              <a:t>Innovation and Market Leadership in a Technology Industry</a:t>
            </a:r>
          </a:p>
        </p:txBody>
      </p:sp>
      <p:sp>
        <p:nvSpPr>
          <p:cNvPr id="8" name="TextBox 7">
            <a:extLst>
              <a:ext uri="{FF2B5EF4-FFF2-40B4-BE49-F238E27FC236}">
                <a16:creationId xmlns:a16="http://schemas.microsoft.com/office/drawing/2014/main" id="{51708E4F-81DA-4DC8-930E-CD9BCE425C74}"/>
              </a:ext>
            </a:extLst>
          </p:cNvPr>
          <p:cNvSpPr txBox="1"/>
          <p:nvPr/>
        </p:nvSpPr>
        <p:spPr>
          <a:xfrm>
            <a:off x="2798980" y="3928047"/>
            <a:ext cx="3618427" cy="1415772"/>
          </a:xfrm>
          <a:prstGeom prst="rect">
            <a:avLst/>
          </a:prstGeom>
          <a:noFill/>
        </p:spPr>
        <p:txBody>
          <a:bodyPr wrap="none" rtlCol="0">
            <a:spAutoFit/>
          </a:bodyPr>
          <a:lstStyle/>
          <a:p>
            <a:pPr algn="ctr"/>
            <a:r>
              <a:rPr lang="en-US" sz="2800" b="1" dirty="0"/>
              <a:t>Wilson Zehr, PhD, MBA</a:t>
            </a:r>
          </a:p>
          <a:p>
            <a:pPr algn="ctr">
              <a:spcBef>
                <a:spcPts val="1200"/>
              </a:spcBef>
            </a:pPr>
            <a:r>
              <a:rPr lang="en-US" sz="2400" dirty="0"/>
              <a:t>EOU Colloquium</a:t>
            </a:r>
          </a:p>
          <a:p>
            <a:pPr algn="ctr"/>
            <a:r>
              <a:rPr lang="en-US" sz="2400" dirty="0"/>
              <a:t>November 12, 2020</a:t>
            </a:r>
          </a:p>
        </p:txBody>
      </p:sp>
      <p:pic>
        <p:nvPicPr>
          <p:cNvPr id="1028" name="Picture 4" descr="See the source image">
            <a:extLst>
              <a:ext uri="{FF2B5EF4-FFF2-40B4-BE49-F238E27FC236}">
                <a16:creationId xmlns:a16="http://schemas.microsoft.com/office/drawing/2014/main" id="{25E1AE55-AF3F-4238-9229-BB75D1038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932" y="2702434"/>
            <a:ext cx="2466924" cy="185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4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Method &amp; Design</a:t>
            </a:r>
            <a:endParaRPr lang="en-US" sz="2400" kern="0" dirty="0">
              <a:solidFill>
                <a:schemeClr val="tx2"/>
              </a:solidFill>
              <a:latin typeface="Georgia" pitchFamily="18" charset="0"/>
              <a:ea typeface="+mj-ea"/>
              <a:cs typeface="+mj-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16" name="Content Placeholder 2">
            <a:extLst>
              <a:ext uri="{FF2B5EF4-FFF2-40B4-BE49-F238E27FC236}">
                <a16:creationId xmlns:a16="http://schemas.microsoft.com/office/drawing/2014/main" id="{BE399118-1DE2-4C89-8767-A6DA91569632}"/>
              </a:ext>
            </a:extLst>
          </p:cNvPr>
          <p:cNvSpPr txBox="1">
            <a:spLocks/>
          </p:cNvSpPr>
          <p:nvPr/>
        </p:nvSpPr>
        <p:spPr>
          <a:xfrm>
            <a:off x="484219" y="1533457"/>
            <a:ext cx="8229600" cy="355369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chemeClr val="tx1"/>
                </a:solidFill>
                <a:latin typeface="Times New Roman" panose="02020603050405020304" pitchFamily="18" charset="0"/>
                <a:cs typeface="Times New Roman" panose="02020603050405020304" pitchFamily="18" charset="0"/>
              </a:rPr>
              <a:t>Qualitative e-Delphi process, using an analytical hierarchical process (AHP) decision model, based on 45 years of historical industry results (1975 - 2020).</a:t>
            </a:r>
          </a:p>
          <a:p>
            <a:pPr>
              <a:spcBef>
                <a:spcPts val="2400"/>
              </a:spcBef>
            </a:pPr>
            <a:r>
              <a:rPr lang="en-US" sz="2400" dirty="0">
                <a:solidFill>
                  <a:schemeClr val="tx1"/>
                </a:solidFill>
                <a:latin typeface="Times New Roman" panose="02020603050405020304" pitchFamily="18" charset="0"/>
                <a:cs typeface="Times New Roman" panose="02020603050405020304" pitchFamily="18" charset="0"/>
              </a:rPr>
              <a:t>Build consensus on market share leaders, forms of innovation considered, and form used by each market share leader</a:t>
            </a:r>
          </a:p>
        </p:txBody>
      </p:sp>
      <p:pic>
        <p:nvPicPr>
          <p:cNvPr id="17" name="Picture 16" descr="A picture containing sitting, table, dark, black&#10;&#10;Description automatically generated">
            <a:extLst>
              <a:ext uri="{FF2B5EF4-FFF2-40B4-BE49-F238E27FC236}">
                <a16:creationId xmlns:a16="http://schemas.microsoft.com/office/drawing/2014/main" id="{28D397FD-5285-4A0A-8CB5-571079D9FB00}"/>
              </a:ext>
            </a:extLst>
          </p:cNvPr>
          <p:cNvPicPr>
            <a:picLocks noChangeAspect="1"/>
          </p:cNvPicPr>
          <p:nvPr/>
        </p:nvPicPr>
        <p:blipFill>
          <a:blip r:embed="rId3"/>
          <a:stretch>
            <a:fillRect/>
          </a:stretch>
        </p:blipFill>
        <p:spPr>
          <a:xfrm>
            <a:off x="2923774" y="3867659"/>
            <a:ext cx="3258130" cy="2443597"/>
          </a:xfrm>
          <a:prstGeom prst="rect">
            <a:avLst/>
          </a:prstGeom>
        </p:spPr>
      </p:pic>
      <p:sp>
        <p:nvSpPr>
          <p:cNvPr id="2" name="Rectangle 1">
            <a:extLst>
              <a:ext uri="{FF2B5EF4-FFF2-40B4-BE49-F238E27FC236}">
                <a16:creationId xmlns:a16="http://schemas.microsoft.com/office/drawing/2014/main" id="{39E4BCDE-49FD-4B9A-B4CF-985703F6D9CC}"/>
              </a:ext>
            </a:extLst>
          </p:cNvPr>
          <p:cNvSpPr/>
          <p:nvPr/>
        </p:nvSpPr>
        <p:spPr>
          <a:xfrm>
            <a:off x="152400" y="5966848"/>
            <a:ext cx="3556001" cy="841256"/>
          </a:xfrm>
          <a:prstGeom prst="rect">
            <a:avLst/>
          </a:prstGeom>
          <a:solidFill>
            <a:schemeClr val="bg1">
              <a:alpha val="30196"/>
            </a:schemeClr>
          </a:solidFill>
        </p:spPr>
        <p:txBody>
          <a:bodyPr wrap="square">
            <a:spAutoFit/>
          </a:bodyPr>
          <a:lstStyle/>
          <a:p>
            <a:pPr>
              <a:spcBef>
                <a:spcPts val="400"/>
              </a:spcBef>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Saaty (1980)</a:t>
            </a:r>
          </a:p>
          <a:p>
            <a:pPr>
              <a:spcBef>
                <a:spcPts val="400"/>
              </a:spcBef>
            </a:pPr>
            <a:r>
              <a:rPr lang="en-US" sz="1400" dirty="0">
                <a:latin typeface="Times New Roman" panose="02020603050405020304" pitchFamily="18" charset="0"/>
                <a:ea typeface="Calibri" panose="020F0502020204030204" pitchFamily="34" charset="0"/>
                <a:cs typeface="Times New Roman" panose="02020603050405020304" pitchFamily="18" charset="0"/>
              </a:rPr>
              <a:t>Linstone &amp; Turoff (1975) </a:t>
            </a:r>
            <a:endParaRPr lang="en-US" sz="11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400"/>
              </a:spcBef>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Dalkey &amp; Helmer (1963)</a:t>
            </a:r>
          </a:p>
        </p:txBody>
      </p:sp>
    </p:spTree>
    <p:extLst>
      <p:ext uri="{BB962C8B-B14F-4D97-AF65-F5344CB8AC3E}">
        <p14:creationId xmlns:p14="http://schemas.microsoft.com/office/powerpoint/2010/main" val="192804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11" name="TextBox 10"/>
          <p:cNvSpPr txBox="1"/>
          <p:nvPr/>
        </p:nvSpPr>
        <p:spPr>
          <a:xfrm>
            <a:off x="427384" y="6112568"/>
            <a:ext cx="2039276" cy="646331"/>
          </a:xfrm>
          <a:prstGeom prst="rect">
            <a:avLst/>
          </a:prstGeom>
          <a:noFill/>
        </p:spPr>
        <p:txBody>
          <a:bodyPr wrap="none" rtlCol="0">
            <a:spAutoFit/>
          </a:bodyPr>
          <a:lstStyle/>
          <a:p>
            <a:r>
              <a:rPr lang="en-US" dirty="0"/>
              <a:t>EOU Colloquium</a:t>
            </a:r>
          </a:p>
          <a:p>
            <a:r>
              <a:rPr lang="en-US" dirty="0"/>
              <a:t>November 12, 2020</a:t>
            </a:r>
          </a:p>
        </p:txBody>
      </p:sp>
      <p:sp>
        <p:nvSpPr>
          <p:cNvPr id="7" name="Content Placeholder 2">
            <a:extLst>
              <a:ext uri="{FF2B5EF4-FFF2-40B4-BE49-F238E27FC236}">
                <a16:creationId xmlns:a16="http://schemas.microsoft.com/office/drawing/2014/main" id="{5CC7AC53-E0FE-4B93-B9A5-9100287377C5}"/>
              </a:ext>
            </a:extLst>
          </p:cNvPr>
          <p:cNvSpPr txBox="1">
            <a:spLocks/>
          </p:cNvSpPr>
          <p:nvPr/>
        </p:nvSpPr>
        <p:spPr>
          <a:xfrm>
            <a:off x="552450" y="1572206"/>
            <a:ext cx="80391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a:solidFill>
                  <a:schemeClr val="tx1"/>
                </a:solidFill>
                <a:latin typeface="Times New Roman" panose="02020603050405020304" pitchFamily="18" charset="0"/>
                <a:cs typeface="Times New Roman" panose="02020603050405020304" pitchFamily="18" charset="0"/>
              </a:rPr>
              <a:t>Panel 20+ experts </a:t>
            </a:r>
            <a:r>
              <a:rPr lang="en-US" sz="2000" dirty="0">
                <a:solidFill>
                  <a:schemeClr val="tx1"/>
                </a:solidFill>
                <a:latin typeface="Times New Roman" panose="02020603050405020304" pitchFamily="18" charset="0"/>
                <a:cs typeface="Times New Roman" panose="02020603050405020304" pitchFamily="18" charset="0"/>
              </a:rPr>
              <a:t>(Ludwig, 1997; Hsu &amp; Sandford, 2007)</a:t>
            </a:r>
          </a:p>
          <a:p>
            <a:pPr algn="l">
              <a:spcBef>
                <a:spcPts val="600"/>
              </a:spcBef>
            </a:pPr>
            <a:r>
              <a:rPr lang="en-US" sz="2400" dirty="0">
                <a:solidFill>
                  <a:schemeClr val="tx1"/>
                </a:solidFill>
                <a:latin typeface="Times New Roman" panose="02020603050405020304" pitchFamily="18" charset="0"/>
                <a:cs typeface="Times New Roman" panose="02020603050405020304" pitchFamily="18" charset="0"/>
              </a:rPr>
              <a:t>Experts in the technology industry with an understanding of the evolution of the PC industry</a:t>
            </a:r>
          </a:p>
          <a:p>
            <a:pPr algn="l">
              <a:spcBef>
                <a:spcPts val="600"/>
              </a:spcBef>
            </a:pPr>
            <a:r>
              <a:rPr lang="en-US" sz="2400" dirty="0">
                <a:solidFill>
                  <a:schemeClr val="tx1"/>
                </a:solidFill>
                <a:latin typeface="Times New Roman" panose="02020603050405020304" pitchFamily="18" charset="0"/>
                <a:cs typeface="Times New Roman" panose="02020603050405020304" pitchFamily="18" charset="0"/>
              </a:rPr>
              <a:t>Purposeful selection based on response to an electronic LinkedIn invitation</a:t>
            </a:r>
          </a:p>
          <a:p>
            <a:pPr algn="l">
              <a:spcBef>
                <a:spcPts val="600"/>
              </a:spcBef>
            </a:pPr>
            <a:r>
              <a:rPr lang="en-US" sz="2400" dirty="0">
                <a:solidFill>
                  <a:schemeClr val="tx1"/>
                </a:solidFill>
                <a:latin typeface="Times New Roman" panose="02020603050405020304" pitchFamily="18" charset="0"/>
                <a:cs typeface="Times New Roman" panose="02020603050405020304" pitchFamily="18" charset="0"/>
              </a:rPr>
              <a:t>LinkedIn profiles reviewed for industry experience</a:t>
            </a:r>
          </a:p>
        </p:txBody>
      </p:sp>
      <p:pic>
        <p:nvPicPr>
          <p:cNvPr id="9" name="Picture 8" descr="A picture containing indoor, table, sitting, small&#10;&#10;Description automatically generated">
            <a:extLst>
              <a:ext uri="{FF2B5EF4-FFF2-40B4-BE49-F238E27FC236}">
                <a16:creationId xmlns:a16="http://schemas.microsoft.com/office/drawing/2014/main" id="{7DA8B59D-FB0F-490D-95AE-89F96248B71B}"/>
              </a:ext>
            </a:extLst>
          </p:cNvPr>
          <p:cNvPicPr>
            <a:picLocks noChangeAspect="1"/>
          </p:cNvPicPr>
          <p:nvPr/>
        </p:nvPicPr>
        <p:blipFill>
          <a:blip r:embed="rId3"/>
          <a:stretch>
            <a:fillRect/>
          </a:stretch>
        </p:blipFill>
        <p:spPr>
          <a:xfrm>
            <a:off x="2312554" y="4114800"/>
            <a:ext cx="4057073" cy="2535671"/>
          </a:xfrm>
          <a:prstGeom prst="rect">
            <a:avLst/>
          </a:prstGeom>
        </p:spPr>
      </p:pic>
      <p:sp>
        <p:nvSpPr>
          <p:cNvPr id="2" name="Rectangle 8">
            <a:extLst>
              <a:ext uri="{FF2B5EF4-FFF2-40B4-BE49-F238E27FC236}">
                <a16:creationId xmlns:a16="http://schemas.microsoft.com/office/drawing/2014/main" id="{4EBD6AF9-3E18-42C4-AE0E-B7F7E4D481E3}"/>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Expert Panel</a:t>
            </a:r>
            <a:endParaRPr lang="en-US" sz="2400" kern="0" dirty="0">
              <a:solidFill>
                <a:schemeClr val="tx2"/>
              </a:solidFill>
              <a:latin typeface="Georgia" pitchFamily="18" charset="0"/>
              <a:ea typeface="+mj-ea"/>
              <a:cs typeface="+mj-cs"/>
            </a:endParaRPr>
          </a:p>
        </p:txBody>
      </p:sp>
    </p:spTree>
    <p:extLst>
      <p:ext uri="{BB962C8B-B14F-4D97-AF65-F5344CB8AC3E}">
        <p14:creationId xmlns:p14="http://schemas.microsoft.com/office/powerpoint/2010/main" val="94164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ED14C-1985-4ED8-916E-8E7811F000AF}"/>
              </a:ext>
            </a:extLst>
          </p:cNvPr>
          <p:cNvSpPr txBox="1"/>
          <p:nvPr/>
        </p:nvSpPr>
        <p:spPr>
          <a:xfrm>
            <a:off x="0" y="-9526"/>
            <a:ext cx="9235440" cy="6858000"/>
          </a:xfrm>
          <a:prstGeom prst="rect">
            <a:avLst/>
          </a:prstGeom>
          <a:solidFill>
            <a:schemeClr val="bg1"/>
          </a:solidFill>
        </p:spPr>
        <p:txBody>
          <a:bodyPr wrap="square" rtlCol="0">
            <a:spAutoFit/>
          </a:bodyPr>
          <a:lstStyle/>
          <a:p>
            <a:endParaRPr lang="en-US" dirty="0"/>
          </a:p>
        </p:txBody>
      </p:sp>
      <p:sp>
        <p:nvSpPr>
          <p:cNvPr id="8" name="Rectangle 8"/>
          <p:cNvSpPr txBox="1">
            <a:spLocks noChangeArrowheads="1"/>
          </p:cNvSpPr>
          <p:nvPr/>
        </p:nvSpPr>
        <p:spPr bwMode="auto">
          <a:xfrm>
            <a:off x="2541427" y="700438"/>
            <a:ext cx="63246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Expert Panel</a:t>
            </a:r>
            <a:endParaRPr lang="en-US" sz="3200" kern="0" dirty="0">
              <a:solidFill>
                <a:schemeClr val="tx2"/>
              </a:solidFill>
              <a:latin typeface="Georgia" pitchFamily="18" charset="0"/>
              <a:ea typeface="+mj-ea"/>
              <a:cs typeface="+mj-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pic>
        <p:nvPicPr>
          <p:cNvPr id="12" name="Picture 11">
            <a:extLst>
              <a:ext uri="{FF2B5EF4-FFF2-40B4-BE49-F238E27FC236}">
                <a16:creationId xmlns:a16="http://schemas.microsoft.com/office/drawing/2014/main" id="{47F390A2-35A4-4145-A933-F6A44B55D32E}"/>
              </a:ext>
            </a:extLst>
          </p:cNvPr>
          <p:cNvPicPr>
            <a:picLocks noChangeAspect="1"/>
          </p:cNvPicPr>
          <p:nvPr/>
        </p:nvPicPr>
        <p:blipFill>
          <a:blip r:embed="rId3"/>
          <a:stretch>
            <a:fillRect/>
          </a:stretch>
        </p:blipFill>
        <p:spPr>
          <a:xfrm>
            <a:off x="806654" y="835217"/>
            <a:ext cx="7560883" cy="4076920"/>
          </a:xfrm>
          <a:prstGeom prst="rect">
            <a:avLst/>
          </a:prstGeom>
          <a:ln>
            <a:solidFill>
              <a:schemeClr val="tx1"/>
            </a:solidFill>
          </a:ln>
        </p:spPr>
      </p:pic>
      <p:sp>
        <p:nvSpPr>
          <p:cNvPr id="13" name="TextBox 12">
            <a:extLst>
              <a:ext uri="{FF2B5EF4-FFF2-40B4-BE49-F238E27FC236}">
                <a16:creationId xmlns:a16="http://schemas.microsoft.com/office/drawing/2014/main" id="{9A20D217-E4FA-4CF1-8699-FB17C689B526}"/>
              </a:ext>
            </a:extLst>
          </p:cNvPr>
          <p:cNvSpPr txBox="1"/>
          <p:nvPr/>
        </p:nvSpPr>
        <p:spPr>
          <a:xfrm>
            <a:off x="3559594" y="4249881"/>
            <a:ext cx="3302000" cy="1354217"/>
          </a:xfrm>
          <a:prstGeom prst="rect">
            <a:avLst/>
          </a:prstGeom>
          <a:solidFill>
            <a:schemeClr val="bg1"/>
          </a:solidFill>
        </p:spPr>
        <p:txBody>
          <a:bodyPr wrap="square" rtlCol="0">
            <a:spAutoFit/>
          </a:bodyPr>
          <a:lstStyle/>
          <a:p>
            <a:pPr>
              <a:spcBef>
                <a:spcPts val="600"/>
              </a:spcBef>
            </a:pPr>
            <a:r>
              <a:rPr lang="en-US" dirty="0">
                <a:latin typeface="Times New Roman" panose="02020603050405020304" pitchFamily="18" charset="0"/>
                <a:cs typeface="Times New Roman" panose="02020603050405020304" pitchFamily="18" charset="0"/>
              </a:rPr>
              <a:t>  2,613 1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level connections</a:t>
            </a:r>
          </a:p>
          <a:p>
            <a:pPr>
              <a:spcBef>
                <a:spcPts val="400"/>
              </a:spcBef>
            </a:pPr>
            <a:r>
              <a:rPr lang="en-US" dirty="0">
                <a:latin typeface="Times New Roman" panose="02020603050405020304" pitchFamily="18" charset="0"/>
                <a:cs typeface="Times New Roman" panose="02020603050405020304" pitchFamily="18" charset="0"/>
              </a:rPr>
              <a:t>  1.4 million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level connections</a:t>
            </a:r>
          </a:p>
          <a:p>
            <a:pPr>
              <a:spcBef>
                <a:spcPts val="400"/>
              </a:spcBef>
            </a:pPr>
            <a:r>
              <a:rPr lang="en-US" dirty="0">
                <a:latin typeface="Times New Roman" panose="02020603050405020304" pitchFamily="18" charset="0"/>
                <a:cs typeface="Times New Roman" panose="02020603050405020304" pitchFamily="18" charset="0"/>
              </a:rPr>
              <a:t>  Diverse industries/segments</a:t>
            </a:r>
          </a:p>
          <a:p>
            <a:pPr>
              <a:spcBef>
                <a:spcPts val="400"/>
              </a:spcBef>
            </a:pPr>
            <a:r>
              <a:rPr lang="en-US" dirty="0">
                <a:latin typeface="Times New Roman" panose="02020603050405020304" pitchFamily="18" charset="0"/>
                <a:cs typeface="Times New Roman" panose="02020603050405020304" pitchFamily="18" charset="0"/>
              </a:rPr>
              <a:t>  20+ years in technology</a:t>
            </a:r>
          </a:p>
        </p:txBody>
      </p:sp>
      <p:pic>
        <p:nvPicPr>
          <p:cNvPr id="15" name="Picture 2" descr="See the source image">
            <a:extLst>
              <a:ext uri="{FF2B5EF4-FFF2-40B4-BE49-F238E27FC236}">
                <a16:creationId xmlns:a16="http://schemas.microsoft.com/office/drawing/2014/main" id="{2D6F3615-4AB3-4CD7-A4B8-E759DF97E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931" y="3397329"/>
            <a:ext cx="1805623" cy="135421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DACF338-2B85-4BC5-A9FF-88D2DD8EA490}"/>
              </a:ext>
            </a:extLst>
          </p:cNvPr>
          <p:cNvSpPr txBox="1"/>
          <p:nvPr/>
        </p:nvSpPr>
        <p:spPr>
          <a:xfrm>
            <a:off x="4969054" y="828144"/>
            <a:ext cx="3582749" cy="600164"/>
          </a:xfrm>
          <a:prstGeom prst="rect">
            <a:avLst/>
          </a:prstGeom>
          <a:noFill/>
        </p:spPr>
        <p:txBody>
          <a:bodyPr wrap="square" rtlCol="0">
            <a:spAutoFit/>
          </a:bodyPr>
          <a:lstStyle/>
          <a:p>
            <a:pPr>
              <a:spcBef>
                <a:spcPts val="600"/>
              </a:spcBef>
            </a:pPr>
            <a:r>
              <a:rPr lang="en-US" sz="1400" dirty="0">
                <a:solidFill>
                  <a:schemeClr val="bg1">
                    <a:lumMod val="50000"/>
                  </a:schemeClr>
                </a:solidFill>
                <a:latin typeface="Times New Roman" panose="02020603050405020304" pitchFamily="18" charset="0"/>
                <a:cs typeface="Times New Roman" panose="02020603050405020304" pitchFamily="18" charset="0"/>
              </a:rPr>
              <a:t>  LinkedIn: 660 million users, 200 countries</a:t>
            </a:r>
          </a:p>
          <a:p>
            <a:pPr>
              <a:spcBef>
                <a:spcPts val="600"/>
              </a:spcBef>
            </a:pPr>
            <a:r>
              <a:rPr lang="en-US" sz="1400" dirty="0">
                <a:solidFill>
                  <a:schemeClr val="bg1">
                    <a:lumMod val="50000"/>
                  </a:schemeClr>
                </a:solidFill>
                <a:latin typeface="Times New Roman" panose="02020603050405020304" pitchFamily="18" charset="0"/>
                <a:cs typeface="Times New Roman" panose="02020603050405020304" pitchFamily="18" charset="0"/>
              </a:rPr>
              <a:t>	        50% College educated Americans</a:t>
            </a:r>
          </a:p>
        </p:txBody>
      </p:sp>
      <p:sp>
        <p:nvSpPr>
          <p:cNvPr id="18" name="Rectangle 17">
            <a:extLst>
              <a:ext uri="{FF2B5EF4-FFF2-40B4-BE49-F238E27FC236}">
                <a16:creationId xmlns:a16="http://schemas.microsoft.com/office/drawing/2014/main" id="{1B440C70-C2AD-4D86-AC5C-541C8F097EBE}"/>
              </a:ext>
            </a:extLst>
          </p:cNvPr>
          <p:cNvSpPr/>
          <p:nvPr/>
        </p:nvSpPr>
        <p:spPr>
          <a:xfrm>
            <a:off x="228600" y="5565998"/>
            <a:ext cx="3556001" cy="1107996"/>
          </a:xfrm>
          <a:prstGeom prst="rect">
            <a:avLst/>
          </a:prstGeom>
          <a:solidFill>
            <a:srgbClr val="FFFFFF">
              <a:alpha val="30196"/>
            </a:srgbClr>
          </a:solidFill>
        </p:spPr>
        <p:txBody>
          <a:bodyPr wrap="square">
            <a:spAutoFit/>
          </a:bodyPr>
          <a:lstStyle/>
          <a:p>
            <a:pPr>
              <a:spcBef>
                <a:spcPts val="400"/>
              </a:spcBef>
            </a:pPr>
            <a:r>
              <a:rPr lang="en-US" sz="1400" dirty="0">
                <a:latin typeface="Times New Roman" panose="02020603050405020304" pitchFamily="18" charset="0"/>
                <a:ea typeface="Times New Roman" panose="02020603050405020304" pitchFamily="18" charset="0"/>
              </a:rPr>
              <a:t>Tran (2020)</a:t>
            </a:r>
          </a:p>
          <a:p>
            <a:pPr>
              <a:spcBef>
                <a:spcPts val="400"/>
              </a:spcBef>
            </a:pPr>
            <a:r>
              <a:rPr lang="en-US" sz="1400" dirty="0">
                <a:latin typeface="Times New Roman" panose="02020603050405020304" pitchFamily="18" charset="0"/>
                <a:ea typeface="Times New Roman" panose="02020603050405020304" pitchFamily="18" charset="0"/>
              </a:rPr>
              <a:t>Zhang &amp; Vucetic (2016) </a:t>
            </a:r>
          </a:p>
          <a:p>
            <a:pPr>
              <a:spcBef>
                <a:spcPts val="400"/>
              </a:spcBef>
            </a:pPr>
            <a:r>
              <a:rPr lang="en-US" sz="1400" dirty="0">
                <a:latin typeface="Times New Roman" panose="02020603050405020304" pitchFamily="18" charset="0"/>
                <a:ea typeface="Times New Roman" panose="02020603050405020304" pitchFamily="18" charset="0"/>
              </a:rPr>
              <a:t>Huang, Tunkelang, &amp; Karahalios (2014)</a:t>
            </a:r>
          </a:p>
          <a:p>
            <a:pPr>
              <a:spcBef>
                <a:spcPts val="400"/>
              </a:spcBef>
            </a:pPr>
            <a:r>
              <a:rPr lang="en-US" sz="1400" dirty="0">
                <a:latin typeface="Times New Roman" panose="02020603050405020304" pitchFamily="18" charset="0"/>
                <a:ea typeface="Times New Roman" panose="02020603050405020304" pitchFamily="18" charset="0"/>
              </a:rPr>
              <a:t>Unkelos-Shpigel, Sherman, &amp; Hadar (2015)</a:t>
            </a:r>
          </a:p>
        </p:txBody>
      </p:sp>
      <p:grpSp>
        <p:nvGrpSpPr>
          <p:cNvPr id="19" name="Group 18">
            <a:extLst>
              <a:ext uri="{FF2B5EF4-FFF2-40B4-BE49-F238E27FC236}">
                <a16:creationId xmlns:a16="http://schemas.microsoft.com/office/drawing/2014/main" id="{AB9FD754-E841-4EF3-A722-04A251D975EE}"/>
              </a:ext>
            </a:extLst>
          </p:cNvPr>
          <p:cNvGrpSpPr>
            <a:grpSpLocks noChangeAspect="1"/>
          </p:cNvGrpSpPr>
          <p:nvPr/>
        </p:nvGrpSpPr>
        <p:grpSpPr>
          <a:xfrm rot="1912444">
            <a:off x="8053664" y="1748683"/>
            <a:ext cx="593029" cy="326744"/>
            <a:chOff x="5514470" y="1226551"/>
            <a:chExt cx="3032172" cy="1670651"/>
          </a:xfrm>
        </p:grpSpPr>
        <p:pic>
          <p:nvPicPr>
            <p:cNvPr id="20" name="Picture 19">
              <a:extLst>
                <a:ext uri="{FF2B5EF4-FFF2-40B4-BE49-F238E27FC236}">
                  <a16:creationId xmlns:a16="http://schemas.microsoft.com/office/drawing/2014/main" id="{5E30D3E8-5C91-44F8-8F74-67A76202C40C}"/>
                </a:ext>
              </a:extLst>
            </p:cNvPr>
            <p:cNvPicPr>
              <a:picLocks noChangeAspect="1"/>
            </p:cNvPicPr>
            <p:nvPr/>
          </p:nvPicPr>
          <p:blipFill>
            <a:blip r:embed="rId5"/>
            <a:stretch>
              <a:fillRect/>
            </a:stretch>
          </p:blipFill>
          <p:spPr>
            <a:xfrm rot="5400000">
              <a:off x="6195230" y="545791"/>
              <a:ext cx="1670651" cy="3032172"/>
            </a:xfrm>
            <a:prstGeom prst="rect">
              <a:avLst/>
            </a:prstGeom>
            <a:ln>
              <a:solidFill>
                <a:schemeClr val="tx1"/>
              </a:solidFill>
            </a:ln>
          </p:spPr>
        </p:pic>
        <p:pic>
          <p:nvPicPr>
            <p:cNvPr id="21" name="Picture 20">
              <a:extLst>
                <a:ext uri="{FF2B5EF4-FFF2-40B4-BE49-F238E27FC236}">
                  <a16:creationId xmlns:a16="http://schemas.microsoft.com/office/drawing/2014/main" id="{AC2DD026-348A-4011-9D34-A60E3B176D6D}"/>
                </a:ext>
              </a:extLst>
            </p:cNvPr>
            <p:cNvPicPr>
              <a:picLocks noChangeAspect="1"/>
            </p:cNvPicPr>
            <p:nvPr/>
          </p:nvPicPr>
          <p:blipFill>
            <a:blip r:embed="rId6"/>
            <a:stretch>
              <a:fillRect/>
            </a:stretch>
          </p:blipFill>
          <p:spPr>
            <a:xfrm>
              <a:off x="6807335" y="1285434"/>
              <a:ext cx="1188720" cy="195208"/>
            </a:xfrm>
            <a:prstGeom prst="rect">
              <a:avLst/>
            </a:prstGeom>
          </p:spPr>
        </p:pic>
        <p:pic>
          <p:nvPicPr>
            <p:cNvPr id="22" name="Picture 21">
              <a:extLst>
                <a:ext uri="{FF2B5EF4-FFF2-40B4-BE49-F238E27FC236}">
                  <a16:creationId xmlns:a16="http://schemas.microsoft.com/office/drawing/2014/main" id="{973A4CEC-5023-4060-AEEF-1EF064E7E0E8}"/>
                </a:ext>
              </a:extLst>
            </p:cNvPr>
            <p:cNvPicPr>
              <a:picLocks noChangeAspect="1"/>
            </p:cNvPicPr>
            <p:nvPr/>
          </p:nvPicPr>
          <p:blipFill rotWithShape="1">
            <a:blip r:embed="rId7"/>
            <a:srcRect b="20560"/>
            <a:stretch/>
          </p:blipFill>
          <p:spPr>
            <a:xfrm>
              <a:off x="7527856" y="1311276"/>
              <a:ext cx="971550" cy="166467"/>
            </a:xfrm>
            <a:prstGeom prst="rect">
              <a:avLst/>
            </a:prstGeom>
          </p:spPr>
        </p:pic>
      </p:grpSp>
      <p:sp>
        <p:nvSpPr>
          <p:cNvPr id="3" name="Rectangle 8">
            <a:extLst>
              <a:ext uri="{FF2B5EF4-FFF2-40B4-BE49-F238E27FC236}">
                <a16:creationId xmlns:a16="http://schemas.microsoft.com/office/drawing/2014/main" id="{438AF6A2-3AEA-4C81-B0DC-57F7AE98940A}"/>
              </a:ext>
            </a:extLst>
          </p:cNvPr>
          <p:cNvSpPr txBox="1">
            <a:spLocks noChangeArrowheads="1"/>
          </p:cNvSpPr>
          <p:nvPr/>
        </p:nvSpPr>
        <p:spPr bwMode="auto">
          <a:xfrm>
            <a:off x="701879" y="163936"/>
            <a:ext cx="6324600" cy="523220"/>
          </a:xfrm>
          <a:prstGeom prst="rect">
            <a:avLst/>
          </a:prstGeom>
          <a:noFill/>
          <a:ln w="9525">
            <a:noFill/>
            <a:miter lim="800000"/>
            <a:headEnd/>
            <a:tailEnd/>
          </a:ln>
        </p:spPr>
        <p:txBody>
          <a:bodyPr wrap="square" anchor="ctr">
            <a:spAutoFit/>
          </a:bodyPr>
          <a:lstStyle/>
          <a:p>
            <a:pPr eaLnBrk="1" hangingPunct="1">
              <a:defRPr/>
            </a:pPr>
            <a:r>
              <a:rPr lang="en-US" sz="2800" kern="0" dirty="0">
                <a:solidFill>
                  <a:schemeClr val="tx2"/>
                </a:solidFill>
                <a:latin typeface="Georgia" pitchFamily="18" charset="0"/>
                <a:ea typeface="+mj-ea"/>
                <a:cs typeface="+mj-cs"/>
              </a:rPr>
              <a:t>Expert Panel Recruiting</a:t>
            </a:r>
            <a:endParaRPr lang="en-US" sz="2400" kern="0" dirty="0">
              <a:solidFill>
                <a:schemeClr val="tx2"/>
              </a:solidFill>
              <a:latin typeface="Georgia" pitchFamily="18" charset="0"/>
              <a:ea typeface="+mj-ea"/>
              <a:cs typeface="+mj-cs"/>
            </a:endParaRPr>
          </a:p>
        </p:txBody>
      </p:sp>
    </p:spTree>
    <p:extLst>
      <p:ext uri="{BB962C8B-B14F-4D97-AF65-F5344CB8AC3E}">
        <p14:creationId xmlns:p14="http://schemas.microsoft.com/office/powerpoint/2010/main" val="34398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33F5FF2-3415-4C2B-8984-5EED92290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771" y="3674682"/>
            <a:ext cx="2109738" cy="1582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18FD2DFA-D224-4642-9455-8D425F53B73C}"/>
              </a:ext>
            </a:extLst>
          </p:cNvPr>
          <p:cNvSpPr txBox="1">
            <a:spLocks/>
          </p:cNvSpPr>
          <p:nvPr/>
        </p:nvSpPr>
        <p:spPr>
          <a:xfrm>
            <a:off x="393569" y="1701409"/>
            <a:ext cx="8356862" cy="47748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8966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966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966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966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966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200"/>
              </a:lnSpc>
            </a:pPr>
            <a:r>
              <a:rPr lang="en-US" sz="2400" dirty="0">
                <a:solidFill>
                  <a:schemeClr val="tx1"/>
                </a:solidFill>
                <a:latin typeface="Times New Roman" panose="02020603050405020304" pitchFamily="18" charset="0"/>
                <a:cs typeface="Times New Roman" panose="02020603050405020304" pitchFamily="18" charset="0"/>
              </a:rPr>
              <a:t>45 years U.S. PC market share data</a:t>
            </a:r>
          </a:p>
          <a:p>
            <a:pPr>
              <a:lnSpc>
                <a:spcPts val="3200"/>
              </a:lnSpc>
              <a:spcBef>
                <a:spcPts val="1200"/>
              </a:spcBef>
            </a:pPr>
            <a:r>
              <a:rPr lang="en-US" sz="2400" dirty="0">
                <a:solidFill>
                  <a:schemeClr val="tx1"/>
                </a:solidFill>
                <a:latin typeface="Times New Roman" panose="02020603050405020304" pitchFamily="18" charset="0"/>
                <a:cs typeface="Times New Roman" panose="02020603050405020304" pitchFamily="18" charset="0"/>
              </a:rPr>
              <a:t>Multiple data sources/sets</a:t>
            </a:r>
          </a:p>
          <a:p>
            <a:pPr lvl="1">
              <a:lnSpc>
                <a:spcPts val="3200"/>
              </a:lnSpc>
              <a:spcBef>
                <a:spcPts val="0"/>
              </a:spcBef>
            </a:pPr>
            <a:r>
              <a:rPr lang="en-US" sz="1800" dirty="0">
                <a:solidFill>
                  <a:schemeClr val="tx1"/>
                </a:solidFill>
                <a:latin typeface="Times New Roman" panose="02020603050405020304" pitchFamily="18" charset="0"/>
                <a:cs typeface="Times New Roman" panose="02020603050405020304" pitchFamily="18" charset="0"/>
              </a:rPr>
              <a:t>U.S. PC market share 1980 – 1982 (Steffens, 1994)</a:t>
            </a:r>
          </a:p>
          <a:p>
            <a:pPr lvl="1">
              <a:lnSpc>
                <a:spcPts val="3200"/>
              </a:lnSpc>
              <a:spcBef>
                <a:spcPts val="0"/>
              </a:spcBef>
            </a:pPr>
            <a:r>
              <a:rPr lang="en-US" sz="1800" dirty="0">
                <a:solidFill>
                  <a:schemeClr val="tx1"/>
                </a:solidFill>
                <a:latin typeface="Times New Roman" panose="02020603050405020304" pitchFamily="18" charset="0"/>
                <a:cs typeface="Times New Roman" panose="02020603050405020304" pitchFamily="18" charset="0"/>
              </a:rPr>
              <a:t>U.S. PC market share 1980 – 1998 (</a:t>
            </a:r>
            <a:r>
              <a:rPr lang="en-US" sz="1800" dirty="0">
                <a:solidFill>
                  <a:schemeClr val="tx1"/>
                </a:solidFill>
                <a:latin typeface="Times New Roman" panose="02020603050405020304" pitchFamily="18" charset="0"/>
                <a:ea typeface="Times New Roman" panose="02020603050405020304" pitchFamily="18" charset="0"/>
              </a:rPr>
              <a:t>Narayandas &amp; Rangan, 1996; Rivken, Porter, &amp; Nabavi, 1999)</a:t>
            </a:r>
          </a:p>
          <a:p>
            <a:pPr lvl="1">
              <a:lnSpc>
                <a:spcPts val="3200"/>
              </a:lnSpc>
              <a:spcBef>
                <a:spcPts val="0"/>
              </a:spcBef>
            </a:pPr>
            <a:r>
              <a:rPr lang="en-US" sz="1800" dirty="0">
                <a:solidFill>
                  <a:schemeClr val="tx1"/>
                </a:solidFill>
                <a:latin typeface="Times New Roman" panose="02020603050405020304" pitchFamily="18" charset="0"/>
                <a:cs typeface="Times New Roman" panose="02020603050405020304" pitchFamily="18" charset="0"/>
              </a:rPr>
              <a:t>U.S. PC market share 1975 – 1981 (Reimer, 2005)</a:t>
            </a:r>
          </a:p>
          <a:p>
            <a:pPr lvl="1">
              <a:lnSpc>
                <a:spcPts val="3200"/>
              </a:lnSpc>
              <a:spcBef>
                <a:spcPts val="0"/>
              </a:spcBef>
            </a:pPr>
            <a:r>
              <a:rPr lang="en-US" sz="1800" dirty="0">
                <a:solidFill>
                  <a:schemeClr val="tx1"/>
                </a:solidFill>
                <a:latin typeface="Times New Roman" panose="02020603050405020304" pitchFamily="18" charset="0"/>
                <a:cs typeface="Times New Roman" panose="02020603050405020304" pitchFamily="18" charset="0"/>
              </a:rPr>
              <a:t>U.S PC market share 1994 – 2008 (Rivken, 2010)</a:t>
            </a:r>
          </a:p>
          <a:p>
            <a:pPr lvl="1">
              <a:lnSpc>
                <a:spcPts val="3200"/>
              </a:lnSpc>
              <a:spcBef>
                <a:spcPts val="0"/>
              </a:spcBef>
            </a:pPr>
            <a:r>
              <a:rPr lang="en-US" sz="1800" dirty="0">
                <a:solidFill>
                  <a:schemeClr val="tx1"/>
                </a:solidFill>
                <a:latin typeface="Times New Roman" panose="02020603050405020304" pitchFamily="18" charset="0"/>
                <a:cs typeface="Times New Roman" panose="02020603050405020304" pitchFamily="18" charset="0"/>
              </a:rPr>
              <a:t>U.S. PC market share 2009 – 2015 (International Data Corporation, 2016)</a:t>
            </a:r>
          </a:p>
          <a:p>
            <a:pPr lvl="1">
              <a:lnSpc>
                <a:spcPts val="3200"/>
              </a:lnSpc>
              <a:spcBef>
                <a:spcPts val="0"/>
              </a:spcBef>
            </a:pPr>
            <a:r>
              <a:rPr lang="en-US" sz="1800" dirty="0">
                <a:solidFill>
                  <a:schemeClr val="tx1"/>
                </a:solidFill>
                <a:latin typeface="Times New Roman" panose="02020603050405020304" pitchFamily="18" charset="0"/>
                <a:cs typeface="Times New Roman" panose="02020603050405020304" pitchFamily="18" charset="0"/>
              </a:rPr>
              <a:t>U.S. PC market share 2013 – 2010 (Gartner Group, 2020a)</a:t>
            </a:r>
          </a:p>
          <a:p>
            <a:pPr lvl="1">
              <a:lnSpc>
                <a:spcPts val="3200"/>
              </a:lnSpc>
              <a:spcBef>
                <a:spcPts val="0"/>
              </a:spcBef>
            </a:pPr>
            <a:r>
              <a:rPr lang="en-US" sz="1800" dirty="0">
                <a:solidFill>
                  <a:schemeClr val="tx1"/>
                </a:solidFill>
                <a:latin typeface="Times New Roman" panose="02020603050405020304" pitchFamily="18" charset="0"/>
                <a:cs typeface="Times New Roman" panose="02020603050405020304" pitchFamily="18" charset="0"/>
              </a:rPr>
              <a:t>Worldwide PC market share 2013 – 2020 (Gartner Group, 2020b)</a:t>
            </a:r>
          </a:p>
          <a:p>
            <a:pPr>
              <a:lnSpc>
                <a:spcPts val="3200"/>
              </a:lnSpc>
              <a:spcBef>
                <a:spcPts val="1200"/>
              </a:spcBef>
            </a:pPr>
            <a:r>
              <a:rPr lang="en-US" sz="2200" dirty="0">
                <a:solidFill>
                  <a:schemeClr val="tx1"/>
                </a:solidFill>
                <a:latin typeface="Times New Roman" panose="02020603050405020304" pitchFamily="18" charset="0"/>
                <a:cs typeface="Times New Roman" panose="02020603050405020304" pitchFamily="18" charset="0"/>
              </a:rPr>
              <a:t>Cross-validated, filled, and smoothed</a:t>
            </a:r>
          </a:p>
          <a:p>
            <a:pPr lvl="1">
              <a:lnSpc>
                <a:spcPts val="3200"/>
              </a:lnSpc>
            </a:pPr>
            <a:endParaRPr lang="en-US" sz="2000" dirty="0">
              <a:solidFill>
                <a:schemeClr val="tx1"/>
              </a:solidFill>
              <a:latin typeface="Times New Roman" panose="02020603050405020304" pitchFamily="18" charset="0"/>
              <a:cs typeface="Times New Roman" panose="02020603050405020304" pitchFamily="18" charset="0"/>
            </a:endParaRPr>
          </a:p>
          <a:p>
            <a:pPr>
              <a:lnSpc>
                <a:spcPts val="3200"/>
              </a:lnSpc>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1" name="Picture 10" descr="A picture containing toy, blue, table, photo&#10;&#10;Description automatically generated">
            <a:extLst>
              <a:ext uri="{FF2B5EF4-FFF2-40B4-BE49-F238E27FC236}">
                <a16:creationId xmlns:a16="http://schemas.microsoft.com/office/drawing/2014/main" id="{AF76E703-3423-42ED-9389-E21D3B598340}"/>
              </a:ext>
            </a:extLst>
          </p:cNvPr>
          <p:cNvPicPr>
            <a:picLocks noChangeAspect="1"/>
          </p:cNvPicPr>
          <p:nvPr/>
        </p:nvPicPr>
        <p:blipFill>
          <a:blip r:embed="rId3"/>
          <a:stretch>
            <a:fillRect/>
          </a:stretch>
        </p:blipFill>
        <p:spPr>
          <a:xfrm>
            <a:off x="6141201" y="1045412"/>
            <a:ext cx="2525308" cy="2106107"/>
          </a:xfrm>
          <a:prstGeom prst="rect">
            <a:avLst/>
          </a:prstGeom>
        </p:spPr>
      </p:pic>
      <p:sp>
        <p:nvSpPr>
          <p:cNvPr id="15" name="Rectangle 8">
            <a:extLst>
              <a:ext uri="{FF2B5EF4-FFF2-40B4-BE49-F238E27FC236}">
                <a16:creationId xmlns:a16="http://schemas.microsoft.com/office/drawing/2014/main" id="{82EEC89E-8D22-4538-A840-035C67C570BE}"/>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US PC Data Collection</a:t>
            </a:r>
            <a:endParaRPr lang="en-US" sz="2400" kern="0" dirty="0">
              <a:solidFill>
                <a:schemeClr val="tx2"/>
              </a:solidFill>
              <a:latin typeface="Georgia" pitchFamily="18" charset="0"/>
              <a:ea typeface="+mj-ea"/>
              <a:cs typeface="+mj-cs"/>
            </a:endParaRPr>
          </a:p>
        </p:txBody>
      </p:sp>
    </p:spTree>
    <p:extLst>
      <p:ext uri="{BB962C8B-B14F-4D97-AF65-F5344CB8AC3E}">
        <p14:creationId xmlns:p14="http://schemas.microsoft.com/office/powerpoint/2010/main" val="283925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242024-25F5-4015-AD7A-D1759D995D1B}"/>
              </a:ext>
            </a:extLst>
          </p:cNvPr>
          <p:cNvSpPr txBox="1"/>
          <p:nvPr/>
        </p:nvSpPr>
        <p:spPr>
          <a:xfrm>
            <a:off x="3810" y="1457391"/>
            <a:ext cx="9144000" cy="5394960"/>
          </a:xfrm>
          <a:prstGeom prst="rect">
            <a:avLst/>
          </a:prstGeom>
          <a:solidFill>
            <a:schemeClr val="bg1"/>
          </a:solid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F18194A2-7D35-4F8D-905D-662286A22AB9}"/>
              </a:ext>
            </a:extLst>
          </p:cNvPr>
          <p:cNvPicPr>
            <a:picLocks noChangeAspect="1"/>
          </p:cNvPicPr>
          <p:nvPr/>
        </p:nvPicPr>
        <p:blipFill>
          <a:blip r:embed="rId2"/>
          <a:stretch>
            <a:fillRect/>
          </a:stretch>
        </p:blipFill>
        <p:spPr>
          <a:xfrm>
            <a:off x="5677567" y="1826682"/>
            <a:ext cx="3083898" cy="4036289"/>
          </a:xfrm>
          <a:prstGeom prst="rect">
            <a:avLst/>
          </a:prstGeom>
          <a:ln>
            <a:noFill/>
          </a:ln>
          <a:effectLst>
            <a:softEdge rad="112500"/>
          </a:effectLst>
        </p:spPr>
      </p:pic>
      <p:sp>
        <p:nvSpPr>
          <p:cNvPr id="17" name="Content Placeholder 2">
            <a:extLst>
              <a:ext uri="{FF2B5EF4-FFF2-40B4-BE49-F238E27FC236}">
                <a16:creationId xmlns:a16="http://schemas.microsoft.com/office/drawing/2014/main" id="{8501F3C9-F01B-45C6-BED2-255076F5DBA8}"/>
              </a:ext>
            </a:extLst>
          </p:cNvPr>
          <p:cNvSpPr txBox="1">
            <a:spLocks/>
          </p:cNvSpPr>
          <p:nvPr/>
        </p:nvSpPr>
        <p:spPr>
          <a:xfrm>
            <a:off x="341745" y="1662736"/>
            <a:ext cx="8345055" cy="5096163"/>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8966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966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966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966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966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200"/>
              </a:lnSpc>
            </a:pPr>
            <a:r>
              <a:rPr lang="en-US" sz="2400" dirty="0">
                <a:solidFill>
                  <a:schemeClr val="tx1"/>
                </a:solidFill>
                <a:latin typeface="Times New Roman" panose="02020603050405020304" pitchFamily="18" charset="0"/>
                <a:cs typeface="Times New Roman" panose="02020603050405020304" pitchFamily="18" charset="0"/>
              </a:rPr>
              <a:t>30 “verified” experts</a:t>
            </a:r>
          </a:p>
          <a:p>
            <a:pPr>
              <a:lnSpc>
                <a:spcPts val="3200"/>
              </a:lnSpc>
              <a:spcBef>
                <a:spcPts val="1200"/>
              </a:spcBef>
            </a:pPr>
            <a:r>
              <a:rPr lang="en-US" sz="2400" dirty="0">
                <a:solidFill>
                  <a:schemeClr val="tx1"/>
                </a:solidFill>
                <a:latin typeface="Times New Roman" panose="02020603050405020304" pitchFamily="18" charset="0"/>
                <a:cs typeface="Times New Roman" panose="02020603050405020304" pitchFamily="18" charset="0"/>
              </a:rPr>
              <a:t>Two rounds</a:t>
            </a:r>
          </a:p>
          <a:p>
            <a:pPr lvl="1">
              <a:lnSpc>
                <a:spcPts val="32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Phase 1: Forms of innovation</a:t>
            </a:r>
          </a:p>
          <a:p>
            <a:pPr lvl="1">
              <a:lnSpc>
                <a:spcPts val="32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Phase 2: Market leaders</a:t>
            </a:r>
          </a:p>
          <a:p>
            <a:pPr lvl="1">
              <a:lnSpc>
                <a:spcPts val="32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Calculate consensus</a:t>
            </a:r>
          </a:p>
          <a:p>
            <a:pPr>
              <a:lnSpc>
                <a:spcPts val="3200"/>
              </a:lnSpc>
              <a:spcBef>
                <a:spcPts val="1200"/>
              </a:spcBef>
            </a:pPr>
            <a:r>
              <a:rPr lang="en-US" sz="2400" dirty="0">
                <a:solidFill>
                  <a:schemeClr val="tx1"/>
                </a:solidFill>
                <a:latin typeface="Times New Roman" panose="02020603050405020304" pitchFamily="18" charset="0"/>
                <a:cs typeface="Times New Roman" panose="02020603050405020304" pitchFamily="18" charset="0"/>
              </a:rPr>
              <a:t>Study target 20</a:t>
            </a:r>
          </a:p>
          <a:p>
            <a:pPr lvl="1">
              <a:lnSpc>
                <a:spcPts val="3200"/>
              </a:lnSpc>
            </a:pPr>
            <a:r>
              <a:rPr lang="en-US" sz="2000" dirty="0">
                <a:solidFill>
                  <a:schemeClr val="tx1"/>
                </a:solidFill>
                <a:latin typeface="Times New Roman" panose="02020603050405020304" pitchFamily="18" charset="0"/>
                <a:cs typeface="Times New Roman" panose="02020603050405020304" pitchFamily="18" charset="0"/>
              </a:rPr>
              <a:t>Phase 1: 30 experts</a:t>
            </a:r>
          </a:p>
          <a:p>
            <a:pPr lvl="1">
              <a:lnSpc>
                <a:spcPts val="3200"/>
              </a:lnSpc>
            </a:pPr>
            <a:r>
              <a:rPr lang="en-US" sz="2000" dirty="0">
                <a:solidFill>
                  <a:schemeClr val="tx1"/>
                </a:solidFill>
                <a:latin typeface="Times New Roman" panose="02020603050405020304" pitchFamily="18" charset="0"/>
                <a:cs typeface="Times New Roman" panose="02020603050405020304" pitchFamily="18" charset="0"/>
              </a:rPr>
              <a:t>Phase 2: 24 start =&gt; 19 end</a:t>
            </a:r>
          </a:p>
          <a:p>
            <a:pPr lvl="1">
              <a:lnSpc>
                <a:spcPts val="3200"/>
              </a:lnSpc>
            </a:pPr>
            <a:r>
              <a:rPr lang="en-US" sz="2000" dirty="0">
                <a:solidFill>
                  <a:schemeClr val="tx1"/>
                </a:solidFill>
                <a:latin typeface="Times New Roman" panose="02020603050405020304" pitchFamily="18" charset="0"/>
                <a:cs typeface="Times New Roman" panose="02020603050405020304" pitchFamily="18" charset="0"/>
              </a:rPr>
              <a:t>Question fatigue vs. round fatigue</a:t>
            </a:r>
          </a:p>
          <a:p>
            <a:pPr>
              <a:lnSpc>
                <a:spcPts val="3200"/>
              </a:lnSpc>
              <a:spcBef>
                <a:spcPts val="1200"/>
              </a:spcBef>
            </a:pPr>
            <a:r>
              <a:rPr lang="en-US" sz="2400" dirty="0">
                <a:solidFill>
                  <a:schemeClr val="tx1"/>
                </a:solidFill>
                <a:latin typeface="Times New Roman" panose="02020603050405020304" pitchFamily="18" charset="0"/>
                <a:cs typeface="Times New Roman" panose="02020603050405020304" pitchFamily="18" charset="0"/>
              </a:rPr>
              <a:t>Independent judgments</a:t>
            </a:r>
          </a:p>
          <a:p>
            <a:pPr>
              <a:lnSpc>
                <a:spcPts val="3200"/>
              </a:lnSpc>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9" name="Picture 2">
            <a:extLst>
              <a:ext uri="{FF2B5EF4-FFF2-40B4-BE49-F238E27FC236}">
                <a16:creationId xmlns:a16="http://schemas.microsoft.com/office/drawing/2014/main" id="{A5586966-FB61-4955-A6AA-A9CB0E647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0031"/>
            <a:ext cx="2786484" cy="191570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040E366-439D-48D8-9F60-D80899149E86}"/>
              </a:ext>
            </a:extLst>
          </p:cNvPr>
          <p:cNvSpPr txBox="1"/>
          <p:nvPr/>
        </p:nvSpPr>
        <p:spPr>
          <a:xfrm>
            <a:off x="7719193" y="1844820"/>
            <a:ext cx="1302120" cy="307777"/>
          </a:xfrm>
          <a:prstGeom prst="rect">
            <a:avLst/>
          </a:prstGeom>
          <a:noFill/>
        </p:spPr>
        <p:txBody>
          <a:bodyPr wrap="square" rtlCol="0">
            <a:spAutoFit/>
          </a:bodyPr>
          <a:lstStyle/>
          <a:p>
            <a:pPr algn="ctr"/>
            <a:r>
              <a:rPr lang="en-US" sz="1400" dirty="0">
                <a:latin typeface="+mj-lt"/>
                <a:cs typeface="Times New Roman" panose="02020603050405020304" pitchFamily="18" charset="0"/>
              </a:rPr>
              <a:t>Participation</a:t>
            </a:r>
          </a:p>
        </p:txBody>
      </p:sp>
      <p:sp>
        <p:nvSpPr>
          <p:cNvPr id="25" name="Rectangle 8">
            <a:extLst>
              <a:ext uri="{FF2B5EF4-FFF2-40B4-BE49-F238E27FC236}">
                <a16:creationId xmlns:a16="http://schemas.microsoft.com/office/drawing/2014/main" id="{5C3554AA-8113-4655-B4B0-9C775C475746}"/>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Participation Rates</a:t>
            </a:r>
            <a:endParaRPr lang="en-US" sz="2400" kern="0" dirty="0">
              <a:solidFill>
                <a:schemeClr val="tx2"/>
              </a:solidFill>
              <a:latin typeface="Georgia" pitchFamily="18" charset="0"/>
              <a:ea typeface="+mj-ea"/>
              <a:cs typeface="+mj-cs"/>
            </a:endParaRPr>
          </a:p>
        </p:txBody>
      </p:sp>
    </p:spTree>
    <p:extLst>
      <p:ext uri="{BB962C8B-B14F-4D97-AF65-F5344CB8AC3E}">
        <p14:creationId xmlns:p14="http://schemas.microsoft.com/office/powerpoint/2010/main" val="140189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9514C74-69BB-4516-AA7B-66CE4A786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a:extLst>
              <a:ext uri="{FF2B5EF4-FFF2-40B4-BE49-F238E27FC236}">
                <a16:creationId xmlns:a16="http://schemas.microsoft.com/office/drawing/2014/main" id="{6281D40D-2757-4E50-AF8E-82E81DF62A88}"/>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Phase 1 Responses</a:t>
            </a:r>
            <a:endParaRPr lang="en-US" sz="2400" kern="0" dirty="0">
              <a:solidFill>
                <a:schemeClr val="tx2"/>
              </a:solidFill>
              <a:latin typeface="Georgia" pitchFamily="18" charset="0"/>
              <a:ea typeface="+mj-ea"/>
              <a:cs typeface="+mj-cs"/>
            </a:endParaRPr>
          </a:p>
        </p:txBody>
      </p:sp>
      <p:grpSp>
        <p:nvGrpSpPr>
          <p:cNvPr id="6" name="Group 5">
            <a:extLst>
              <a:ext uri="{FF2B5EF4-FFF2-40B4-BE49-F238E27FC236}">
                <a16:creationId xmlns:a16="http://schemas.microsoft.com/office/drawing/2014/main" id="{014FAAED-CE98-4202-9C56-EDB253977547}"/>
              </a:ext>
            </a:extLst>
          </p:cNvPr>
          <p:cNvGrpSpPr/>
          <p:nvPr/>
        </p:nvGrpSpPr>
        <p:grpSpPr>
          <a:xfrm>
            <a:off x="371475" y="1791801"/>
            <a:ext cx="8086725" cy="1828800"/>
            <a:chOff x="371475" y="1791801"/>
            <a:chExt cx="8086725" cy="1828800"/>
          </a:xfrm>
        </p:grpSpPr>
        <p:sp>
          <p:nvSpPr>
            <p:cNvPr id="3" name="Content Placeholder 2">
              <a:extLst>
                <a:ext uri="{FF2B5EF4-FFF2-40B4-BE49-F238E27FC236}">
                  <a16:creationId xmlns:a16="http://schemas.microsoft.com/office/drawing/2014/main" id="{A13777CF-9385-40F9-8043-C1F5D4097BCC}"/>
                </a:ext>
              </a:extLst>
            </p:cNvPr>
            <p:cNvSpPr txBox="1">
              <a:spLocks/>
            </p:cNvSpPr>
            <p:nvPr/>
          </p:nvSpPr>
          <p:spPr>
            <a:xfrm>
              <a:off x="371475" y="1791801"/>
              <a:ext cx="8039100" cy="18288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sz="2800" b="1" dirty="0">
                  <a:solidFill>
                    <a:schemeClr val="tx1"/>
                  </a:solidFill>
                  <a:latin typeface="Times New Roman" panose="02020603050405020304" pitchFamily="18" charset="0"/>
                  <a:cs typeface="Times New Roman" panose="02020603050405020304" pitchFamily="18" charset="0"/>
                </a:rPr>
                <a:t>Forms of Innovation</a:t>
              </a:r>
            </a:p>
            <a:p>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1800"/>
                </a:spcBef>
              </a:pPr>
              <a:r>
                <a:rPr lang="en-US" sz="2400" dirty="0">
                  <a:solidFill>
                    <a:schemeClr val="tx1"/>
                  </a:solidFill>
                  <a:latin typeface="Times New Roman" panose="02020603050405020304" pitchFamily="18" charset="0"/>
                  <a:cs typeface="Times New Roman" panose="02020603050405020304" pitchFamily="18" charset="0"/>
                </a:rPr>
                <a:t>              Product						  	                Process</a:t>
              </a:r>
            </a:p>
          </p:txBody>
        </p:sp>
        <p:sp>
          <p:nvSpPr>
            <p:cNvPr id="4" name="Content Placeholder 2">
              <a:extLst>
                <a:ext uri="{FF2B5EF4-FFF2-40B4-BE49-F238E27FC236}">
                  <a16:creationId xmlns:a16="http://schemas.microsoft.com/office/drawing/2014/main" id="{52BDB8FD-1DF4-48B2-AD4C-B683BA3E4BB4}"/>
                </a:ext>
              </a:extLst>
            </p:cNvPr>
            <p:cNvSpPr txBox="1">
              <a:spLocks/>
            </p:cNvSpPr>
            <p:nvPr/>
          </p:nvSpPr>
          <p:spPr>
            <a:xfrm>
              <a:off x="419100" y="2362200"/>
              <a:ext cx="8039100" cy="68800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sz="2400" dirty="0">
                  <a:solidFill>
                    <a:schemeClr val="tx1"/>
                  </a:solidFill>
                  <a:latin typeface="Times New Roman" panose="02020603050405020304" pitchFamily="18" charset="0"/>
                  <a:cs typeface="Times New Roman" panose="02020603050405020304" pitchFamily="18" charset="0"/>
                </a:rPr>
                <a:t>     Marketing					              Organizational</a:t>
              </a:r>
            </a:p>
          </p:txBody>
        </p:sp>
      </p:grpSp>
      <p:sp>
        <p:nvSpPr>
          <p:cNvPr id="5" name="TextBox 4">
            <a:extLst>
              <a:ext uri="{FF2B5EF4-FFF2-40B4-BE49-F238E27FC236}">
                <a16:creationId xmlns:a16="http://schemas.microsoft.com/office/drawing/2014/main" id="{FEEAF853-E5BA-4AEF-9D8A-DEC49274C0E4}"/>
              </a:ext>
            </a:extLst>
          </p:cNvPr>
          <p:cNvSpPr txBox="1"/>
          <p:nvPr/>
        </p:nvSpPr>
        <p:spPr>
          <a:xfrm>
            <a:off x="361950" y="6295966"/>
            <a:ext cx="5715000" cy="369332"/>
          </a:xfrm>
          <a:prstGeom prst="rect">
            <a:avLst/>
          </a:prstGeom>
          <a:solidFill>
            <a:schemeClr val="bg1"/>
          </a:solidFill>
        </p:spPr>
        <p:txBody>
          <a:bodyPr wrap="square" rtlCol="0">
            <a:spAutoFit/>
          </a:bodyPr>
          <a:lstStyle/>
          <a:p>
            <a:pPr>
              <a:spcBef>
                <a:spcPts val="600"/>
              </a:spcBef>
            </a:pPr>
            <a:r>
              <a:rPr lang="en-US" dirty="0">
                <a:latin typeface="Times New Roman" panose="02020603050405020304" pitchFamily="18" charset="0"/>
                <a:cs typeface="Times New Roman" panose="02020603050405020304" pitchFamily="18" charset="0"/>
              </a:rPr>
              <a:t>Consistent with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Edition Oslow Manual (OECD, 2005)</a:t>
            </a:r>
          </a:p>
        </p:txBody>
      </p:sp>
    </p:spTree>
    <p:extLst>
      <p:ext uri="{BB962C8B-B14F-4D97-AF65-F5344CB8AC3E}">
        <p14:creationId xmlns:p14="http://schemas.microsoft.com/office/powerpoint/2010/main" val="96667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242024-25F5-4015-AD7A-D1759D995D1B}"/>
              </a:ext>
            </a:extLst>
          </p:cNvPr>
          <p:cNvSpPr txBox="1"/>
          <p:nvPr/>
        </p:nvSpPr>
        <p:spPr>
          <a:xfrm>
            <a:off x="3810" y="1457391"/>
            <a:ext cx="9144000" cy="539496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4B348CFF-2FFC-4818-9152-317F7932DA16}"/>
              </a:ext>
            </a:extLst>
          </p:cNvPr>
          <p:cNvSpPr txBox="1"/>
          <p:nvPr/>
        </p:nvSpPr>
        <p:spPr>
          <a:xfrm>
            <a:off x="6615091" y="4775109"/>
            <a:ext cx="1801839" cy="1431161"/>
          </a:xfrm>
          <a:prstGeom prst="rect">
            <a:avLst/>
          </a:prstGeom>
          <a:noFill/>
        </p:spPr>
        <p:txBody>
          <a:bodyPr wrap="none" rtlCol="0">
            <a:spAutoFit/>
          </a:bodyPr>
          <a:lstStyle/>
          <a:p>
            <a:pPr algn="ctr"/>
            <a:r>
              <a:rPr lang="en-US" sz="1200" dirty="0">
                <a:solidFill>
                  <a:schemeClr val="bg1">
                    <a:lumMod val="50000"/>
                  </a:schemeClr>
                </a:solidFill>
              </a:rPr>
              <a:t>Likert Scale 1..9</a:t>
            </a:r>
          </a:p>
          <a:p>
            <a:pPr algn="ctr"/>
            <a:endParaRPr lang="en-US" sz="1200" dirty="0">
              <a:solidFill>
                <a:schemeClr val="bg1">
                  <a:lumMod val="50000"/>
                </a:schemeClr>
              </a:solidFill>
            </a:endParaRPr>
          </a:p>
          <a:p>
            <a:pPr algn="ctr"/>
            <a:endParaRPr lang="en-US" sz="1200" dirty="0">
              <a:solidFill>
                <a:schemeClr val="bg1">
                  <a:lumMod val="50000"/>
                </a:schemeClr>
              </a:solidFill>
            </a:endParaRPr>
          </a:p>
          <a:p>
            <a:pPr algn="ctr">
              <a:spcBef>
                <a:spcPts val="600"/>
              </a:spcBef>
            </a:pPr>
            <a:endParaRPr lang="en-US" sz="1200" dirty="0">
              <a:solidFill>
                <a:schemeClr val="bg1">
                  <a:lumMod val="50000"/>
                </a:schemeClr>
              </a:solidFill>
            </a:endParaRPr>
          </a:p>
          <a:p>
            <a:pPr algn="ctr">
              <a:spcBef>
                <a:spcPts val="600"/>
              </a:spcBef>
            </a:pPr>
            <a:r>
              <a:rPr lang="en-US" sz="1200" dirty="0">
                <a:solidFill>
                  <a:schemeClr val="bg1">
                    <a:lumMod val="50000"/>
                  </a:schemeClr>
                </a:solidFill>
              </a:rPr>
              <a:t>Saaty Scale 1..9 (pairwise)</a:t>
            </a:r>
          </a:p>
          <a:p>
            <a:pPr algn="ctr">
              <a:spcBef>
                <a:spcPts val="600"/>
              </a:spcBef>
            </a:pPr>
            <a:r>
              <a:rPr lang="en-US" sz="1200" dirty="0">
                <a:solidFill>
                  <a:schemeClr val="bg1">
                    <a:lumMod val="50000"/>
                  </a:schemeClr>
                </a:solidFill>
              </a:rPr>
              <a:t>pairwise</a:t>
            </a:r>
          </a:p>
        </p:txBody>
      </p:sp>
      <p:grpSp>
        <p:nvGrpSpPr>
          <p:cNvPr id="9" name="Group 8">
            <a:extLst>
              <a:ext uri="{FF2B5EF4-FFF2-40B4-BE49-F238E27FC236}">
                <a16:creationId xmlns:a16="http://schemas.microsoft.com/office/drawing/2014/main" id="{00E4F8C1-D297-4024-AA29-AA2233BED6F0}"/>
              </a:ext>
            </a:extLst>
          </p:cNvPr>
          <p:cNvGrpSpPr/>
          <p:nvPr/>
        </p:nvGrpSpPr>
        <p:grpSpPr>
          <a:xfrm>
            <a:off x="890874" y="1486013"/>
            <a:ext cx="5252372" cy="5161753"/>
            <a:chOff x="1628719" y="1302312"/>
            <a:chExt cx="5252372" cy="5161753"/>
          </a:xfrm>
        </p:grpSpPr>
        <p:grpSp>
          <p:nvGrpSpPr>
            <p:cNvPr id="10" name="Group 9">
              <a:extLst>
                <a:ext uri="{FF2B5EF4-FFF2-40B4-BE49-F238E27FC236}">
                  <a16:creationId xmlns:a16="http://schemas.microsoft.com/office/drawing/2014/main" id="{72F3EFD0-2C5E-441D-8C00-3FD1839BBE59}"/>
                </a:ext>
              </a:extLst>
            </p:cNvPr>
            <p:cNvGrpSpPr/>
            <p:nvPr/>
          </p:nvGrpSpPr>
          <p:grpSpPr>
            <a:xfrm>
              <a:off x="2066824" y="1302312"/>
              <a:ext cx="4814267" cy="5161753"/>
              <a:chOff x="2066824" y="1302312"/>
              <a:chExt cx="4814267" cy="5161753"/>
            </a:xfrm>
          </p:grpSpPr>
          <p:pic>
            <p:nvPicPr>
              <p:cNvPr id="16" name="Picture 15">
                <a:extLst>
                  <a:ext uri="{FF2B5EF4-FFF2-40B4-BE49-F238E27FC236}">
                    <a16:creationId xmlns:a16="http://schemas.microsoft.com/office/drawing/2014/main" id="{36FF088C-910C-40BC-9D34-8DE8BC58D8E4}"/>
                  </a:ext>
                </a:extLst>
              </p:cNvPr>
              <p:cNvPicPr>
                <a:picLocks noChangeAspect="1"/>
              </p:cNvPicPr>
              <p:nvPr/>
            </p:nvPicPr>
            <p:blipFill>
              <a:blip r:embed="rId2"/>
              <a:stretch>
                <a:fillRect/>
              </a:stretch>
            </p:blipFill>
            <p:spPr>
              <a:xfrm>
                <a:off x="2066824" y="1302312"/>
                <a:ext cx="4814267" cy="5161753"/>
              </a:xfrm>
              <a:prstGeom prst="rect">
                <a:avLst/>
              </a:prstGeom>
            </p:spPr>
          </p:pic>
          <p:grpSp>
            <p:nvGrpSpPr>
              <p:cNvPr id="18" name="Group 17">
                <a:extLst>
                  <a:ext uri="{FF2B5EF4-FFF2-40B4-BE49-F238E27FC236}">
                    <a16:creationId xmlns:a16="http://schemas.microsoft.com/office/drawing/2014/main" id="{B46E060D-77AC-4547-9481-F4F0DE25B5E8}"/>
                  </a:ext>
                </a:extLst>
              </p:cNvPr>
              <p:cNvGrpSpPr/>
              <p:nvPr/>
            </p:nvGrpSpPr>
            <p:grpSpPr>
              <a:xfrm>
                <a:off x="3075709" y="3519055"/>
                <a:ext cx="3398982" cy="369454"/>
                <a:chOff x="3075709" y="3519055"/>
                <a:chExt cx="3398982" cy="369454"/>
              </a:xfrm>
            </p:grpSpPr>
            <p:sp>
              <p:nvSpPr>
                <p:cNvPr id="66" name="Rectangle 65">
                  <a:extLst>
                    <a:ext uri="{FF2B5EF4-FFF2-40B4-BE49-F238E27FC236}">
                      <a16:creationId xmlns:a16="http://schemas.microsoft.com/office/drawing/2014/main" id="{96F3ABC4-FA35-42B5-A9DE-69078271CCE9}"/>
                    </a:ext>
                  </a:extLst>
                </p:cNvPr>
                <p:cNvSpPr/>
                <p:nvPr/>
              </p:nvSpPr>
              <p:spPr>
                <a:xfrm>
                  <a:off x="3075709" y="3519055"/>
                  <a:ext cx="3398982" cy="369454"/>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1660185-18F5-43BD-AB8B-F5E2BA75AFDA}"/>
                    </a:ext>
                  </a:extLst>
                </p:cNvPr>
                <p:cNvSpPr/>
                <p:nvPr/>
              </p:nvSpPr>
              <p:spPr>
                <a:xfrm>
                  <a:off x="3191162" y="3658062"/>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2047146-91E3-4560-AA70-1D6341C87F4D}"/>
                    </a:ext>
                  </a:extLst>
                </p:cNvPr>
                <p:cNvSpPr>
                  <a:spLocks noChangeAspect="1"/>
                </p:cNvSpPr>
                <p:nvPr/>
              </p:nvSpPr>
              <p:spPr>
                <a:xfrm>
                  <a:off x="3565020" y="3658062"/>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F838A48-6783-4E14-BF7E-36A87C1442EF}"/>
                    </a:ext>
                  </a:extLst>
                </p:cNvPr>
                <p:cNvSpPr>
                  <a:spLocks noChangeAspect="1"/>
                </p:cNvSpPr>
                <p:nvPr/>
              </p:nvSpPr>
              <p:spPr>
                <a:xfrm>
                  <a:off x="3956205" y="3658062"/>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F2176EE-B733-4376-BB1D-6ABBBE7207A4}"/>
                    </a:ext>
                  </a:extLst>
                </p:cNvPr>
                <p:cNvSpPr>
                  <a:spLocks noChangeAspect="1"/>
                </p:cNvSpPr>
                <p:nvPr/>
              </p:nvSpPr>
              <p:spPr>
                <a:xfrm>
                  <a:off x="4331132" y="3658062"/>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EBCF22D-AEF9-4C6A-9CF6-781F78D7A2E1}"/>
                    </a:ext>
                  </a:extLst>
                </p:cNvPr>
                <p:cNvSpPr>
                  <a:spLocks noChangeAspect="1"/>
                </p:cNvSpPr>
                <p:nvPr/>
              </p:nvSpPr>
              <p:spPr>
                <a:xfrm>
                  <a:off x="4715297" y="3658062"/>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AE24717-A859-409C-A9A3-48D6AABDC159}"/>
                    </a:ext>
                  </a:extLst>
                </p:cNvPr>
                <p:cNvSpPr>
                  <a:spLocks noChangeAspect="1"/>
                </p:cNvSpPr>
                <p:nvPr/>
              </p:nvSpPr>
              <p:spPr>
                <a:xfrm>
                  <a:off x="5091294" y="3658062"/>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FCDDE79-C061-4DF5-949D-A497414E2E7C}"/>
                    </a:ext>
                  </a:extLst>
                </p:cNvPr>
                <p:cNvSpPr>
                  <a:spLocks noChangeAspect="1"/>
                </p:cNvSpPr>
                <p:nvPr/>
              </p:nvSpPr>
              <p:spPr>
                <a:xfrm>
                  <a:off x="5465152" y="3658062"/>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56DB459-5FD0-4574-99FE-B3E82F4F72F2}"/>
                    </a:ext>
                  </a:extLst>
                </p:cNvPr>
                <p:cNvSpPr>
                  <a:spLocks noChangeAspect="1"/>
                </p:cNvSpPr>
                <p:nvPr/>
              </p:nvSpPr>
              <p:spPr>
                <a:xfrm>
                  <a:off x="5869707" y="3658062"/>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CBD8A91-9C99-467F-8659-2A139F5DEAB4}"/>
                    </a:ext>
                  </a:extLst>
                </p:cNvPr>
                <p:cNvSpPr>
                  <a:spLocks noChangeAspect="1"/>
                </p:cNvSpPr>
                <p:nvPr/>
              </p:nvSpPr>
              <p:spPr>
                <a:xfrm>
                  <a:off x="6276107" y="3658062"/>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8436874-82E1-4D4A-AFF7-0E4EE5134348}"/>
                  </a:ext>
                </a:extLst>
              </p:cNvPr>
              <p:cNvGrpSpPr/>
              <p:nvPr/>
            </p:nvGrpSpPr>
            <p:grpSpPr>
              <a:xfrm>
                <a:off x="3075709" y="4359698"/>
                <a:ext cx="3398982" cy="291970"/>
                <a:chOff x="3075709" y="4359698"/>
                <a:chExt cx="3398982" cy="291970"/>
              </a:xfrm>
            </p:grpSpPr>
            <p:sp>
              <p:nvSpPr>
                <p:cNvPr id="56" name="Rectangle 55">
                  <a:extLst>
                    <a:ext uri="{FF2B5EF4-FFF2-40B4-BE49-F238E27FC236}">
                      <a16:creationId xmlns:a16="http://schemas.microsoft.com/office/drawing/2014/main" id="{22CDAD36-026A-4E48-B13C-BAE52718FCF0}"/>
                    </a:ext>
                  </a:extLst>
                </p:cNvPr>
                <p:cNvSpPr/>
                <p:nvPr/>
              </p:nvSpPr>
              <p:spPr>
                <a:xfrm>
                  <a:off x="3075709" y="4359698"/>
                  <a:ext cx="3398982" cy="29197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27D4975-367E-43B0-A0DE-BAF7A81ACD19}"/>
                    </a:ext>
                  </a:extLst>
                </p:cNvPr>
                <p:cNvSpPr/>
                <p:nvPr/>
              </p:nvSpPr>
              <p:spPr>
                <a:xfrm>
                  <a:off x="3191162" y="442122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44C13D1-3590-4616-AD14-D71547E376DB}"/>
                    </a:ext>
                  </a:extLst>
                </p:cNvPr>
                <p:cNvSpPr>
                  <a:spLocks noChangeAspect="1"/>
                </p:cNvSpPr>
                <p:nvPr/>
              </p:nvSpPr>
              <p:spPr>
                <a:xfrm>
                  <a:off x="3565020" y="442122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D62B0F1-0A8E-45CE-8B93-2BD8B1EBEA00}"/>
                    </a:ext>
                  </a:extLst>
                </p:cNvPr>
                <p:cNvSpPr>
                  <a:spLocks noChangeAspect="1"/>
                </p:cNvSpPr>
                <p:nvPr/>
              </p:nvSpPr>
              <p:spPr>
                <a:xfrm>
                  <a:off x="3956205" y="442122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7ABE42B-64AF-42F2-BEB7-04D48122EB13}"/>
                    </a:ext>
                  </a:extLst>
                </p:cNvPr>
                <p:cNvSpPr>
                  <a:spLocks noChangeAspect="1"/>
                </p:cNvSpPr>
                <p:nvPr/>
              </p:nvSpPr>
              <p:spPr>
                <a:xfrm>
                  <a:off x="4331132" y="442122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4AA1AC1-6199-4D61-A403-C719321B0E27}"/>
                    </a:ext>
                  </a:extLst>
                </p:cNvPr>
                <p:cNvSpPr>
                  <a:spLocks noChangeAspect="1"/>
                </p:cNvSpPr>
                <p:nvPr/>
              </p:nvSpPr>
              <p:spPr>
                <a:xfrm>
                  <a:off x="4715297" y="442122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73D4005-A535-4CC6-BEA9-593B97A19AE5}"/>
                    </a:ext>
                  </a:extLst>
                </p:cNvPr>
                <p:cNvSpPr>
                  <a:spLocks noChangeAspect="1"/>
                </p:cNvSpPr>
                <p:nvPr/>
              </p:nvSpPr>
              <p:spPr>
                <a:xfrm>
                  <a:off x="5091294" y="442122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286583B-E0A2-48CE-B123-79651F5E6D11}"/>
                    </a:ext>
                  </a:extLst>
                </p:cNvPr>
                <p:cNvSpPr>
                  <a:spLocks noChangeAspect="1"/>
                </p:cNvSpPr>
                <p:nvPr/>
              </p:nvSpPr>
              <p:spPr>
                <a:xfrm>
                  <a:off x="5465152" y="442122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9AA8B89-CA45-4854-8480-311DBA2CCD1D}"/>
                    </a:ext>
                  </a:extLst>
                </p:cNvPr>
                <p:cNvSpPr>
                  <a:spLocks noChangeAspect="1"/>
                </p:cNvSpPr>
                <p:nvPr/>
              </p:nvSpPr>
              <p:spPr>
                <a:xfrm>
                  <a:off x="5869707" y="442122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C02D86A-F0B1-47BE-A3DA-F1489C945C3E}"/>
                    </a:ext>
                  </a:extLst>
                </p:cNvPr>
                <p:cNvSpPr>
                  <a:spLocks noChangeAspect="1"/>
                </p:cNvSpPr>
                <p:nvPr/>
              </p:nvSpPr>
              <p:spPr>
                <a:xfrm>
                  <a:off x="6276107" y="442122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E817916-3D3A-4F2A-97FA-7890AED89473}"/>
                  </a:ext>
                </a:extLst>
              </p:cNvPr>
              <p:cNvGrpSpPr/>
              <p:nvPr/>
            </p:nvGrpSpPr>
            <p:grpSpPr>
              <a:xfrm>
                <a:off x="3075709" y="3904488"/>
                <a:ext cx="3398982" cy="356616"/>
                <a:chOff x="3075709" y="3904488"/>
                <a:chExt cx="3398982" cy="356616"/>
              </a:xfrm>
            </p:grpSpPr>
            <p:sp>
              <p:nvSpPr>
                <p:cNvPr id="46" name="Rectangle 45">
                  <a:extLst>
                    <a:ext uri="{FF2B5EF4-FFF2-40B4-BE49-F238E27FC236}">
                      <a16:creationId xmlns:a16="http://schemas.microsoft.com/office/drawing/2014/main" id="{785061EC-B40F-45F5-97B6-189DD7EBBF71}"/>
                    </a:ext>
                  </a:extLst>
                </p:cNvPr>
                <p:cNvSpPr/>
                <p:nvPr/>
              </p:nvSpPr>
              <p:spPr>
                <a:xfrm>
                  <a:off x="3075709" y="3904488"/>
                  <a:ext cx="3398982" cy="356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636BC2C-C3E1-41A2-A9EC-7273E660FF88}"/>
                    </a:ext>
                  </a:extLst>
                </p:cNvPr>
                <p:cNvSpPr/>
                <p:nvPr/>
              </p:nvSpPr>
              <p:spPr>
                <a:xfrm>
                  <a:off x="3191162" y="4027516"/>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12B50A9-E4C1-45EC-AAFD-ABDE89C021A8}"/>
                    </a:ext>
                  </a:extLst>
                </p:cNvPr>
                <p:cNvSpPr>
                  <a:spLocks noChangeAspect="1"/>
                </p:cNvSpPr>
                <p:nvPr/>
              </p:nvSpPr>
              <p:spPr>
                <a:xfrm>
                  <a:off x="3565020" y="4027516"/>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6855E44-F3AF-4BCC-AE15-97143B9AD705}"/>
                    </a:ext>
                  </a:extLst>
                </p:cNvPr>
                <p:cNvSpPr>
                  <a:spLocks noChangeAspect="1"/>
                </p:cNvSpPr>
                <p:nvPr/>
              </p:nvSpPr>
              <p:spPr>
                <a:xfrm>
                  <a:off x="3956205" y="4027516"/>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2E93634-03A0-48A5-9B9C-53093DC3FB68}"/>
                    </a:ext>
                  </a:extLst>
                </p:cNvPr>
                <p:cNvSpPr>
                  <a:spLocks noChangeAspect="1"/>
                </p:cNvSpPr>
                <p:nvPr/>
              </p:nvSpPr>
              <p:spPr>
                <a:xfrm>
                  <a:off x="4331132" y="4027516"/>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40FBE17-F91F-43C2-BA35-2E691F5F28E7}"/>
                    </a:ext>
                  </a:extLst>
                </p:cNvPr>
                <p:cNvSpPr>
                  <a:spLocks noChangeAspect="1"/>
                </p:cNvSpPr>
                <p:nvPr/>
              </p:nvSpPr>
              <p:spPr>
                <a:xfrm>
                  <a:off x="4715297" y="4027516"/>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F4B3E87-CA32-4BC5-9ED1-2BA5104E171F}"/>
                    </a:ext>
                  </a:extLst>
                </p:cNvPr>
                <p:cNvSpPr>
                  <a:spLocks noChangeAspect="1"/>
                </p:cNvSpPr>
                <p:nvPr/>
              </p:nvSpPr>
              <p:spPr>
                <a:xfrm>
                  <a:off x="5091294" y="4027516"/>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4550C58-0109-4043-9F9B-840A702B3664}"/>
                    </a:ext>
                  </a:extLst>
                </p:cNvPr>
                <p:cNvSpPr>
                  <a:spLocks noChangeAspect="1"/>
                </p:cNvSpPr>
                <p:nvPr/>
              </p:nvSpPr>
              <p:spPr>
                <a:xfrm>
                  <a:off x="5465152" y="4027516"/>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0448383-9C02-4BDF-9C91-037855BD3BDA}"/>
                    </a:ext>
                  </a:extLst>
                </p:cNvPr>
                <p:cNvSpPr>
                  <a:spLocks noChangeAspect="1"/>
                </p:cNvSpPr>
                <p:nvPr/>
              </p:nvSpPr>
              <p:spPr>
                <a:xfrm>
                  <a:off x="5869707" y="4027516"/>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54A471A-C347-4DE3-B58E-542569652D57}"/>
                    </a:ext>
                  </a:extLst>
                </p:cNvPr>
                <p:cNvSpPr>
                  <a:spLocks noChangeAspect="1"/>
                </p:cNvSpPr>
                <p:nvPr/>
              </p:nvSpPr>
              <p:spPr>
                <a:xfrm>
                  <a:off x="6276107" y="4027516"/>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6C20CB8-7AD0-482B-8E4B-79C05BEFCDBE}"/>
                  </a:ext>
                </a:extLst>
              </p:cNvPr>
              <p:cNvGrpSpPr/>
              <p:nvPr/>
            </p:nvGrpSpPr>
            <p:grpSpPr>
              <a:xfrm>
                <a:off x="3092319" y="4691048"/>
                <a:ext cx="3398982" cy="369454"/>
                <a:chOff x="5235878" y="476684"/>
                <a:chExt cx="3398982" cy="369454"/>
              </a:xfrm>
            </p:grpSpPr>
            <p:sp>
              <p:nvSpPr>
                <p:cNvPr id="36" name="Rectangle 35">
                  <a:extLst>
                    <a:ext uri="{FF2B5EF4-FFF2-40B4-BE49-F238E27FC236}">
                      <a16:creationId xmlns:a16="http://schemas.microsoft.com/office/drawing/2014/main" id="{651DD17F-DE1D-4E93-86C2-2EE67C3542E7}"/>
                    </a:ext>
                  </a:extLst>
                </p:cNvPr>
                <p:cNvSpPr/>
                <p:nvPr/>
              </p:nvSpPr>
              <p:spPr>
                <a:xfrm>
                  <a:off x="5235878" y="476684"/>
                  <a:ext cx="3398982" cy="369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3B9C8A4-DB32-4D34-947B-A9B8264AFA07}"/>
                    </a:ext>
                  </a:extLst>
                </p:cNvPr>
                <p:cNvSpPr/>
                <p:nvPr/>
              </p:nvSpPr>
              <p:spPr>
                <a:xfrm>
                  <a:off x="5351331" y="61569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673BCC6-D4B1-42F5-825C-9C8FCE753A6A}"/>
                    </a:ext>
                  </a:extLst>
                </p:cNvPr>
                <p:cNvSpPr>
                  <a:spLocks noChangeAspect="1"/>
                </p:cNvSpPr>
                <p:nvPr/>
              </p:nvSpPr>
              <p:spPr>
                <a:xfrm>
                  <a:off x="5725189" y="61569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3AEB4E5-24EB-44F3-9FFE-BF88A0F40D9D}"/>
                    </a:ext>
                  </a:extLst>
                </p:cNvPr>
                <p:cNvSpPr>
                  <a:spLocks noChangeAspect="1"/>
                </p:cNvSpPr>
                <p:nvPr/>
              </p:nvSpPr>
              <p:spPr>
                <a:xfrm>
                  <a:off x="6116374" y="61569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5501CC7-16C7-4708-BFB2-FE5D7DFCDACF}"/>
                    </a:ext>
                  </a:extLst>
                </p:cNvPr>
                <p:cNvSpPr>
                  <a:spLocks noChangeAspect="1"/>
                </p:cNvSpPr>
                <p:nvPr/>
              </p:nvSpPr>
              <p:spPr>
                <a:xfrm>
                  <a:off x="6491301" y="61569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0DC6476-1D34-422B-8164-25BEB5EE608A}"/>
                    </a:ext>
                  </a:extLst>
                </p:cNvPr>
                <p:cNvSpPr>
                  <a:spLocks noChangeAspect="1"/>
                </p:cNvSpPr>
                <p:nvPr/>
              </p:nvSpPr>
              <p:spPr>
                <a:xfrm>
                  <a:off x="6875466" y="61569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3B9B750-DDFA-4734-B7C1-6971C5A78A70}"/>
                    </a:ext>
                  </a:extLst>
                </p:cNvPr>
                <p:cNvSpPr>
                  <a:spLocks noChangeAspect="1"/>
                </p:cNvSpPr>
                <p:nvPr/>
              </p:nvSpPr>
              <p:spPr>
                <a:xfrm>
                  <a:off x="7251463" y="61569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E9D16DA-B702-418A-8737-9526FA8F1E88}"/>
                    </a:ext>
                  </a:extLst>
                </p:cNvPr>
                <p:cNvSpPr>
                  <a:spLocks noChangeAspect="1"/>
                </p:cNvSpPr>
                <p:nvPr/>
              </p:nvSpPr>
              <p:spPr>
                <a:xfrm>
                  <a:off x="7625321" y="61569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8382297-C507-4F0A-BF4D-7A095DAC7039}"/>
                    </a:ext>
                  </a:extLst>
                </p:cNvPr>
                <p:cNvSpPr>
                  <a:spLocks noChangeAspect="1"/>
                </p:cNvSpPr>
                <p:nvPr/>
              </p:nvSpPr>
              <p:spPr>
                <a:xfrm>
                  <a:off x="8029876" y="61569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0B40F4D-A39B-481C-82F5-298032C2A566}"/>
                    </a:ext>
                  </a:extLst>
                </p:cNvPr>
                <p:cNvSpPr>
                  <a:spLocks noChangeAspect="1"/>
                </p:cNvSpPr>
                <p:nvPr/>
              </p:nvSpPr>
              <p:spPr>
                <a:xfrm>
                  <a:off x="8436276" y="615691"/>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58D155E-769D-4E7F-83DE-30ED59553916}"/>
                  </a:ext>
                </a:extLst>
              </p:cNvPr>
              <p:cNvGrpSpPr/>
              <p:nvPr/>
            </p:nvGrpSpPr>
            <p:grpSpPr>
              <a:xfrm>
                <a:off x="3061435" y="5877330"/>
                <a:ext cx="3398982" cy="152963"/>
                <a:chOff x="3061435" y="5877330"/>
                <a:chExt cx="3398982" cy="152963"/>
              </a:xfrm>
            </p:grpSpPr>
            <p:sp>
              <p:nvSpPr>
                <p:cNvPr id="26" name="Rectangle 25">
                  <a:extLst>
                    <a:ext uri="{FF2B5EF4-FFF2-40B4-BE49-F238E27FC236}">
                      <a16:creationId xmlns:a16="http://schemas.microsoft.com/office/drawing/2014/main" id="{6A572819-CBBE-47DE-A7A2-15D029C3A09E}"/>
                    </a:ext>
                  </a:extLst>
                </p:cNvPr>
                <p:cNvSpPr/>
                <p:nvPr/>
              </p:nvSpPr>
              <p:spPr>
                <a:xfrm>
                  <a:off x="3061435" y="5877330"/>
                  <a:ext cx="3398982" cy="152963"/>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8718DB-9607-4ED2-99C5-30C87FD02E41}"/>
                    </a:ext>
                  </a:extLst>
                </p:cNvPr>
                <p:cNvSpPr/>
                <p:nvPr/>
              </p:nvSpPr>
              <p:spPr>
                <a:xfrm>
                  <a:off x="3176888" y="5912854"/>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65340C8-CF81-46AF-95CC-3B92F7E7DD73}"/>
                    </a:ext>
                  </a:extLst>
                </p:cNvPr>
                <p:cNvSpPr>
                  <a:spLocks noChangeAspect="1"/>
                </p:cNvSpPr>
                <p:nvPr/>
              </p:nvSpPr>
              <p:spPr>
                <a:xfrm>
                  <a:off x="3550746" y="5912854"/>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C8AC300-A2D4-42D4-9806-EA57E47283CB}"/>
                    </a:ext>
                  </a:extLst>
                </p:cNvPr>
                <p:cNvSpPr>
                  <a:spLocks noChangeAspect="1"/>
                </p:cNvSpPr>
                <p:nvPr/>
              </p:nvSpPr>
              <p:spPr>
                <a:xfrm>
                  <a:off x="3941931" y="5912854"/>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A5FAEF0-CF0A-418F-ABDC-BF156490F755}"/>
                    </a:ext>
                  </a:extLst>
                </p:cNvPr>
                <p:cNvSpPr>
                  <a:spLocks noChangeAspect="1"/>
                </p:cNvSpPr>
                <p:nvPr/>
              </p:nvSpPr>
              <p:spPr>
                <a:xfrm>
                  <a:off x="4316858" y="5912854"/>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0747B2F-E4AB-4D3C-81E7-C68E38737590}"/>
                    </a:ext>
                  </a:extLst>
                </p:cNvPr>
                <p:cNvSpPr>
                  <a:spLocks noChangeAspect="1"/>
                </p:cNvSpPr>
                <p:nvPr/>
              </p:nvSpPr>
              <p:spPr>
                <a:xfrm>
                  <a:off x="4701023" y="5912854"/>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8A5C502-0F25-458D-93AD-40E4F009552A}"/>
                    </a:ext>
                  </a:extLst>
                </p:cNvPr>
                <p:cNvSpPr>
                  <a:spLocks noChangeAspect="1"/>
                </p:cNvSpPr>
                <p:nvPr/>
              </p:nvSpPr>
              <p:spPr>
                <a:xfrm>
                  <a:off x="5077020" y="5912854"/>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2CB957D-FA13-40F0-ACC6-A83882A0271D}"/>
                    </a:ext>
                  </a:extLst>
                </p:cNvPr>
                <p:cNvSpPr>
                  <a:spLocks noChangeAspect="1"/>
                </p:cNvSpPr>
                <p:nvPr/>
              </p:nvSpPr>
              <p:spPr>
                <a:xfrm>
                  <a:off x="5450878" y="5912854"/>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4AB5313-1FE4-418D-AB01-E8485F9772E0}"/>
                    </a:ext>
                  </a:extLst>
                </p:cNvPr>
                <p:cNvSpPr>
                  <a:spLocks noChangeAspect="1"/>
                </p:cNvSpPr>
                <p:nvPr/>
              </p:nvSpPr>
              <p:spPr>
                <a:xfrm>
                  <a:off x="5855433" y="5912854"/>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10FE229-1FD8-406E-8561-D6DD8972EE65}"/>
                    </a:ext>
                  </a:extLst>
                </p:cNvPr>
                <p:cNvSpPr>
                  <a:spLocks noChangeAspect="1"/>
                </p:cNvSpPr>
                <p:nvPr/>
              </p:nvSpPr>
              <p:spPr>
                <a:xfrm>
                  <a:off x="6261833" y="5912854"/>
                  <a:ext cx="91440" cy="9144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1" name="TextBox 10">
              <a:extLst>
                <a:ext uri="{FF2B5EF4-FFF2-40B4-BE49-F238E27FC236}">
                  <a16:creationId xmlns:a16="http://schemas.microsoft.com/office/drawing/2014/main" id="{23BBE8E1-9F58-4C5D-9A5B-894A8B370C76}"/>
                </a:ext>
              </a:extLst>
            </p:cNvPr>
            <p:cNvSpPr txBox="1"/>
            <p:nvPr/>
          </p:nvSpPr>
          <p:spPr>
            <a:xfrm>
              <a:off x="1628719" y="3565282"/>
              <a:ext cx="309700" cy="276999"/>
            </a:xfrm>
            <a:prstGeom prst="rect">
              <a:avLst/>
            </a:prstGeom>
            <a:noFill/>
          </p:spPr>
          <p:txBody>
            <a:bodyPr wrap="none" rtlCol="0">
              <a:spAutoFit/>
            </a:bodyPr>
            <a:lstStyle/>
            <a:p>
              <a:r>
                <a:rPr lang="en-US" sz="1200" dirty="0">
                  <a:solidFill>
                    <a:schemeClr val="bg1">
                      <a:lumMod val="50000"/>
                    </a:schemeClr>
                  </a:solidFill>
                </a:rPr>
                <a:t>a</a:t>
              </a:r>
              <a:r>
                <a:rPr lang="en-US" sz="1200" baseline="-25000" dirty="0">
                  <a:solidFill>
                    <a:schemeClr val="bg1">
                      <a:lumMod val="50000"/>
                    </a:schemeClr>
                  </a:solidFill>
                </a:rPr>
                <a:t>1</a:t>
              </a:r>
            </a:p>
          </p:txBody>
        </p:sp>
        <p:sp>
          <p:nvSpPr>
            <p:cNvPr id="12" name="TextBox 11">
              <a:extLst>
                <a:ext uri="{FF2B5EF4-FFF2-40B4-BE49-F238E27FC236}">
                  <a16:creationId xmlns:a16="http://schemas.microsoft.com/office/drawing/2014/main" id="{B703CD7A-06B4-4EEB-A24F-68B06960E403}"/>
                </a:ext>
              </a:extLst>
            </p:cNvPr>
            <p:cNvSpPr txBox="1"/>
            <p:nvPr/>
          </p:nvSpPr>
          <p:spPr>
            <a:xfrm>
              <a:off x="1628719" y="3919448"/>
              <a:ext cx="309700" cy="276999"/>
            </a:xfrm>
            <a:prstGeom prst="rect">
              <a:avLst/>
            </a:prstGeom>
            <a:noFill/>
          </p:spPr>
          <p:txBody>
            <a:bodyPr wrap="none" rtlCol="0">
              <a:spAutoFit/>
            </a:bodyPr>
            <a:lstStyle/>
            <a:p>
              <a:r>
                <a:rPr lang="en-US" sz="1200" dirty="0">
                  <a:solidFill>
                    <a:schemeClr val="bg1">
                      <a:lumMod val="50000"/>
                    </a:schemeClr>
                  </a:solidFill>
                </a:rPr>
                <a:t>a</a:t>
              </a:r>
              <a:r>
                <a:rPr lang="en-US" sz="1200" baseline="-25000" dirty="0">
                  <a:solidFill>
                    <a:schemeClr val="bg1">
                      <a:lumMod val="50000"/>
                    </a:schemeClr>
                  </a:solidFill>
                </a:rPr>
                <a:t>2</a:t>
              </a:r>
            </a:p>
          </p:txBody>
        </p:sp>
        <p:sp>
          <p:nvSpPr>
            <p:cNvPr id="13" name="TextBox 12">
              <a:extLst>
                <a:ext uri="{FF2B5EF4-FFF2-40B4-BE49-F238E27FC236}">
                  <a16:creationId xmlns:a16="http://schemas.microsoft.com/office/drawing/2014/main" id="{51925B7B-B4F9-4D7E-BFF9-2277A79E4A80}"/>
                </a:ext>
              </a:extLst>
            </p:cNvPr>
            <p:cNvSpPr txBox="1"/>
            <p:nvPr/>
          </p:nvSpPr>
          <p:spPr>
            <a:xfrm>
              <a:off x="1628719" y="4737434"/>
              <a:ext cx="309700" cy="276999"/>
            </a:xfrm>
            <a:prstGeom prst="rect">
              <a:avLst/>
            </a:prstGeom>
            <a:noFill/>
          </p:spPr>
          <p:txBody>
            <a:bodyPr wrap="none" rtlCol="0">
              <a:spAutoFit/>
            </a:bodyPr>
            <a:lstStyle/>
            <a:p>
              <a:r>
                <a:rPr lang="en-US" sz="1200" dirty="0">
                  <a:solidFill>
                    <a:schemeClr val="bg1">
                      <a:lumMod val="50000"/>
                    </a:schemeClr>
                  </a:solidFill>
                </a:rPr>
                <a:t>a</a:t>
              </a:r>
              <a:r>
                <a:rPr lang="en-US" sz="1200" baseline="-25000" dirty="0">
                  <a:solidFill>
                    <a:schemeClr val="bg1">
                      <a:lumMod val="50000"/>
                    </a:schemeClr>
                  </a:solidFill>
                </a:rPr>
                <a:t>4</a:t>
              </a:r>
            </a:p>
          </p:txBody>
        </p:sp>
        <p:sp>
          <p:nvSpPr>
            <p:cNvPr id="14" name="TextBox 13">
              <a:extLst>
                <a:ext uri="{FF2B5EF4-FFF2-40B4-BE49-F238E27FC236}">
                  <a16:creationId xmlns:a16="http://schemas.microsoft.com/office/drawing/2014/main" id="{6C6B888F-7CF1-4A9C-B964-52DC561DEAF1}"/>
                </a:ext>
              </a:extLst>
            </p:cNvPr>
            <p:cNvSpPr txBox="1"/>
            <p:nvPr/>
          </p:nvSpPr>
          <p:spPr>
            <a:xfrm>
              <a:off x="1628719" y="4328441"/>
              <a:ext cx="309700" cy="276999"/>
            </a:xfrm>
            <a:prstGeom prst="rect">
              <a:avLst/>
            </a:prstGeom>
            <a:noFill/>
          </p:spPr>
          <p:txBody>
            <a:bodyPr wrap="none" rtlCol="0">
              <a:spAutoFit/>
            </a:bodyPr>
            <a:lstStyle/>
            <a:p>
              <a:r>
                <a:rPr lang="en-US" sz="1200" dirty="0">
                  <a:solidFill>
                    <a:schemeClr val="bg1">
                      <a:lumMod val="50000"/>
                    </a:schemeClr>
                  </a:solidFill>
                </a:rPr>
                <a:t>a</a:t>
              </a:r>
              <a:r>
                <a:rPr lang="en-US" sz="1200" baseline="-25000" dirty="0">
                  <a:solidFill>
                    <a:schemeClr val="bg1">
                      <a:lumMod val="50000"/>
                    </a:schemeClr>
                  </a:solidFill>
                </a:rPr>
                <a:t>3</a:t>
              </a:r>
            </a:p>
          </p:txBody>
        </p:sp>
      </p:grpSp>
      <p:grpSp>
        <p:nvGrpSpPr>
          <p:cNvPr id="76" name="Group 75">
            <a:extLst>
              <a:ext uri="{FF2B5EF4-FFF2-40B4-BE49-F238E27FC236}">
                <a16:creationId xmlns:a16="http://schemas.microsoft.com/office/drawing/2014/main" id="{DC87ECC3-37F7-4F04-8ADB-B872053555A6}"/>
              </a:ext>
            </a:extLst>
          </p:cNvPr>
          <p:cNvGrpSpPr/>
          <p:nvPr/>
        </p:nvGrpSpPr>
        <p:grpSpPr>
          <a:xfrm>
            <a:off x="6677359" y="1592912"/>
            <a:ext cx="1677304" cy="2796076"/>
            <a:chOff x="7163509" y="1323486"/>
            <a:chExt cx="1677304" cy="2796076"/>
          </a:xfrm>
        </p:grpSpPr>
        <p:sp>
          <p:nvSpPr>
            <p:cNvPr id="77" name="Rectangle 76">
              <a:extLst>
                <a:ext uri="{FF2B5EF4-FFF2-40B4-BE49-F238E27FC236}">
                  <a16:creationId xmlns:a16="http://schemas.microsoft.com/office/drawing/2014/main" id="{A7AC4F00-BC73-4DDA-93FD-077CFB21EFA3}"/>
                </a:ext>
              </a:extLst>
            </p:cNvPr>
            <p:cNvSpPr/>
            <p:nvPr/>
          </p:nvSpPr>
          <p:spPr>
            <a:xfrm>
              <a:off x="7163509" y="1323486"/>
              <a:ext cx="1677304" cy="2704029"/>
            </a:xfrm>
            <a:prstGeom prst="rect">
              <a:avLst/>
            </a:prstGeom>
            <a:solidFill>
              <a:schemeClr val="bg1"/>
            </a:solidFill>
            <a:ln>
              <a:solidFill>
                <a:schemeClr val="bg1"/>
              </a:solidFill>
            </a:ln>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14" descr="See the source image">
              <a:extLst>
                <a:ext uri="{FF2B5EF4-FFF2-40B4-BE49-F238E27FC236}">
                  <a16:creationId xmlns:a16="http://schemas.microsoft.com/office/drawing/2014/main" id="{5AF99ED5-0A7C-4A68-987B-4AFE87DCA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09" y="1905521"/>
              <a:ext cx="1677304" cy="2214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E83A1955-4089-400D-A0A1-8872F401159B}"/>
                </a:ext>
              </a:extLst>
            </p:cNvPr>
            <p:cNvPicPr>
              <a:picLocks noChangeAspect="1"/>
            </p:cNvPicPr>
            <p:nvPr/>
          </p:nvPicPr>
          <p:blipFill>
            <a:blip r:embed="rId4"/>
            <a:stretch>
              <a:fillRect/>
            </a:stretch>
          </p:blipFill>
          <p:spPr>
            <a:xfrm>
              <a:off x="7353107" y="1450398"/>
              <a:ext cx="685800" cy="704850"/>
            </a:xfrm>
            <a:prstGeom prst="rect">
              <a:avLst/>
            </a:prstGeom>
          </p:spPr>
        </p:pic>
        <p:sp>
          <p:nvSpPr>
            <p:cNvPr id="80" name="Rectangle: Rounded Corners 79">
              <a:extLst>
                <a:ext uri="{FF2B5EF4-FFF2-40B4-BE49-F238E27FC236}">
                  <a16:creationId xmlns:a16="http://schemas.microsoft.com/office/drawing/2014/main" id="{BF5FE79D-3783-4279-A604-2610DB919003}"/>
                </a:ext>
              </a:extLst>
            </p:cNvPr>
            <p:cNvSpPr/>
            <p:nvPr/>
          </p:nvSpPr>
          <p:spPr>
            <a:xfrm>
              <a:off x="7629236" y="1699501"/>
              <a:ext cx="295563" cy="346941"/>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624938B-834B-480B-9CAD-00B1CB14CCA7}"/>
                </a:ext>
              </a:extLst>
            </p:cNvPr>
            <p:cNvSpPr/>
            <p:nvPr/>
          </p:nvSpPr>
          <p:spPr>
            <a:xfrm>
              <a:off x="8020435" y="1450398"/>
              <a:ext cx="45719" cy="704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FB0C050-D25C-451B-B640-E2308B5C1AB9}"/>
                </a:ext>
              </a:extLst>
            </p:cNvPr>
            <p:cNvSpPr/>
            <p:nvPr/>
          </p:nvSpPr>
          <p:spPr>
            <a:xfrm rot="2605416">
              <a:off x="8081491" y="1869012"/>
              <a:ext cx="45719" cy="32292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8">
            <a:extLst>
              <a:ext uri="{FF2B5EF4-FFF2-40B4-BE49-F238E27FC236}">
                <a16:creationId xmlns:a16="http://schemas.microsoft.com/office/drawing/2014/main" id="{6281D40D-2757-4E50-AF8E-82E81DF62A88}"/>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Phase 2 Responses</a:t>
            </a:r>
            <a:endParaRPr lang="en-US" sz="2400" kern="0" dirty="0">
              <a:solidFill>
                <a:schemeClr val="tx2"/>
              </a:solidFill>
              <a:latin typeface="Georgia" pitchFamily="18" charset="0"/>
              <a:ea typeface="+mj-ea"/>
              <a:cs typeface="+mj-cs"/>
            </a:endParaRPr>
          </a:p>
        </p:txBody>
      </p:sp>
      <p:sp>
        <p:nvSpPr>
          <p:cNvPr id="83" name="TextBox 82">
            <a:extLst>
              <a:ext uri="{FF2B5EF4-FFF2-40B4-BE49-F238E27FC236}">
                <a16:creationId xmlns:a16="http://schemas.microsoft.com/office/drawing/2014/main" id="{66025DF4-DAA2-492A-BF84-688EB2A1BF39}"/>
              </a:ext>
            </a:extLst>
          </p:cNvPr>
          <p:cNvSpPr txBox="1"/>
          <p:nvPr/>
        </p:nvSpPr>
        <p:spPr>
          <a:xfrm>
            <a:off x="6130728" y="5225153"/>
            <a:ext cx="2770563" cy="281231"/>
          </a:xfrm>
          <a:prstGeom prst="rect">
            <a:avLst/>
          </a:prstGeom>
          <a:noFill/>
        </p:spPr>
        <p:txBody>
          <a:bodyPr wrap="square">
            <a:spAutoFit/>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a:t>
            </a:r>
            <a:r>
              <a:rPr lang="en-US" sz="1200" baseline="-25000" dirty="0">
                <a:effectLst/>
                <a:latin typeface="Calibri" panose="020F0502020204030204" pitchFamily="34" charset="0"/>
                <a:ea typeface="Calibri" panose="020F0502020204030204" pitchFamily="34" charset="0"/>
                <a:cs typeface="Times New Roman" panose="02020603050405020304" pitchFamily="18" charset="0"/>
              </a:rPr>
              <a:t>ij</a:t>
            </a:r>
            <a:r>
              <a:rPr lang="en-US" sz="1200" dirty="0">
                <a:effectLst/>
                <a:latin typeface="Calibri" panose="020F0502020204030204" pitchFamily="34" charset="0"/>
                <a:ea typeface="Calibri" panose="020F0502020204030204" pitchFamily="34" charset="0"/>
                <a:cs typeface="Times New Roman" panose="02020603050405020304" pitchFamily="18" charset="0"/>
              </a:rPr>
              <a:t> = |judgment</a:t>
            </a:r>
            <a:r>
              <a:rPr lang="en-US" sz="1200" baseline="-25000" dirty="0">
                <a:effectLst/>
                <a:latin typeface="Calibri" panose="020F0502020204030204" pitchFamily="34" charset="0"/>
                <a:ea typeface="Calibri" panose="020F0502020204030204" pitchFamily="34" charset="0"/>
                <a:cs typeface="Times New Roman" panose="02020603050405020304" pitchFamily="18" charset="0"/>
              </a:rPr>
              <a:t>ik</a:t>
            </a:r>
            <a:r>
              <a:rPr lang="en-US" sz="1200" dirty="0">
                <a:effectLst/>
                <a:latin typeface="Calibri" panose="020F0502020204030204" pitchFamily="34" charset="0"/>
                <a:ea typeface="Calibri" panose="020F0502020204030204" pitchFamily="34" charset="0"/>
                <a:cs typeface="Times New Roman" panose="02020603050405020304" pitchFamily="18" charset="0"/>
              </a:rPr>
              <a:t> – judgment</a:t>
            </a:r>
            <a:r>
              <a:rPr lang="en-US" sz="1200" baseline="-25000" dirty="0">
                <a:effectLst/>
                <a:latin typeface="Calibri" panose="020F0502020204030204" pitchFamily="34" charset="0"/>
                <a:ea typeface="Calibri" panose="020F0502020204030204" pitchFamily="34" charset="0"/>
                <a:cs typeface="Times New Roman" panose="02020603050405020304" pitchFamily="18" charset="0"/>
              </a:rPr>
              <a:t>jk</a:t>
            </a:r>
            <a:r>
              <a:rPr lang="en-US" sz="1200" dirty="0">
                <a:effectLst/>
                <a:latin typeface="Calibri" panose="020F0502020204030204" pitchFamily="34" charset="0"/>
                <a:ea typeface="Calibri" panose="020F0502020204030204" pitchFamily="34" charset="0"/>
                <a:cs typeface="Times New Roman" panose="02020603050405020304" pitchFamily="18" charset="0"/>
              </a:rPr>
              <a:t>| + 1 </a:t>
            </a:r>
            <a:endParaRPr lang="en-US" sz="1100" dirty="0"/>
          </a:p>
        </p:txBody>
      </p:sp>
      <p:sp>
        <p:nvSpPr>
          <p:cNvPr id="3" name="TextBox 2">
            <a:extLst>
              <a:ext uri="{FF2B5EF4-FFF2-40B4-BE49-F238E27FC236}">
                <a16:creationId xmlns:a16="http://schemas.microsoft.com/office/drawing/2014/main" id="{AF9EE73C-0C72-416E-8C7C-35778C7969CF}"/>
              </a:ext>
            </a:extLst>
          </p:cNvPr>
          <p:cNvSpPr txBox="1"/>
          <p:nvPr/>
        </p:nvSpPr>
        <p:spPr>
          <a:xfrm>
            <a:off x="26587" y="6573651"/>
            <a:ext cx="968343" cy="276999"/>
          </a:xfrm>
          <a:prstGeom prst="rect">
            <a:avLst/>
          </a:prstGeom>
          <a:noFill/>
        </p:spPr>
        <p:txBody>
          <a:bodyPr wrap="none" rtlCol="0">
            <a:spAutoFit/>
          </a:bodyPr>
          <a:lstStyle/>
          <a:p>
            <a:pPr algn="ctr">
              <a:spcBef>
                <a:spcPts val="1200"/>
              </a:spcBef>
            </a:pPr>
            <a:r>
              <a:rPr lang="en-US" sz="1200" dirty="0">
                <a:solidFill>
                  <a:schemeClr val="bg1">
                    <a:lumMod val="50000"/>
                  </a:schemeClr>
                </a:solidFill>
              </a:rPr>
              <a:t>ordinal scale</a:t>
            </a:r>
          </a:p>
        </p:txBody>
      </p:sp>
    </p:spTree>
    <p:extLst>
      <p:ext uri="{BB962C8B-B14F-4D97-AF65-F5344CB8AC3E}">
        <p14:creationId xmlns:p14="http://schemas.microsoft.com/office/powerpoint/2010/main" val="103894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242024-25F5-4015-AD7A-D1759D995D1B}"/>
              </a:ext>
            </a:extLst>
          </p:cNvPr>
          <p:cNvSpPr txBox="1"/>
          <p:nvPr/>
        </p:nvSpPr>
        <p:spPr>
          <a:xfrm>
            <a:off x="3810" y="1457391"/>
            <a:ext cx="9144000" cy="5394960"/>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1E1F17D2-4F4D-4F50-860F-0BBDFFA61732}"/>
              </a:ext>
            </a:extLst>
          </p:cNvPr>
          <p:cNvPicPr/>
          <p:nvPr/>
        </p:nvPicPr>
        <p:blipFill>
          <a:blip r:embed="rId2"/>
          <a:stretch>
            <a:fillRect/>
          </a:stretch>
        </p:blipFill>
        <p:spPr>
          <a:xfrm>
            <a:off x="914400" y="1721093"/>
            <a:ext cx="7403708" cy="3975300"/>
          </a:xfrm>
          <a:prstGeom prst="rect">
            <a:avLst/>
          </a:prstGeom>
        </p:spPr>
      </p:pic>
      <p:pic>
        <p:nvPicPr>
          <p:cNvPr id="6" name="Picture 2" descr="See the source image">
            <a:extLst>
              <a:ext uri="{FF2B5EF4-FFF2-40B4-BE49-F238E27FC236}">
                <a16:creationId xmlns:a16="http://schemas.microsoft.com/office/drawing/2014/main" id="{8422F6B6-989D-4B4A-AFBC-4E72076C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693" y="1219219"/>
            <a:ext cx="2407952" cy="180596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066A9BA-A985-4383-BE78-EAAB94B1BFCB}"/>
              </a:ext>
            </a:extLst>
          </p:cNvPr>
          <p:cNvGrpSpPr/>
          <p:nvPr/>
        </p:nvGrpSpPr>
        <p:grpSpPr>
          <a:xfrm>
            <a:off x="2224035" y="3044825"/>
            <a:ext cx="5329383" cy="1027079"/>
            <a:chOff x="2179781" y="2867958"/>
            <a:chExt cx="5329383" cy="1027079"/>
          </a:xfrm>
        </p:grpSpPr>
        <p:grpSp>
          <p:nvGrpSpPr>
            <p:cNvPr id="8" name="Group 7">
              <a:extLst>
                <a:ext uri="{FF2B5EF4-FFF2-40B4-BE49-F238E27FC236}">
                  <a16:creationId xmlns:a16="http://schemas.microsoft.com/office/drawing/2014/main" id="{4639D88B-F6D5-46EB-A386-11C29E960759}"/>
                </a:ext>
              </a:extLst>
            </p:cNvPr>
            <p:cNvGrpSpPr/>
            <p:nvPr/>
          </p:nvGrpSpPr>
          <p:grpSpPr>
            <a:xfrm>
              <a:off x="2179781" y="2867958"/>
              <a:ext cx="5329383" cy="1025089"/>
              <a:chOff x="2179781" y="2867958"/>
              <a:chExt cx="5329383" cy="1025089"/>
            </a:xfrm>
          </p:grpSpPr>
          <p:sp>
            <p:nvSpPr>
              <p:cNvPr id="10" name="Right Triangle 9">
                <a:extLst>
                  <a:ext uri="{FF2B5EF4-FFF2-40B4-BE49-F238E27FC236}">
                    <a16:creationId xmlns:a16="http://schemas.microsoft.com/office/drawing/2014/main" id="{79EF9CBF-348D-4D0D-B4AC-F029EF4420B8}"/>
                  </a:ext>
                </a:extLst>
              </p:cNvPr>
              <p:cNvSpPr/>
              <p:nvPr/>
            </p:nvSpPr>
            <p:spPr>
              <a:xfrm flipH="1" flipV="1">
                <a:off x="2179781" y="3038761"/>
                <a:ext cx="2179778" cy="692721"/>
              </a:xfrm>
              <a:prstGeom prst="rtTriangle">
                <a:avLst/>
              </a:prstGeom>
              <a:solidFill>
                <a:schemeClr val="accent1">
                  <a:lumMod val="75000"/>
                  <a:alpha val="20000"/>
                </a:schemeClr>
              </a:solidFill>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65F4397-E304-4A50-9F7E-2B82648C26A5}"/>
                  </a:ext>
                </a:extLst>
              </p:cNvPr>
              <p:cNvGrpSpPr/>
              <p:nvPr/>
            </p:nvGrpSpPr>
            <p:grpSpPr>
              <a:xfrm>
                <a:off x="4871667" y="2867958"/>
                <a:ext cx="2637497" cy="1025089"/>
                <a:chOff x="4871667" y="2867958"/>
                <a:chExt cx="2637497" cy="1025089"/>
              </a:xfrm>
            </p:grpSpPr>
            <p:sp>
              <p:nvSpPr>
                <p:cNvPr id="12" name="Rectangle 11">
                  <a:extLst>
                    <a:ext uri="{FF2B5EF4-FFF2-40B4-BE49-F238E27FC236}">
                      <a16:creationId xmlns:a16="http://schemas.microsoft.com/office/drawing/2014/main" id="{8649DA20-6FEA-40B3-819E-A810FAD5A70C}"/>
                    </a:ext>
                  </a:extLst>
                </p:cNvPr>
                <p:cNvSpPr/>
                <p:nvPr/>
              </p:nvSpPr>
              <p:spPr>
                <a:xfrm>
                  <a:off x="4871667" y="2867958"/>
                  <a:ext cx="2637497" cy="1025089"/>
                </a:xfrm>
                <a:prstGeom prst="rect">
                  <a:avLst/>
                </a:prstGeom>
                <a:solidFill>
                  <a:schemeClr val="accent1">
                    <a:lumMod val="7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629E26-B127-456D-8C31-A6FEED393982}"/>
                    </a:ext>
                  </a:extLst>
                </p:cNvPr>
                <p:cNvSpPr txBox="1"/>
                <p:nvPr/>
              </p:nvSpPr>
              <p:spPr>
                <a:xfrm>
                  <a:off x="4871667" y="2918838"/>
                  <a:ext cx="2450030" cy="923330"/>
                </a:xfrm>
                <a:prstGeom prst="rect">
                  <a:avLst/>
                </a:prstGeom>
                <a:noFill/>
              </p:spPr>
              <p:txBody>
                <a:bodyPr wrap="none" rtlCol="0">
                  <a:spAutoFit/>
                </a:bodyPr>
                <a:lstStyle/>
                <a:p>
                  <a:r>
                    <a:rPr lang="en-US" dirty="0"/>
                    <a:t>a</a:t>
                  </a:r>
                  <a:r>
                    <a:rPr lang="en-US" baseline="-25000" dirty="0"/>
                    <a:t>1</a:t>
                  </a:r>
                  <a:r>
                    <a:rPr lang="en-US" dirty="0"/>
                    <a:t> to a</a:t>
                  </a:r>
                  <a:r>
                    <a:rPr lang="en-US" baseline="-25000" dirty="0"/>
                    <a:t>2</a:t>
                  </a:r>
                  <a:r>
                    <a:rPr lang="en-US" dirty="0"/>
                    <a:t>, a</a:t>
                  </a:r>
                  <a:r>
                    <a:rPr lang="en-US" baseline="-25000" dirty="0"/>
                    <a:t>1</a:t>
                  </a:r>
                  <a:r>
                    <a:rPr lang="en-US" dirty="0"/>
                    <a:t> to a</a:t>
                  </a:r>
                  <a:r>
                    <a:rPr lang="en-US" baseline="-25000" dirty="0"/>
                    <a:t>3</a:t>
                  </a:r>
                  <a:r>
                    <a:rPr lang="en-US" dirty="0"/>
                    <a:t>, a</a:t>
                  </a:r>
                  <a:r>
                    <a:rPr lang="en-US" baseline="-25000" dirty="0"/>
                    <a:t>1</a:t>
                  </a:r>
                  <a:r>
                    <a:rPr lang="en-US" dirty="0"/>
                    <a:t> to a</a:t>
                  </a:r>
                  <a:r>
                    <a:rPr lang="en-US" baseline="-25000" dirty="0"/>
                    <a:t>4</a:t>
                  </a:r>
                </a:p>
                <a:p>
                  <a:r>
                    <a:rPr lang="en-US" dirty="0"/>
                    <a:t>               a</a:t>
                  </a:r>
                  <a:r>
                    <a:rPr lang="en-US" baseline="-25000" dirty="0"/>
                    <a:t>2</a:t>
                  </a:r>
                  <a:r>
                    <a:rPr lang="en-US" dirty="0"/>
                    <a:t> to a</a:t>
                  </a:r>
                  <a:r>
                    <a:rPr lang="en-US" baseline="-25000" dirty="0"/>
                    <a:t>3</a:t>
                  </a:r>
                  <a:r>
                    <a:rPr lang="en-US" dirty="0"/>
                    <a:t>, a</a:t>
                  </a:r>
                  <a:r>
                    <a:rPr lang="en-US" baseline="-25000" dirty="0"/>
                    <a:t>2</a:t>
                  </a:r>
                  <a:r>
                    <a:rPr lang="en-US" dirty="0"/>
                    <a:t> to a</a:t>
                  </a:r>
                  <a:r>
                    <a:rPr lang="en-US" baseline="-25000" dirty="0"/>
                    <a:t>4</a:t>
                  </a:r>
                </a:p>
                <a:p>
                  <a:r>
                    <a:rPr lang="en-US" dirty="0"/>
                    <a:t>                              a</a:t>
                  </a:r>
                  <a:r>
                    <a:rPr lang="en-US" baseline="-25000" dirty="0"/>
                    <a:t>3 </a:t>
                  </a:r>
                  <a:r>
                    <a:rPr lang="en-US" dirty="0"/>
                    <a:t>to a</a:t>
                  </a:r>
                  <a:r>
                    <a:rPr lang="en-US" baseline="-25000" dirty="0"/>
                    <a:t>4</a:t>
                  </a:r>
                </a:p>
              </p:txBody>
            </p:sp>
          </p:grpSp>
        </p:grpSp>
        <p:sp>
          <p:nvSpPr>
            <p:cNvPr id="9" name="TextBox 8">
              <a:extLst>
                <a:ext uri="{FF2B5EF4-FFF2-40B4-BE49-F238E27FC236}">
                  <a16:creationId xmlns:a16="http://schemas.microsoft.com/office/drawing/2014/main" id="{764A5E26-A9BD-4EE1-8D54-ADD27D0885DA}"/>
                </a:ext>
              </a:extLst>
            </p:cNvPr>
            <p:cNvSpPr txBox="1"/>
            <p:nvPr/>
          </p:nvSpPr>
          <p:spPr>
            <a:xfrm>
              <a:off x="4913745" y="3633427"/>
              <a:ext cx="665567" cy="261610"/>
            </a:xfrm>
            <a:prstGeom prst="rect">
              <a:avLst/>
            </a:prstGeom>
            <a:noFill/>
          </p:spPr>
          <p:txBody>
            <a:bodyPr wrap="none" rtlCol="0">
              <a:spAutoFit/>
            </a:bodyPr>
            <a:lstStyle/>
            <a:p>
              <a:r>
                <a:rPr lang="en-US" sz="1100" dirty="0"/>
                <a:t>pairwise</a:t>
              </a:r>
            </a:p>
          </p:txBody>
        </p:sp>
      </p:grpSp>
      <p:sp>
        <p:nvSpPr>
          <p:cNvPr id="16" name="Rectangle 15">
            <a:extLst>
              <a:ext uri="{FF2B5EF4-FFF2-40B4-BE49-F238E27FC236}">
                <a16:creationId xmlns:a16="http://schemas.microsoft.com/office/drawing/2014/main" id="{2EF3AC07-B53E-482E-B208-5D03546401AF}"/>
              </a:ext>
            </a:extLst>
          </p:cNvPr>
          <p:cNvSpPr/>
          <p:nvPr/>
        </p:nvSpPr>
        <p:spPr>
          <a:xfrm>
            <a:off x="175490" y="6285461"/>
            <a:ext cx="2041237" cy="461665"/>
          </a:xfrm>
          <a:prstGeom prst="rect">
            <a:avLst/>
          </a:prstGeom>
          <a:solidFill>
            <a:srgbClr val="FFFFFF">
              <a:alpha val="30196"/>
            </a:srgbClr>
          </a:solidFill>
        </p:spPr>
        <p:txBody>
          <a:bodyPr wrap="square">
            <a:spAutoFit/>
          </a:bodyPr>
          <a:lstStyle/>
          <a:p>
            <a:r>
              <a:rPr lang="en-US" sz="1200" dirty="0">
                <a:latin typeface="Times New Roman" panose="02020603050405020304" pitchFamily="18" charset="0"/>
                <a:cs typeface="Times New Roman" panose="02020603050405020304" pitchFamily="18" charset="0"/>
              </a:rPr>
              <a:t>Saaty (1980)</a:t>
            </a:r>
          </a:p>
          <a:p>
            <a:r>
              <a:rPr lang="en-US" sz="1200" dirty="0">
                <a:latin typeface="Times New Roman" panose="02020603050405020304" pitchFamily="18" charset="0"/>
                <a:cs typeface="Times New Roman" panose="02020603050405020304" pitchFamily="18" charset="0"/>
              </a:rPr>
              <a:t>Bunruamkaew (2012) </a:t>
            </a:r>
            <a:endParaRPr lang="en-US" sz="1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834E628-2D18-4AD9-A604-C0BA00BA7252}"/>
              </a:ext>
            </a:extLst>
          </p:cNvPr>
          <p:cNvSpPr txBox="1"/>
          <p:nvPr/>
        </p:nvSpPr>
        <p:spPr>
          <a:xfrm>
            <a:off x="4356188" y="5909983"/>
            <a:ext cx="3848233" cy="276999"/>
          </a:xfrm>
          <a:prstGeom prst="rect">
            <a:avLst/>
          </a:prstGeom>
          <a:noFill/>
        </p:spPr>
        <p:txBody>
          <a:bodyPr wrap="none" rtlCol="0">
            <a:spAutoFit/>
          </a:bodyPr>
          <a:lstStyle/>
          <a:p>
            <a:pPr algn="r"/>
            <a:r>
              <a:rPr lang="en-US" sz="1200" dirty="0"/>
              <a:t>Consistency Index                                                                   </a:t>
            </a:r>
            <a:r>
              <a:rPr lang="en-US" sz="1050" dirty="0"/>
              <a:t>(4)</a:t>
            </a:r>
            <a:endParaRPr lang="en-US" sz="1200" dirty="0"/>
          </a:p>
        </p:txBody>
      </p:sp>
      <p:sp>
        <p:nvSpPr>
          <p:cNvPr id="18" name="Rectangle 8">
            <a:extLst>
              <a:ext uri="{FF2B5EF4-FFF2-40B4-BE49-F238E27FC236}">
                <a16:creationId xmlns:a16="http://schemas.microsoft.com/office/drawing/2014/main" id="{CE5046FF-9ECC-4FEE-BDC3-12C7E36926E7}"/>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Calculate Priority Matrix (AHP)</a:t>
            </a:r>
            <a:endParaRPr lang="en-US" sz="2400" kern="0" dirty="0">
              <a:solidFill>
                <a:schemeClr val="tx2"/>
              </a:solidFill>
              <a:latin typeface="Georgia" pitchFamily="18" charset="0"/>
              <a:ea typeface="+mj-ea"/>
              <a:cs typeface="+mj-cs"/>
            </a:endParaRPr>
          </a:p>
        </p:txBody>
      </p:sp>
    </p:spTree>
    <p:extLst>
      <p:ext uri="{BB962C8B-B14F-4D97-AF65-F5344CB8AC3E}">
        <p14:creationId xmlns:p14="http://schemas.microsoft.com/office/powerpoint/2010/main" val="344439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242024-25F5-4015-AD7A-D1759D995D1B}"/>
              </a:ext>
            </a:extLst>
          </p:cNvPr>
          <p:cNvSpPr txBox="1"/>
          <p:nvPr/>
        </p:nvSpPr>
        <p:spPr>
          <a:xfrm>
            <a:off x="3810" y="1457391"/>
            <a:ext cx="9144000" cy="5394960"/>
          </a:xfrm>
          <a:prstGeom prst="rect">
            <a:avLst/>
          </a:prstGeom>
          <a:solidFill>
            <a:schemeClr val="bg1"/>
          </a:solidFill>
        </p:spPr>
        <p:txBody>
          <a:bodyPr wrap="square" rtlCol="0">
            <a:spAutoFit/>
          </a:bodyPr>
          <a:lstStyle/>
          <a:p>
            <a:endParaRPr lang="en-US" dirty="0"/>
          </a:p>
        </p:txBody>
      </p:sp>
      <p:pic>
        <p:nvPicPr>
          <p:cNvPr id="2" name="Picture 2" descr="See the source image">
            <a:extLst>
              <a:ext uri="{FF2B5EF4-FFF2-40B4-BE49-F238E27FC236}">
                <a16:creationId xmlns:a16="http://schemas.microsoft.com/office/drawing/2014/main" id="{918480FC-5198-4106-860A-CDBB7A6F0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103" y="2471354"/>
            <a:ext cx="1264920" cy="22998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B06204-510A-45BC-BFEC-BAAE6B61BC1D}"/>
              </a:ext>
            </a:extLst>
          </p:cNvPr>
          <p:cNvSpPr txBox="1"/>
          <p:nvPr/>
        </p:nvSpPr>
        <p:spPr>
          <a:xfrm>
            <a:off x="7322147" y="5242550"/>
            <a:ext cx="1217000" cy="577081"/>
          </a:xfrm>
          <a:prstGeom prst="rect">
            <a:avLst/>
          </a:prstGeom>
          <a:noFill/>
        </p:spPr>
        <p:txBody>
          <a:bodyPr wrap="none" rtlCol="0">
            <a:spAutoFit/>
          </a:bodyPr>
          <a:lstStyle/>
          <a:p>
            <a:r>
              <a:rPr lang="en-US" sz="1050" dirty="0">
                <a:solidFill>
                  <a:schemeClr val="bg1">
                    <a:lumMod val="50000"/>
                  </a:schemeClr>
                </a:solidFill>
              </a:rPr>
              <a:t>4 forms innovation</a:t>
            </a:r>
          </a:p>
          <a:p>
            <a:r>
              <a:rPr lang="en-US" sz="1050" dirty="0">
                <a:solidFill>
                  <a:schemeClr val="bg1">
                    <a:lumMod val="50000"/>
                  </a:schemeClr>
                </a:solidFill>
              </a:rPr>
              <a:t>11 market leaders</a:t>
            </a:r>
          </a:p>
          <a:p>
            <a:r>
              <a:rPr lang="en-US" sz="1050" dirty="0">
                <a:solidFill>
                  <a:schemeClr val="bg1">
                    <a:lumMod val="50000"/>
                  </a:schemeClr>
                </a:solidFill>
              </a:rPr>
              <a:t>45 years</a:t>
            </a:r>
          </a:p>
        </p:txBody>
      </p:sp>
      <p:pic>
        <p:nvPicPr>
          <p:cNvPr id="7" name="Picture 6">
            <a:extLst>
              <a:ext uri="{FF2B5EF4-FFF2-40B4-BE49-F238E27FC236}">
                <a16:creationId xmlns:a16="http://schemas.microsoft.com/office/drawing/2014/main" id="{62BA7117-1864-4B87-8077-7137D9287F19}"/>
              </a:ext>
            </a:extLst>
          </p:cNvPr>
          <p:cNvPicPr>
            <a:picLocks noChangeAspect="1"/>
          </p:cNvPicPr>
          <p:nvPr/>
        </p:nvPicPr>
        <p:blipFill>
          <a:blip r:embed="rId3"/>
          <a:stretch>
            <a:fillRect/>
          </a:stretch>
        </p:blipFill>
        <p:spPr>
          <a:xfrm>
            <a:off x="1066800" y="1866900"/>
            <a:ext cx="5807216" cy="4517637"/>
          </a:xfrm>
          <a:prstGeom prst="rect">
            <a:avLst/>
          </a:prstGeom>
          <a:ln>
            <a:solidFill>
              <a:schemeClr val="tx1"/>
            </a:solidFill>
          </a:ln>
        </p:spPr>
      </p:pic>
      <p:sp>
        <p:nvSpPr>
          <p:cNvPr id="9" name="Rectangle 8">
            <a:extLst>
              <a:ext uri="{FF2B5EF4-FFF2-40B4-BE49-F238E27FC236}">
                <a16:creationId xmlns:a16="http://schemas.microsoft.com/office/drawing/2014/main" id="{6607764B-B37B-49D6-9B75-736E1F0A48B7}"/>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Sample Matrix</a:t>
            </a:r>
            <a:endParaRPr lang="en-US" sz="2400" kern="0" dirty="0">
              <a:solidFill>
                <a:schemeClr val="tx2"/>
              </a:solidFill>
              <a:latin typeface="Georgia" pitchFamily="18" charset="0"/>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45F90CAE-C499-48B6-8E70-3F61AC05899A}"/>
              </a:ext>
            </a:extLst>
          </p:cNvPr>
          <p:cNvPicPr>
            <a:picLocks noChangeAspect="1"/>
          </p:cNvPicPr>
          <p:nvPr/>
        </p:nvPicPr>
        <p:blipFill rotWithShape="1">
          <a:blip r:embed="rId4"/>
          <a:srcRect l="30000" t="17030" r="30833" b="18360"/>
          <a:stretch/>
        </p:blipFill>
        <p:spPr>
          <a:xfrm>
            <a:off x="375013" y="1280071"/>
            <a:ext cx="1117369" cy="1310729"/>
          </a:xfrm>
          <a:prstGeom prst="rect">
            <a:avLst/>
          </a:prstGeom>
        </p:spPr>
      </p:pic>
    </p:spTree>
    <p:extLst>
      <p:ext uri="{BB962C8B-B14F-4D97-AF65-F5344CB8AC3E}">
        <p14:creationId xmlns:p14="http://schemas.microsoft.com/office/powerpoint/2010/main" val="15558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242024-25F5-4015-AD7A-D1759D995D1B}"/>
              </a:ext>
            </a:extLst>
          </p:cNvPr>
          <p:cNvSpPr txBox="1"/>
          <p:nvPr/>
        </p:nvSpPr>
        <p:spPr>
          <a:xfrm>
            <a:off x="3810" y="1457391"/>
            <a:ext cx="9144000" cy="539496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AF61D1CE-73AF-48DA-9FD9-C55FBD0258C1}"/>
              </a:ext>
            </a:extLst>
          </p:cNvPr>
          <p:cNvSpPr txBox="1"/>
          <p:nvPr/>
        </p:nvSpPr>
        <p:spPr>
          <a:xfrm>
            <a:off x="7772400" y="4655250"/>
            <a:ext cx="821635" cy="276999"/>
          </a:xfrm>
          <a:prstGeom prst="rect">
            <a:avLst/>
          </a:prstGeom>
          <a:noFill/>
        </p:spPr>
        <p:txBody>
          <a:bodyPr wrap="none" rtlCol="0">
            <a:spAutoFit/>
          </a:bodyPr>
          <a:lstStyle/>
          <a:p>
            <a:pPr algn="ctr">
              <a:spcBef>
                <a:spcPts val="1200"/>
              </a:spcBef>
            </a:pPr>
            <a:r>
              <a:rPr lang="en-US" sz="1200" dirty="0">
                <a:solidFill>
                  <a:schemeClr val="bg1">
                    <a:lumMod val="50000"/>
                  </a:schemeClr>
                </a:solidFill>
              </a:rPr>
              <a:t>ratio scale</a:t>
            </a:r>
          </a:p>
        </p:txBody>
      </p:sp>
      <p:sp>
        <p:nvSpPr>
          <p:cNvPr id="9" name="TextBox 8">
            <a:extLst>
              <a:ext uri="{FF2B5EF4-FFF2-40B4-BE49-F238E27FC236}">
                <a16:creationId xmlns:a16="http://schemas.microsoft.com/office/drawing/2014/main" id="{EB1C996C-1A22-441D-A312-28EF45D3B3C3}"/>
              </a:ext>
            </a:extLst>
          </p:cNvPr>
          <p:cNvSpPr txBox="1"/>
          <p:nvPr/>
        </p:nvSpPr>
        <p:spPr>
          <a:xfrm>
            <a:off x="3650082" y="6236644"/>
            <a:ext cx="1850186" cy="461665"/>
          </a:xfrm>
          <a:prstGeom prst="rect">
            <a:avLst/>
          </a:prstGeom>
          <a:noFill/>
        </p:spPr>
        <p:txBody>
          <a:bodyPr wrap="none" rtlCol="0">
            <a:spAutoFit/>
          </a:bodyPr>
          <a:lstStyle/>
          <a:p>
            <a:pPr algn="ctr">
              <a:spcBef>
                <a:spcPts val="1200"/>
              </a:spcBef>
            </a:pPr>
            <a:r>
              <a:rPr lang="en-US" sz="1200" dirty="0">
                <a:solidFill>
                  <a:schemeClr val="bg1">
                    <a:lumMod val="50000"/>
                  </a:schemeClr>
                </a:solidFill>
              </a:rPr>
              <a:t>AIJ vs. AIP</a:t>
            </a:r>
          </a:p>
          <a:p>
            <a:r>
              <a:rPr lang="en-US" sz="1200" dirty="0">
                <a:solidFill>
                  <a:schemeClr val="bg1">
                    <a:lumMod val="50000"/>
                  </a:schemeClr>
                </a:solidFill>
                <a:latin typeface="Times New Roman" panose="02020603050405020304" pitchFamily="18" charset="0"/>
                <a:cs typeface="Times New Roman" panose="02020603050405020304" pitchFamily="18" charset="0"/>
              </a:rPr>
              <a:t>Forman &amp; Peniwati (1997)</a:t>
            </a:r>
            <a:endParaRPr lang="en-US"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77693D6B-9848-4116-A771-483DAD723DCA}"/>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Summary Results</a:t>
            </a:r>
            <a:endParaRPr lang="en-US" sz="2400" kern="0" dirty="0">
              <a:solidFill>
                <a:schemeClr val="tx2"/>
              </a:solidFill>
              <a:latin typeface="Georgia" pitchFamily="18" charset="0"/>
              <a:ea typeface="+mj-ea"/>
              <a:cs typeface="+mj-cs"/>
            </a:endParaRPr>
          </a:p>
        </p:txBody>
      </p:sp>
      <p:pic>
        <p:nvPicPr>
          <p:cNvPr id="12" name="Picture 11">
            <a:extLst>
              <a:ext uri="{FF2B5EF4-FFF2-40B4-BE49-F238E27FC236}">
                <a16:creationId xmlns:a16="http://schemas.microsoft.com/office/drawing/2014/main" id="{EE1A0AE6-5631-4394-A39A-BA04C7F636E6}"/>
              </a:ext>
            </a:extLst>
          </p:cNvPr>
          <p:cNvPicPr>
            <a:picLocks noChangeAspect="1"/>
          </p:cNvPicPr>
          <p:nvPr/>
        </p:nvPicPr>
        <p:blipFill>
          <a:blip r:embed="rId2"/>
          <a:stretch>
            <a:fillRect/>
          </a:stretch>
        </p:blipFill>
        <p:spPr>
          <a:xfrm>
            <a:off x="309547" y="1690935"/>
            <a:ext cx="7300216" cy="4481236"/>
          </a:xfrm>
          <a:prstGeom prst="rect">
            <a:avLst/>
          </a:prstGeom>
        </p:spPr>
      </p:pic>
      <p:pic>
        <p:nvPicPr>
          <p:cNvPr id="5" name="Picture 4" descr="See the source image">
            <a:extLst>
              <a:ext uri="{FF2B5EF4-FFF2-40B4-BE49-F238E27FC236}">
                <a16:creationId xmlns:a16="http://schemas.microsoft.com/office/drawing/2014/main" id="{CD18BDE9-A22A-4A02-88E1-A01A0E9CC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85162" y="1581129"/>
            <a:ext cx="2431473" cy="212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2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17A695-8C47-473E-B41E-FACD12EF15F6}"/>
              </a:ext>
            </a:extLst>
          </p:cNvPr>
          <p:cNvSpPr txBox="1"/>
          <p:nvPr/>
        </p:nvSpPr>
        <p:spPr>
          <a:xfrm>
            <a:off x="0" y="-9526"/>
            <a:ext cx="9235440" cy="6858000"/>
          </a:xfrm>
          <a:prstGeom prst="rect">
            <a:avLst/>
          </a:prstGeom>
          <a:solidFill>
            <a:schemeClr val="bg1"/>
          </a:solidFill>
        </p:spPr>
        <p:txBody>
          <a:bodyPr wrap="square" rtlCol="0">
            <a:spAutoFit/>
          </a:bodyPr>
          <a:lstStyle/>
          <a:p>
            <a:endParaRPr lang="en-US" dirty="0"/>
          </a:p>
        </p:txBody>
      </p:sp>
      <p:pic>
        <p:nvPicPr>
          <p:cNvPr id="2" name="Picture 10" descr="See the source image">
            <a:extLst>
              <a:ext uri="{FF2B5EF4-FFF2-40B4-BE49-F238E27FC236}">
                <a16:creationId xmlns:a16="http://schemas.microsoft.com/office/drawing/2014/main" id="{14525EB5-C6F5-4FE8-A411-1DD535725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138" y="1599680"/>
            <a:ext cx="877526" cy="1023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ee the source image">
            <a:extLst>
              <a:ext uri="{FF2B5EF4-FFF2-40B4-BE49-F238E27FC236}">
                <a16:creationId xmlns:a16="http://schemas.microsoft.com/office/drawing/2014/main" id="{8A5F3DD0-755A-4308-A099-3E9113320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88" t="20317" r="30459" b="21143"/>
          <a:stretch/>
        </p:blipFill>
        <p:spPr bwMode="auto">
          <a:xfrm>
            <a:off x="4011312" y="1733478"/>
            <a:ext cx="952052" cy="9646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a:extLst>
              <a:ext uri="{FF2B5EF4-FFF2-40B4-BE49-F238E27FC236}">
                <a16:creationId xmlns:a16="http://schemas.microsoft.com/office/drawing/2014/main" id="{1552DF3D-E33A-4714-84E0-490AB853E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709" y="1853291"/>
            <a:ext cx="894806" cy="8948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See the source image">
            <a:extLst>
              <a:ext uri="{FF2B5EF4-FFF2-40B4-BE49-F238E27FC236}">
                <a16:creationId xmlns:a16="http://schemas.microsoft.com/office/drawing/2014/main" id="{35013D46-F676-45E5-9289-FB241D76E1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318" b="31495"/>
          <a:stretch/>
        </p:blipFill>
        <p:spPr bwMode="auto">
          <a:xfrm>
            <a:off x="5050288" y="4508307"/>
            <a:ext cx="2413238" cy="7092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See the source image">
            <a:extLst>
              <a:ext uri="{FF2B5EF4-FFF2-40B4-BE49-F238E27FC236}">
                <a16:creationId xmlns:a16="http://schemas.microsoft.com/office/drawing/2014/main" id="{84412B2E-54DD-4614-940F-DB576E659E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7978" y="4651178"/>
            <a:ext cx="1776506" cy="42351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9BAC662-49B9-44F3-8F71-B3C614FD99A9}"/>
              </a:ext>
            </a:extLst>
          </p:cNvPr>
          <p:cNvSpPr txBox="1"/>
          <p:nvPr/>
        </p:nvSpPr>
        <p:spPr>
          <a:xfrm>
            <a:off x="3634388" y="3384511"/>
            <a:ext cx="1924245" cy="600164"/>
          </a:xfrm>
          <a:prstGeom prst="rect">
            <a:avLst/>
          </a:prstGeom>
          <a:noFill/>
        </p:spPr>
        <p:txBody>
          <a:bodyPr wrap="none" rtlCol="0">
            <a:spAutoFit/>
          </a:bodyPr>
          <a:lstStyle/>
          <a:p>
            <a:r>
              <a:rPr lang="en-US" sz="3300" b="1" dirty="0"/>
              <a:t>Tech Big 5</a:t>
            </a:r>
          </a:p>
        </p:txBody>
      </p:sp>
      <p:grpSp>
        <p:nvGrpSpPr>
          <p:cNvPr id="28" name="Group 27">
            <a:extLst>
              <a:ext uri="{FF2B5EF4-FFF2-40B4-BE49-F238E27FC236}">
                <a16:creationId xmlns:a16="http://schemas.microsoft.com/office/drawing/2014/main" id="{6D058BBF-AF37-4879-B712-5D2C9AE64AD8}"/>
              </a:ext>
            </a:extLst>
          </p:cNvPr>
          <p:cNvGrpSpPr/>
          <p:nvPr/>
        </p:nvGrpSpPr>
        <p:grpSpPr>
          <a:xfrm>
            <a:off x="1185121" y="2745876"/>
            <a:ext cx="6731540" cy="2767630"/>
            <a:chOff x="1580161" y="2594367"/>
            <a:chExt cx="8975386" cy="3690172"/>
          </a:xfrm>
        </p:grpSpPr>
        <p:sp>
          <p:nvSpPr>
            <p:cNvPr id="19" name="TextBox 18">
              <a:extLst>
                <a:ext uri="{FF2B5EF4-FFF2-40B4-BE49-F238E27FC236}">
                  <a16:creationId xmlns:a16="http://schemas.microsoft.com/office/drawing/2014/main" id="{2AD2064A-6AD0-4FE0-95D5-424FAE231C83}"/>
                </a:ext>
              </a:extLst>
            </p:cNvPr>
            <p:cNvSpPr txBox="1"/>
            <p:nvPr/>
          </p:nvSpPr>
          <p:spPr>
            <a:xfrm>
              <a:off x="8212182" y="5884429"/>
              <a:ext cx="716436" cy="400109"/>
            </a:xfrm>
            <a:prstGeom prst="rect">
              <a:avLst/>
            </a:prstGeom>
            <a:noFill/>
          </p:spPr>
          <p:txBody>
            <a:bodyPr wrap="none" rtlCol="0">
              <a:spAutoFit/>
            </a:bodyPr>
            <a:lstStyle/>
            <a:p>
              <a:r>
                <a:rPr lang="en-US" sz="1350" dirty="0"/>
                <a:t>1975</a:t>
              </a:r>
            </a:p>
          </p:txBody>
        </p:sp>
        <p:sp>
          <p:nvSpPr>
            <p:cNvPr id="21" name="TextBox 20">
              <a:extLst>
                <a:ext uri="{FF2B5EF4-FFF2-40B4-BE49-F238E27FC236}">
                  <a16:creationId xmlns:a16="http://schemas.microsoft.com/office/drawing/2014/main" id="{A942CE6C-1244-49EB-B963-56D2F0B73A5C}"/>
                </a:ext>
              </a:extLst>
            </p:cNvPr>
            <p:cNvSpPr txBox="1"/>
            <p:nvPr/>
          </p:nvSpPr>
          <p:spPr>
            <a:xfrm>
              <a:off x="2548601" y="5884430"/>
              <a:ext cx="716436" cy="400109"/>
            </a:xfrm>
            <a:prstGeom prst="rect">
              <a:avLst/>
            </a:prstGeom>
            <a:noFill/>
          </p:spPr>
          <p:txBody>
            <a:bodyPr wrap="none" rtlCol="0">
              <a:spAutoFit/>
            </a:bodyPr>
            <a:lstStyle/>
            <a:p>
              <a:r>
                <a:rPr lang="en-US" sz="1350" dirty="0"/>
                <a:t>1998</a:t>
              </a:r>
            </a:p>
          </p:txBody>
        </p:sp>
        <p:sp>
          <p:nvSpPr>
            <p:cNvPr id="23" name="TextBox 22">
              <a:extLst>
                <a:ext uri="{FF2B5EF4-FFF2-40B4-BE49-F238E27FC236}">
                  <a16:creationId xmlns:a16="http://schemas.microsoft.com/office/drawing/2014/main" id="{07B7C8AE-1ABD-44A2-A08C-7010F7AAC20B}"/>
                </a:ext>
              </a:extLst>
            </p:cNvPr>
            <p:cNvSpPr txBox="1"/>
            <p:nvPr/>
          </p:nvSpPr>
          <p:spPr>
            <a:xfrm>
              <a:off x="5656744" y="2597330"/>
              <a:ext cx="716436" cy="400109"/>
            </a:xfrm>
            <a:prstGeom prst="rect">
              <a:avLst/>
            </a:prstGeom>
            <a:noFill/>
          </p:spPr>
          <p:txBody>
            <a:bodyPr wrap="none" rtlCol="0">
              <a:spAutoFit/>
            </a:bodyPr>
            <a:lstStyle/>
            <a:p>
              <a:r>
                <a:rPr lang="en-US" sz="1350" dirty="0"/>
                <a:t>2004</a:t>
              </a:r>
            </a:p>
          </p:txBody>
        </p:sp>
        <p:sp>
          <p:nvSpPr>
            <p:cNvPr id="25" name="TextBox 24">
              <a:extLst>
                <a:ext uri="{FF2B5EF4-FFF2-40B4-BE49-F238E27FC236}">
                  <a16:creationId xmlns:a16="http://schemas.microsoft.com/office/drawing/2014/main" id="{70033527-AB56-4959-B9D5-E453DA03CAC8}"/>
                </a:ext>
              </a:extLst>
            </p:cNvPr>
            <p:cNvSpPr txBox="1"/>
            <p:nvPr/>
          </p:nvSpPr>
          <p:spPr>
            <a:xfrm>
              <a:off x="9839111" y="2594367"/>
              <a:ext cx="716436" cy="400109"/>
            </a:xfrm>
            <a:prstGeom prst="rect">
              <a:avLst/>
            </a:prstGeom>
            <a:noFill/>
          </p:spPr>
          <p:txBody>
            <a:bodyPr wrap="none" rtlCol="0">
              <a:spAutoFit/>
            </a:bodyPr>
            <a:lstStyle/>
            <a:p>
              <a:r>
                <a:rPr lang="en-US" sz="1350" dirty="0"/>
                <a:t>1994</a:t>
              </a:r>
            </a:p>
          </p:txBody>
        </p:sp>
        <p:sp>
          <p:nvSpPr>
            <p:cNvPr id="27" name="TextBox 26">
              <a:extLst>
                <a:ext uri="{FF2B5EF4-FFF2-40B4-BE49-F238E27FC236}">
                  <a16:creationId xmlns:a16="http://schemas.microsoft.com/office/drawing/2014/main" id="{1449123B-41C9-4CBD-A962-B6295EEFF3B1}"/>
                </a:ext>
              </a:extLst>
            </p:cNvPr>
            <p:cNvSpPr txBox="1"/>
            <p:nvPr/>
          </p:nvSpPr>
          <p:spPr>
            <a:xfrm>
              <a:off x="1580161" y="2597330"/>
              <a:ext cx="716436" cy="400109"/>
            </a:xfrm>
            <a:prstGeom prst="rect">
              <a:avLst/>
            </a:prstGeom>
            <a:noFill/>
          </p:spPr>
          <p:txBody>
            <a:bodyPr wrap="none" rtlCol="0">
              <a:spAutoFit/>
            </a:bodyPr>
            <a:lstStyle/>
            <a:p>
              <a:r>
                <a:rPr lang="en-US" sz="1350" dirty="0"/>
                <a:t>1976</a:t>
              </a:r>
            </a:p>
          </p:txBody>
        </p:sp>
      </p:grpSp>
      <p:sp>
        <p:nvSpPr>
          <p:cNvPr id="4" name="TextBox 3">
            <a:extLst>
              <a:ext uri="{FF2B5EF4-FFF2-40B4-BE49-F238E27FC236}">
                <a16:creationId xmlns:a16="http://schemas.microsoft.com/office/drawing/2014/main" id="{48DDCAD1-85B7-4003-93FF-39AAF7C4FC04}"/>
              </a:ext>
            </a:extLst>
          </p:cNvPr>
          <p:cNvSpPr txBox="1"/>
          <p:nvPr/>
        </p:nvSpPr>
        <p:spPr>
          <a:xfrm>
            <a:off x="1158537" y="377757"/>
            <a:ext cx="6826926" cy="523220"/>
          </a:xfrm>
          <a:prstGeom prst="rect">
            <a:avLst/>
          </a:prstGeom>
          <a:solidFill>
            <a:schemeClr val="bg1"/>
          </a:solidFill>
        </p:spPr>
        <p:txBody>
          <a:bodyPr wrap="square" rtlCol="0">
            <a:spAutoFit/>
          </a:bodyPr>
          <a:lstStyle/>
          <a:p>
            <a:pPr algn="ctr"/>
            <a:r>
              <a:rPr lang="en-US" sz="2800" b="1" dirty="0"/>
              <a:t>What Do These Firms Have in Common?</a:t>
            </a:r>
            <a:endParaRPr lang="en-US" sz="2400" dirty="0"/>
          </a:p>
        </p:txBody>
      </p:sp>
      <p:sp>
        <p:nvSpPr>
          <p:cNvPr id="17" name="TextBox 16">
            <a:extLst>
              <a:ext uri="{FF2B5EF4-FFF2-40B4-BE49-F238E27FC236}">
                <a16:creationId xmlns:a16="http://schemas.microsoft.com/office/drawing/2014/main" id="{EECD925E-238B-49D8-92E1-C4FCC4906868}"/>
              </a:ext>
            </a:extLst>
          </p:cNvPr>
          <p:cNvSpPr txBox="1"/>
          <p:nvPr/>
        </p:nvSpPr>
        <p:spPr>
          <a:xfrm>
            <a:off x="1839159" y="6010814"/>
            <a:ext cx="5465682" cy="523220"/>
          </a:xfrm>
          <a:prstGeom prst="rect">
            <a:avLst/>
          </a:prstGeom>
          <a:solidFill>
            <a:schemeClr val="bg1"/>
          </a:solidFill>
        </p:spPr>
        <p:txBody>
          <a:bodyPr wrap="square" rtlCol="0">
            <a:spAutoFit/>
          </a:bodyPr>
          <a:lstStyle/>
          <a:p>
            <a:pPr algn="ctr"/>
            <a:r>
              <a:rPr lang="en-US" sz="2800" b="1" dirty="0"/>
              <a:t>Did NOT Exist Before 1975!</a:t>
            </a:r>
            <a:endParaRPr lang="en-US" sz="2400" dirty="0"/>
          </a:p>
        </p:txBody>
      </p:sp>
      <p:pic>
        <p:nvPicPr>
          <p:cNvPr id="1026" name="Picture 2" descr="See the source image">
            <a:extLst>
              <a:ext uri="{FF2B5EF4-FFF2-40B4-BE49-F238E27FC236}">
                <a16:creationId xmlns:a16="http://schemas.microsoft.com/office/drawing/2014/main" id="{B14B1624-F641-4292-8DF3-9509CA361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999" y="5095134"/>
            <a:ext cx="685800" cy="23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242024-25F5-4015-AD7A-D1759D995D1B}"/>
              </a:ext>
            </a:extLst>
          </p:cNvPr>
          <p:cNvSpPr txBox="1"/>
          <p:nvPr/>
        </p:nvSpPr>
        <p:spPr>
          <a:xfrm>
            <a:off x="3810" y="1457391"/>
            <a:ext cx="9144000" cy="5394960"/>
          </a:xfrm>
          <a:prstGeom prst="rect">
            <a:avLst/>
          </a:prstGeom>
          <a:solidFill>
            <a:schemeClr val="bg1"/>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256A239E-FC38-47FD-89D0-0757BED1A4F1}"/>
              </a:ext>
            </a:extLst>
          </p:cNvPr>
          <p:cNvSpPr/>
          <p:nvPr/>
        </p:nvSpPr>
        <p:spPr>
          <a:xfrm>
            <a:off x="-12113" y="1907455"/>
            <a:ext cx="9143990" cy="38353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DDA110-D1C7-4E16-AA00-3B350FA10909}"/>
              </a:ext>
            </a:extLst>
          </p:cNvPr>
          <p:cNvPicPr>
            <a:picLocks noChangeAspect="1"/>
          </p:cNvPicPr>
          <p:nvPr/>
        </p:nvPicPr>
        <p:blipFill>
          <a:blip r:embed="rId2"/>
          <a:stretch>
            <a:fillRect/>
          </a:stretch>
        </p:blipFill>
        <p:spPr>
          <a:xfrm>
            <a:off x="1014993" y="1905000"/>
            <a:ext cx="7089789" cy="4240213"/>
          </a:xfrm>
          <a:prstGeom prst="rect">
            <a:avLst/>
          </a:prstGeom>
        </p:spPr>
      </p:pic>
      <p:sp>
        <p:nvSpPr>
          <p:cNvPr id="6" name="TextBox 5">
            <a:extLst>
              <a:ext uri="{FF2B5EF4-FFF2-40B4-BE49-F238E27FC236}">
                <a16:creationId xmlns:a16="http://schemas.microsoft.com/office/drawing/2014/main" id="{E80802DC-3A32-4DF4-B4BA-2C21DEC5572D}"/>
              </a:ext>
            </a:extLst>
          </p:cNvPr>
          <p:cNvSpPr txBox="1"/>
          <p:nvPr/>
        </p:nvSpPr>
        <p:spPr>
          <a:xfrm>
            <a:off x="1014993" y="6145213"/>
            <a:ext cx="260520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U.S. Census Bureau (2014, 2018)</a:t>
            </a:r>
          </a:p>
        </p:txBody>
      </p:sp>
      <p:sp>
        <p:nvSpPr>
          <p:cNvPr id="7" name="TextBox 6">
            <a:extLst>
              <a:ext uri="{FF2B5EF4-FFF2-40B4-BE49-F238E27FC236}">
                <a16:creationId xmlns:a16="http://schemas.microsoft.com/office/drawing/2014/main" id="{B9125911-1DB7-49B1-83C2-E3DA1F8948F0}"/>
              </a:ext>
            </a:extLst>
          </p:cNvPr>
          <p:cNvSpPr txBox="1"/>
          <p:nvPr/>
        </p:nvSpPr>
        <p:spPr>
          <a:xfrm>
            <a:off x="7622980" y="5502616"/>
            <a:ext cx="550151" cy="307777"/>
          </a:xfrm>
          <a:prstGeom prst="rect">
            <a:avLst/>
          </a:prstGeom>
          <a:noFill/>
        </p:spPr>
        <p:txBody>
          <a:bodyPr wrap="none" rtlCol="0">
            <a:spAutoFit/>
          </a:bodyPr>
          <a:lstStyle/>
          <a:p>
            <a:r>
              <a:rPr lang="en-US" sz="1400" dirty="0">
                <a:solidFill>
                  <a:schemeClr val="bg1">
                    <a:lumMod val="75000"/>
                  </a:schemeClr>
                </a:solidFill>
              </a:rPr>
              <a:t>2025</a:t>
            </a:r>
          </a:p>
        </p:txBody>
      </p:sp>
      <p:pic>
        <p:nvPicPr>
          <p:cNvPr id="8" name="Picture 7" descr="A picture containing woman, white, holding&#10;&#10;Description automatically generated">
            <a:extLst>
              <a:ext uri="{FF2B5EF4-FFF2-40B4-BE49-F238E27FC236}">
                <a16:creationId xmlns:a16="http://schemas.microsoft.com/office/drawing/2014/main" id="{9F7F13B6-B3DB-4E55-9D31-04BF81C0085C}"/>
              </a:ext>
            </a:extLst>
          </p:cNvPr>
          <p:cNvPicPr>
            <a:picLocks noChangeAspect="1"/>
          </p:cNvPicPr>
          <p:nvPr/>
        </p:nvPicPr>
        <p:blipFill>
          <a:blip r:embed="rId3"/>
          <a:stretch>
            <a:fillRect/>
          </a:stretch>
        </p:blipFill>
        <p:spPr>
          <a:xfrm>
            <a:off x="7490989" y="1897641"/>
            <a:ext cx="1619250" cy="2000250"/>
          </a:xfrm>
          <a:prstGeom prst="rect">
            <a:avLst/>
          </a:prstGeom>
          <a:ln>
            <a:noFill/>
          </a:ln>
          <a:effectLst>
            <a:softEdge rad="112500"/>
          </a:effectLst>
        </p:spPr>
      </p:pic>
      <p:sp>
        <p:nvSpPr>
          <p:cNvPr id="9" name="TextBox 8">
            <a:extLst>
              <a:ext uri="{FF2B5EF4-FFF2-40B4-BE49-F238E27FC236}">
                <a16:creationId xmlns:a16="http://schemas.microsoft.com/office/drawing/2014/main" id="{B79C04DE-6AC5-4570-AA88-2D5D0A1685DF}"/>
              </a:ext>
            </a:extLst>
          </p:cNvPr>
          <p:cNvSpPr txBox="1"/>
          <p:nvPr/>
        </p:nvSpPr>
        <p:spPr>
          <a:xfrm>
            <a:off x="2794674" y="3391290"/>
            <a:ext cx="418704" cy="369332"/>
          </a:xfrm>
          <a:prstGeom prst="rect">
            <a:avLst/>
          </a:prstGeom>
          <a:noFill/>
        </p:spPr>
        <p:txBody>
          <a:bodyPr wrap="none" rtlCol="0">
            <a:spAutoFit/>
          </a:bodyPr>
          <a:lstStyle/>
          <a:p>
            <a:r>
              <a:rPr lang="en-US" dirty="0">
                <a:solidFill>
                  <a:schemeClr val="bg1">
                    <a:lumMod val="75000"/>
                  </a:schemeClr>
                </a:solidFill>
              </a:rPr>
              <a:t>12</a:t>
            </a:r>
          </a:p>
        </p:txBody>
      </p:sp>
      <p:sp>
        <p:nvSpPr>
          <p:cNvPr id="10" name="TextBox 9">
            <a:extLst>
              <a:ext uri="{FF2B5EF4-FFF2-40B4-BE49-F238E27FC236}">
                <a16:creationId xmlns:a16="http://schemas.microsoft.com/office/drawing/2014/main" id="{A5194B2C-994B-4523-99E1-6A436B188DC4}"/>
              </a:ext>
            </a:extLst>
          </p:cNvPr>
          <p:cNvSpPr txBox="1"/>
          <p:nvPr/>
        </p:nvSpPr>
        <p:spPr>
          <a:xfrm>
            <a:off x="3858555" y="3391290"/>
            <a:ext cx="418704" cy="369332"/>
          </a:xfrm>
          <a:prstGeom prst="rect">
            <a:avLst/>
          </a:prstGeom>
          <a:noFill/>
        </p:spPr>
        <p:txBody>
          <a:bodyPr wrap="none" rtlCol="0">
            <a:spAutoFit/>
          </a:bodyPr>
          <a:lstStyle/>
          <a:p>
            <a:r>
              <a:rPr lang="en-US" dirty="0">
                <a:solidFill>
                  <a:schemeClr val="bg1">
                    <a:lumMod val="75000"/>
                  </a:schemeClr>
                </a:solidFill>
              </a:rPr>
              <a:t>10</a:t>
            </a:r>
          </a:p>
        </p:txBody>
      </p:sp>
      <p:sp>
        <p:nvSpPr>
          <p:cNvPr id="11" name="TextBox 10">
            <a:extLst>
              <a:ext uri="{FF2B5EF4-FFF2-40B4-BE49-F238E27FC236}">
                <a16:creationId xmlns:a16="http://schemas.microsoft.com/office/drawing/2014/main" id="{662AFB67-9113-4530-8B89-62E72622C045}"/>
              </a:ext>
            </a:extLst>
          </p:cNvPr>
          <p:cNvSpPr txBox="1"/>
          <p:nvPr/>
        </p:nvSpPr>
        <p:spPr>
          <a:xfrm>
            <a:off x="4993058" y="3391290"/>
            <a:ext cx="418704" cy="369332"/>
          </a:xfrm>
          <a:prstGeom prst="rect">
            <a:avLst/>
          </a:prstGeom>
          <a:noFill/>
        </p:spPr>
        <p:txBody>
          <a:bodyPr wrap="none" rtlCol="0">
            <a:spAutoFit/>
          </a:bodyPr>
          <a:lstStyle/>
          <a:p>
            <a:r>
              <a:rPr lang="en-US" dirty="0">
                <a:solidFill>
                  <a:schemeClr val="bg1">
                    <a:lumMod val="75000"/>
                  </a:schemeClr>
                </a:solidFill>
              </a:rPr>
              <a:t>13</a:t>
            </a:r>
          </a:p>
        </p:txBody>
      </p:sp>
      <p:sp>
        <p:nvSpPr>
          <p:cNvPr id="12" name="TextBox 11">
            <a:extLst>
              <a:ext uri="{FF2B5EF4-FFF2-40B4-BE49-F238E27FC236}">
                <a16:creationId xmlns:a16="http://schemas.microsoft.com/office/drawing/2014/main" id="{C2052C37-D4B6-4162-965F-DD0C5A9477EE}"/>
              </a:ext>
            </a:extLst>
          </p:cNvPr>
          <p:cNvSpPr txBox="1"/>
          <p:nvPr/>
        </p:nvSpPr>
        <p:spPr>
          <a:xfrm>
            <a:off x="1844030" y="3391290"/>
            <a:ext cx="301686" cy="369332"/>
          </a:xfrm>
          <a:prstGeom prst="rect">
            <a:avLst/>
          </a:prstGeom>
          <a:noFill/>
        </p:spPr>
        <p:txBody>
          <a:bodyPr wrap="none" rtlCol="0">
            <a:spAutoFit/>
          </a:bodyPr>
          <a:lstStyle/>
          <a:p>
            <a:r>
              <a:rPr lang="en-US" dirty="0">
                <a:solidFill>
                  <a:schemeClr val="bg1">
                    <a:lumMod val="75000"/>
                  </a:schemeClr>
                </a:solidFill>
              </a:rPr>
              <a:t>3</a:t>
            </a:r>
          </a:p>
        </p:txBody>
      </p:sp>
      <p:cxnSp>
        <p:nvCxnSpPr>
          <p:cNvPr id="13" name="Straight Connector 12">
            <a:extLst>
              <a:ext uri="{FF2B5EF4-FFF2-40B4-BE49-F238E27FC236}">
                <a16:creationId xmlns:a16="http://schemas.microsoft.com/office/drawing/2014/main" id="{BD0E56C5-565E-4B06-A7A3-C8CF57D075D6}"/>
              </a:ext>
            </a:extLst>
          </p:cNvPr>
          <p:cNvCxnSpPr>
            <a:cxnSpLocks/>
          </p:cNvCxnSpPr>
          <p:nvPr/>
        </p:nvCxnSpPr>
        <p:spPr>
          <a:xfrm>
            <a:off x="5397451" y="5216379"/>
            <a:ext cx="0" cy="182880"/>
          </a:xfrm>
          <a:prstGeom prst="line">
            <a:avLst/>
          </a:prstGeom>
          <a:ln w="12700">
            <a:solidFill>
              <a:srgbClr val="4F81BD">
                <a:alpha val="30196"/>
              </a:srgbClr>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6EC63A2-99B6-48AA-947B-B0D2557949E8}"/>
              </a:ext>
            </a:extLst>
          </p:cNvPr>
          <p:cNvSpPr txBox="1"/>
          <p:nvPr/>
        </p:nvSpPr>
        <p:spPr>
          <a:xfrm>
            <a:off x="5170084" y="5351559"/>
            <a:ext cx="460382" cy="253916"/>
          </a:xfrm>
          <a:prstGeom prst="rect">
            <a:avLst/>
          </a:prstGeom>
          <a:noFill/>
        </p:spPr>
        <p:txBody>
          <a:bodyPr wrap="none" rtlCol="0">
            <a:spAutoFit/>
          </a:bodyPr>
          <a:lstStyle/>
          <a:p>
            <a:r>
              <a:rPr lang="en-US" sz="1050" dirty="0">
                <a:solidFill>
                  <a:schemeClr val="bg1">
                    <a:lumMod val="75000"/>
                  </a:schemeClr>
                </a:solidFill>
              </a:rPr>
              <a:t>2011</a:t>
            </a:r>
          </a:p>
        </p:txBody>
      </p:sp>
      <p:sp>
        <p:nvSpPr>
          <p:cNvPr id="2" name="Rectangle 8">
            <a:extLst>
              <a:ext uri="{FF2B5EF4-FFF2-40B4-BE49-F238E27FC236}">
                <a16:creationId xmlns:a16="http://schemas.microsoft.com/office/drawing/2014/main" id="{E9CDCF8C-77D9-4573-9AAF-905339753123}"/>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US PC Market Diffusion</a:t>
            </a:r>
            <a:endParaRPr lang="en-US" sz="2400" kern="0" dirty="0">
              <a:solidFill>
                <a:schemeClr val="tx2"/>
              </a:solidFill>
              <a:latin typeface="Georgia" pitchFamily="18" charset="0"/>
              <a:ea typeface="+mj-ea"/>
              <a:cs typeface="+mj-cs"/>
            </a:endParaRPr>
          </a:p>
        </p:txBody>
      </p:sp>
    </p:spTree>
    <p:extLst>
      <p:ext uri="{BB962C8B-B14F-4D97-AF65-F5344CB8AC3E}">
        <p14:creationId xmlns:p14="http://schemas.microsoft.com/office/powerpoint/2010/main" val="177270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242024-25F5-4015-AD7A-D1759D995D1B}"/>
              </a:ext>
            </a:extLst>
          </p:cNvPr>
          <p:cNvSpPr txBox="1"/>
          <p:nvPr/>
        </p:nvSpPr>
        <p:spPr>
          <a:xfrm>
            <a:off x="3810" y="1457391"/>
            <a:ext cx="9144000" cy="5394960"/>
          </a:xfrm>
          <a:prstGeom prst="rect">
            <a:avLst/>
          </a:prstGeom>
          <a:solidFill>
            <a:schemeClr val="bg1"/>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C1A49E86-7AFF-4EDB-A322-25C2B69BD7B9}"/>
              </a:ext>
            </a:extLst>
          </p:cNvPr>
          <p:cNvSpPr/>
          <p:nvPr/>
        </p:nvSpPr>
        <p:spPr>
          <a:xfrm>
            <a:off x="0" y="1564819"/>
            <a:ext cx="9143990" cy="4186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3A538F-5859-42B3-850E-920B18E70407}"/>
              </a:ext>
            </a:extLst>
          </p:cNvPr>
          <p:cNvPicPr>
            <a:picLocks noChangeAspect="1"/>
          </p:cNvPicPr>
          <p:nvPr/>
        </p:nvPicPr>
        <p:blipFill>
          <a:blip r:embed="rId2"/>
          <a:stretch>
            <a:fillRect/>
          </a:stretch>
        </p:blipFill>
        <p:spPr>
          <a:xfrm>
            <a:off x="661633" y="1666414"/>
            <a:ext cx="6712970" cy="4620492"/>
          </a:xfrm>
          <a:prstGeom prst="rect">
            <a:avLst/>
          </a:prstGeom>
        </p:spPr>
      </p:pic>
      <p:sp>
        <p:nvSpPr>
          <p:cNvPr id="6" name="TextBox 5">
            <a:extLst>
              <a:ext uri="{FF2B5EF4-FFF2-40B4-BE49-F238E27FC236}">
                <a16:creationId xmlns:a16="http://schemas.microsoft.com/office/drawing/2014/main" id="{3BDF2770-97FB-4419-A6E9-752733635B03}"/>
              </a:ext>
            </a:extLst>
          </p:cNvPr>
          <p:cNvSpPr txBox="1"/>
          <p:nvPr/>
        </p:nvSpPr>
        <p:spPr>
          <a:xfrm>
            <a:off x="2087419" y="3708806"/>
            <a:ext cx="2055371" cy="253916"/>
          </a:xfrm>
          <a:prstGeom prst="rect">
            <a:avLst/>
          </a:prstGeom>
          <a:noFill/>
        </p:spPr>
        <p:txBody>
          <a:bodyPr wrap="none" rtlCol="0">
            <a:spAutoFit/>
          </a:bodyPr>
          <a:lstStyle/>
          <a:p>
            <a:r>
              <a:rPr lang="en-US" sz="1050" dirty="0"/>
              <a:t>product (technology) trends down</a:t>
            </a:r>
          </a:p>
        </p:txBody>
      </p:sp>
      <p:sp>
        <p:nvSpPr>
          <p:cNvPr id="7" name="TextBox 6">
            <a:extLst>
              <a:ext uri="{FF2B5EF4-FFF2-40B4-BE49-F238E27FC236}">
                <a16:creationId xmlns:a16="http://schemas.microsoft.com/office/drawing/2014/main" id="{6E7A4A0F-3893-4BB5-BF01-7E8C3447BB7E}"/>
              </a:ext>
            </a:extLst>
          </p:cNvPr>
          <p:cNvSpPr txBox="1"/>
          <p:nvPr/>
        </p:nvSpPr>
        <p:spPr>
          <a:xfrm>
            <a:off x="3613254" y="5627637"/>
            <a:ext cx="1725152" cy="253916"/>
          </a:xfrm>
          <a:prstGeom prst="rect">
            <a:avLst/>
          </a:prstGeom>
          <a:noFill/>
        </p:spPr>
        <p:txBody>
          <a:bodyPr wrap="none" rtlCol="0">
            <a:spAutoFit/>
          </a:bodyPr>
          <a:lstStyle/>
          <a:p>
            <a:r>
              <a:rPr lang="en-US" sz="1050" dirty="0"/>
              <a:t>process trends up, then falls</a:t>
            </a:r>
          </a:p>
        </p:txBody>
      </p:sp>
      <p:sp>
        <p:nvSpPr>
          <p:cNvPr id="8" name="TextBox 7">
            <a:extLst>
              <a:ext uri="{FF2B5EF4-FFF2-40B4-BE49-F238E27FC236}">
                <a16:creationId xmlns:a16="http://schemas.microsoft.com/office/drawing/2014/main" id="{D618835C-7F25-4950-A839-EBAB9FEA95E6}"/>
              </a:ext>
            </a:extLst>
          </p:cNvPr>
          <p:cNvSpPr txBox="1"/>
          <p:nvPr/>
        </p:nvSpPr>
        <p:spPr>
          <a:xfrm>
            <a:off x="5334258" y="4025014"/>
            <a:ext cx="1295547" cy="253916"/>
          </a:xfrm>
          <a:prstGeom prst="rect">
            <a:avLst/>
          </a:prstGeom>
          <a:noFill/>
        </p:spPr>
        <p:txBody>
          <a:bodyPr wrap="none" rtlCol="0">
            <a:spAutoFit/>
          </a:bodyPr>
          <a:lstStyle/>
          <a:p>
            <a:r>
              <a:rPr lang="en-US" sz="1050" dirty="0"/>
              <a:t>marketing trends up</a:t>
            </a:r>
          </a:p>
        </p:txBody>
      </p:sp>
      <p:sp>
        <p:nvSpPr>
          <p:cNvPr id="9" name="TextBox 8">
            <a:extLst>
              <a:ext uri="{FF2B5EF4-FFF2-40B4-BE49-F238E27FC236}">
                <a16:creationId xmlns:a16="http://schemas.microsoft.com/office/drawing/2014/main" id="{08C08C5B-4FA0-477D-8E5D-C93449DC93C5}"/>
              </a:ext>
            </a:extLst>
          </p:cNvPr>
          <p:cNvSpPr txBox="1"/>
          <p:nvPr/>
        </p:nvSpPr>
        <p:spPr>
          <a:xfrm>
            <a:off x="5334258" y="4227690"/>
            <a:ext cx="1513556" cy="253916"/>
          </a:xfrm>
          <a:prstGeom prst="rect">
            <a:avLst/>
          </a:prstGeom>
          <a:noFill/>
        </p:spPr>
        <p:txBody>
          <a:bodyPr wrap="none" rtlCol="0">
            <a:spAutoFit/>
          </a:bodyPr>
          <a:lstStyle/>
          <a:p>
            <a:r>
              <a:rPr lang="en-US" sz="1050" dirty="0"/>
              <a:t>organizational trends up</a:t>
            </a:r>
          </a:p>
        </p:txBody>
      </p:sp>
      <p:pic>
        <p:nvPicPr>
          <p:cNvPr id="10" name="Picture 9" descr="A picture containing light&#10;&#10;Description automatically generated">
            <a:extLst>
              <a:ext uri="{FF2B5EF4-FFF2-40B4-BE49-F238E27FC236}">
                <a16:creationId xmlns:a16="http://schemas.microsoft.com/office/drawing/2014/main" id="{BEEA233B-B194-4D56-BF3F-B2AE1191C9FF}"/>
              </a:ext>
            </a:extLst>
          </p:cNvPr>
          <p:cNvPicPr>
            <a:picLocks noChangeAspect="1"/>
          </p:cNvPicPr>
          <p:nvPr/>
        </p:nvPicPr>
        <p:blipFill rotWithShape="1">
          <a:blip r:embed="rId3"/>
          <a:srcRect l="1486" r="40091"/>
          <a:stretch/>
        </p:blipFill>
        <p:spPr>
          <a:xfrm flipH="1">
            <a:off x="6927503" y="3223113"/>
            <a:ext cx="1854414" cy="2644452"/>
          </a:xfrm>
          <a:prstGeom prst="rect">
            <a:avLst/>
          </a:prstGeom>
        </p:spPr>
      </p:pic>
      <p:sp>
        <p:nvSpPr>
          <p:cNvPr id="2" name="Rectangle 8">
            <a:extLst>
              <a:ext uri="{FF2B5EF4-FFF2-40B4-BE49-F238E27FC236}">
                <a16:creationId xmlns:a16="http://schemas.microsoft.com/office/drawing/2014/main" id="{70E32C7A-DEF5-420E-B27F-AE64D974BD1D}"/>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Results vs Lifecyle Stage</a:t>
            </a:r>
            <a:endParaRPr lang="en-US" sz="2400" kern="0" dirty="0">
              <a:solidFill>
                <a:schemeClr val="tx2"/>
              </a:solidFill>
              <a:latin typeface="Georgia" pitchFamily="18" charset="0"/>
              <a:ea typeface="+mj-ea"/>
              <a:cs typeface="+mj-cs"/>
            </a:endParaRPr>
          </a:p>
        </p:txBody>
      </p:sp>
    </p:spTree>
    <p:extLst>
      <p:ext uri="{BB962C8B-B14F-4D97-AF65-F5344CB8AC3E}">
        <p14:creationId xmlns:p14="http://schemas.microsoft.com/office/powerpoint/2010/main" val="27427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242024-25F5-4015-AD7A-D1759D995D1B}"/>
              </a:ext>
            </a:extLst>
          </p:cNvPr>
          <p:cNvSpPr txBox="1"/>
          <p:nvPr/>
        </p:nvSpPr>
        <p:spPr>
          <a:xfrm>
            <a:off x="3810" y="1457391"/>
            <a:ext cx="9144000" cy="5394960"/>
          </a:xfrm>
          <a:prstGeom prst="rect">
            <a:avLst/>
          </a:prstGeom>
          <a:solidFill>
            <a:schemeClr val="bg1"/>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BD4460D2-4918-4BD0-8CDA-A8E715B472E0}"/>
              </a:ext>
            </a:extLst>
          </p:cNvPr>
          <p:cNvSpPr/>
          <p:nvPr/>
        </p:nvSpPr>
        <p:spPr>
          <a:xfrm>
            <a:off x="0" y="1472850"/>
            <a:ext cx="9143990" cy="4186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B62F992-177B-452E-A17A-6C1FD93C322D}"/>
              </a:ext>
            </a:extLst>
          </p:cNvPr>
          <p:cNvPicPr>
            <a:picLocks noChangeAspect="1"/>
          </p:cNvPicPr>
          <p:nvPr/>
        </p:nvPicPr>
        <p:blipFill>
          <a:blip r:embed="rId2"/>
          <a:stretch>
            <a:fillRect/>
          </a:stretch>
        </p:blipFill>
        <p:spPr>
          <a:xfrm>
            <a:off x="606217" y="1491321"/>
            <a:ext cx="6712970" cy="4620492"/>
          </a:xfrm>
          <a:prstGeom prst="rect">
            <a:avLst/>
          </a:prstGeom>
        </p:spPr>
      </p:pic>
      <p:sp>
        <p:nvSpPr>
          <p:cNvPr id="6" name="Oval 5">
            <a:extLst>
              <a:ext uri="{FF2B5EF4-FFF2-40B4-BE49-F238E27FC236}">
                <a16:creationId xmlns:a16="http://schemas.microsoft.com/office/drawing/2014/main" id="{8D8D1780-2372-4C61-B0D5-FCB2D9751E95}"/>
              </a:ext>
            </a:extLst>
          </p:cNvPr>
          <p:cNvSpPr/>
          <p:nvPr/>
        </p:nvSpPr>
        <p:spPr>
          <a:xfrm>
            <a:off x="2819981" y="4038822"/>
            <a:ext cx="1551709" cy="1615208"/>
          </a:xfrm>
          <a:prstGeom prst="ellipse">
            <a:avLst/>
          </a:prstGeom>
          <a:solidFill>
            <a:srgbClr val="F2F2F2">
              <a:alpha val="20000"/>
            </a:srgbClr>
          </a:solidFill>
          <a:ln>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AE2BC2DD-FB8E-4044-ACEC-95CF1CC7A8F3}"/>
              </a:ext>
            </a:extLst>
          </p:cNvPr>
          <p:cNvPicPr>
            <a:picLocks noChangeAspect="1"/>
          </p:cNvPicPr>
          <p:nvPr/>
        </p:nvPicPr>
        <p:blipFill rotWithShape="1">
          <a:blip r:embed="rId3"/>
          <a:srcRect l="10227"/>
          <a:stretch/>
        </p:blipFill>
        <p:spPr>
          <a:xfrm>
            <a:off x="7181275" y="2666645"/>
            <a:ext cx="1840787" cy="2733964"/>
          </a:xfrm>
          <a:prstGeom prst="rect">
            <a:avLst/>
          </a:prstGeom>
          <a:ln>
            <a:noFill/>
          </a:ln>
          <a:effectLst>
            <a:softEdge rad="112500"/>
          </a:effectLst>
        </p:spPr>
      </p:pic>
      <p:sp>
        <p:nvSpPr>
          <p:cNvPr id="8" name="TextBox 7">
            <a:extLst>
              <a:ext uri="{FF2B5EF4-FFF2-40B4-BE49-F238E27FC236}">
                <a16:creationId xmlns:a16="http://schemas.microsoft.com/office/drawing/2014/main" id="{518A5E4F-7394-4ABA-904E-C3CC19E1CD9E}"/>
              </a:ext>
            </a:extLst>
          </p:cNvPr>
          <p:cNvSpPr txBox="1"/>
          <p:nvPr/>
        </p:nvSpPr>
        <p:spPr>
          <a:xfrm>
            <a:off x="3498002" y="6638050"/>
            <a:ext cx="728175" cy="230832"/>
          </a:xfrm>
          <a:prstGeom prst="rect">
            <a:avLst/>
          </a:prstGeom>
          <a:noFill/>
        </p:spPr>
        <p:txBody>
          <a:bodyPr wrap="square" rtlCol="0">
            <a:spAutoFit/>
          </a:bodyPr>
          <a:lstStyle/>
          <a:p>
            <a:pPr algn="ctr"/>
            <a:r>
              <a:rPr lang="en-US" sz="900" dirty="0">
                <a:solidFill>
                  <a:schemeClr val="bg1">
                    <a:lumMod val="50000"/>
                  </a:schemeClr>
                </a:solidFill>
              </a:rPr>
              <a:t>Netscape</a:t>
            </a:r>
          </a:p>
        </p:txBody>
      </p:sp>
      <p:sp>
        <p:nvSpPr>
          <p:cNvPr id="9" name="TextBox 8">
            <a:extLst>
              <a:ext uri="{FF2B5EF4-FFF2-40B4-BE49-F238E27FC236}">
                <a16:creationId xmlns:a16="http://schemas.microsoft.com/office/drawing/2014/main" id="{07FEE8A7-AFD2-4B8E-9807-13BBF4EE6103}"/>
              </a:ext>
            </a:extLst>
          </p:cNvPr>
          <p:cNvSpPr txBox="1"/>
          <p:nvPr/>
        </p:nvSpPr>
        <p:spPr>
          <a:xfrm>
            <a:off x="5078071" y="3680408"/>
            <a:ext cx="1963999" cy="415498"/>
          </a:xfrm>
          <a:prstGeom prst="rect">
            <a:avLst/>
          </a:prstGeom>
          <a:noFill/>
        </p:spPr>
        <p:txBody>
          <a:bodyPr wrap="none" rtlCol="0">
            <a:spAutoFit/>
          </a:bodyPr>
          <a:lstStyle/>
          <a:p>
            <a:r>
              <a:rPr lang="en-US" sz="1050" dirty="0"/>
              <a:t>market segmentation</a:t>
            </a:r>
          </a:p>
          <a:p>
            <a:r>
              <a:rPr lang="en-US" sz="1050" dirty="0"/>
              <a:t>business, consumer, education…</a:t>
            </a:r>
          </a:p>
        </p:txBody>
      </p:sp>
      <p:sp>
        <p:nvSpPr>
          <p:cNvPr id="10" name="TextBox 9">
            <a:extLst>
              <a:ext uri="{FF2B5EF4-FFF2-40B4-BE49-F238E27FC236}">
                <a16:creationId xmlns:a16="http://schemas.microsoft.com/office/drawing/2014/main" id="{CFC21AD3-5577-4CBF-AD6C-B76AD0E5C3B9}"/>
              </a:ext>
            </a:extLst>
          </p:cNvPr>
          <p:cNvSpPr txBox="1"/>
          <p:nvPr/>
        </p:nvSpPr>
        <p:spPr>
          <a:xfrm>
            <a:off x="7514586" y="5483747"/>
            <a:ext cx="821635" cy="276999"/>
          </a:xfrm>
          <a:prstGeom prst="rect">
            <a:avLst/>
          </a:prstGeom>
          <a:noFill/>
        </p:spPr>
        <p:txBody>
          <a:bodyPr wrap="none" rtlCol="0">
            <a:spAutoFit/>
          </a:bodyPr>
          <a:lstStyle/>
          <a:p>
            <a:r>
              <a:rPr lang="en-US" sz="1200" dirty="0">
                <a:solidFill>
                  <a:schemeClr val="bg1">
                    <a:lumMod val="50000"/>
                  </a:schemeClr>
                </a:solidFill>
              </a:rPr>
              <a:t>ratio scale</a:t>
            </a:r>
          </a:p>
        </p:txBody>
      </p:sp>
      <p:grpSp>
        <p:nvGrpSpPr>
          <p:cNvPr id="11" name="Group 10">
            <a:extLst>
              <a:ext uri="{FF2B5EF4-FFF2-40B4-BE49-F238E27FC236}">
                <a16:creationId xmlns:a16="http://schemas.microsoft.com/office/drawing/2014/main" id="{5C3530BF-C7E7-4574-8D90-3DD767A0F242}"/>
              </a:ext>
            </a:extLst>
          </p:cNvPr>
          <p:cNvGrpSpPr/>
          <p:nvPr/>
        </p:nvGrpSpPr>
        <p:grpSpPr>
          <a:xfrm>
            <a:off x="1004664" y="5693862"/>
            <a:ext cx="6165446" cy="674255"/>
            <a:chOff x="1004664" y="5179289"/>
            <a:chExt cx="6165446" cy="674255"/>
          </a:xfrm>
        </p:grpSpPr>
        <p:grpSp>
          <p:nvGrpSpPr>
            <p:cNvPr id="12" name="Group 11">
              <a:extLst>
                <a:ext uri="{FF2B5EF4-FFF2-40B4-BE49-F238E27FC236}">
                  <a16:creationId xmlns:a16="http://schemas.microsoft.com/office/drawing/2014/main" id="{0083DC71-1C25-40D1-9C48-3F11EAE492FA}"/>
                </a:ext>
              </a:extLst>
            </p:cNvPr>
            <p:cNvGrpSpPr/>
            <p:nvPr/>
          </p:nvGrpSpPr>
          <p:grpSpPr>
            <a:xfrm>
              <a:off x="1004664" y="5179289"/>
              <a:ext cx="6165446" cy="674255"/>
              <a:chOff x="1040867" y="4853143"/>
              <a:chExt cx="6165446" cy="674255"/>
            </a:xfrm>
          </p:grpSpPr>
          <p:sp>
            <p:nvSpPr>
              <p:cNvPr id="17" name="TextBox 16">
                <a:extLst>
                  <a:ext uri="{FF2B5EF4-FFF2-40B4-BE49-F238E27FC236}">
                    <a16:creationId xmlns:a16="http://schemas.microsoft.com/office/drawing/2014/main" id="{F2E23EFA-1612-4CA7-AF3A-14E0B86CFB29}"/>
                  </a:ext>
                </a:extLst>
              </p:cNvPr>
              <p:cNvSpPr txBox="1"/>
              <p:nvPr/>
            </p:nvSpPr>
            <p:spPr>
              <a:xfrm>
                <a:off x="1040867" y="5241313"/>
                <a:ext cx="421910" cy="215444"/>
              </a:xfrm>
              <a:prstGeom prst="rect">
                <a:avLst/>
              </a:prstGeom>
              <a:noFill/>
            </p:spPr>
            <p:txBody>
              <a:bodyPr wrap="square" rtlCol="0">
                <a:spAutoFit/>
              </a:bodyPr>
              <a:lstStyle/>
              <a:p>
                <a:r>
                  <a:rPr lang="en-US" sz="800" b="1" dirty="0"/>
                  <a:t>Altair</a:t>
                </a:r>
              </a:p>
            </p:txBody>
          </p:sp>
          <p:sp>
            <p:nvSpPr>
              <p:cNvPr id="18" name="TextBox 17">
                <a:extLst>
                  <a:ext uri="{FF2B5EF4-FFF2-40B4-BE49-F238E27FC236}">
                    <a16:creationId xmlns:a16="http://schemas.microsoft.com/office/drawing/2014/main" id="{DAED290E-2E12-4198-A806-AF9FDA44A298}"/>
                  </a:ext>
                </a:extLst>
              </p:cNvPr>
              <p:cNvSpPr txBox="1"/>
              <p:nvPr/>
            </p:nvSpPr>
            <p:spPr>
              <a:xfrm>
                <a:off x="1416499" y="5241313"/>
                <a:ext cx="509851" cy="215444"/>
              </a:xfrm>
              <a:prstGeom prst="rect">
                <a:avLst/>
              </a:prstGeom>
              <a:noFill/>
            </p:spPr>
            <p:txBody>
              <a:bodyPr wrap="square" rtlCol="0">
                <a:spAutoFit/>
              </a:bodyPr>
              <a:lstStyle/>
              <a:p>
                <a:r>
                  <a:rPr lang="en-US" sz="800" b="1" dirty="0"/>
                  <a:t>Tandy</a:t>
                </a:r>
              </a:p>
            </p:txBody>
          </p:sp>
          <p:sp>
            <p:nvSpPr>
              <p:cNvPr id="19" name="TextBox 18">
                <a:extLst>
                  <a:ext uri="{FF2B5EF4-FFF2-40B4-BE49-F238E27FC236}">
                    <a16:creationId xmlns:a16="http://schemas.microsoft.com/office/drawing/2014/main" id="{922B8F43-0D46-438C-9A61-AD5EBFC1BACA}"/>
                  </a:ext>
                </a:extLst>
              </p:cNvPr>
              <p:cNvSpPr txBox="1"/>
              <p:nvPr/>
            </p:nvSpPr>
            <p:spPr>
              <a:xfrm>
                <a:off x="2305664" y="5241313"/>
                <a:ext cx="621078" cy="215444"/>
              </a:xfrm>
              <a:prstGeom prst="rect">
                <a:avLst/>
              </a:prstGeom>
              <a:noFill/>
            </p:spPr>
            <p:txBody>
              <a:bodyPr wrap="square" rtlCol="0">
                <a:spAutoFit/>
              </a:bodyPr>
              <a:lstStyle/>
              <a:p>
                <a:pPr algn="ctr"/>
                <a:r>
                  <a:rPr lang="en-US" sz="800" b="1" dirty="0"/>
                  <a:t>IBM</a:t>
                </a:r>
              </a:p>
            </p:txBody>
          </p:sp>
          <p:sp>
            <p:nvSpPr>
              <p:cNvPr id="20" name="TextBox 19">
                <a:extLst>
                  <a:ext uri="{FF2B5EF4-FFF2-40B4-BE49-F238E27FC236}">
                    <a16:creationId xmlns:a16="http://schemas.microsoft.com/office/drawing/2014/main" id="{E6F928F0-F6E9-4B21-807F-92312AD6B3F6}"/>
                  </a:ext>
                </a:extLst>
              </p:cNvPr>
              <p:cNvSpPr txBox="1"/>
              <p:nvPr/>
            </p:nvSpPr>
            <p:spPr>
              <a:xfrm>
                <a:off x="3850960" y="5241313"/>
                <a:ext cx="621079" cy="215444"/>
              </a:xfrm>
              <a:prstGeom prst="rect">
                <a:avLst/>
              </a:prstGeom>
              <a:noFill/>
            </p:spPr>
            <p:txBody>
              <a:bodyPr wrap="square" rtlCol="0">
                <a:spAutoFit/>
              </a:bodyPr>
              <a:lstStyle/>
              <a:p>
                <a:pPr algn="ctr"/>
                <a:r>
                  <a:rPr lang="en-US" sz="800" b="1" dirty="0"/>
                  <a:t>Compaq</a:t>
                </a:r>
              </a:p>
            </p:txBody>
          </p:sp>
          <p:sp>
            <p:nvSpPr>
              <p:cNvPr id="22" name="TextBox 21">
                <a:extLst>
                  <a:ext uri="{FF2B5EF4-FFF2-40B4-BE49-F238E27FC236}">
                    <a16:creationId xmlns:a16="http://schemas.microsoft.com/office/drawing/2014/main" id="{A234CCFF-D381-46B7-9FE1-34C5F835BB3B}"/>
                  </a:ext>
                </a:extLst>
              </p:cNvPr>
              <p:cNvSpPr txBox="1"/>
              <p:nvPr/>
            </p:nvSpPr>
            <p:spPr>
              <a:xfrm>
                <a:off x="4825845" y="5241313"/>
                <a:ext cx="495627" cy="215444"/>
              </a:xfrm>
              <a:prstGeom prst="rect">
                <a:avLst/>
              </a:prstGeom>
              <a:noFill/>
            </p:spPr>
            <p:txBody>
              <a:bodyPr wrap="square" rtlCol="0">
                <a:spAutoFit/>
              </a:bodyPr>
              <a:lstStyle/>
              <a:p>
                <a:pPr algn="ctr"/>
                <a:r>
                  <a:rPr lang="en-US" sz="800" b="1" dirty="0"/>
                  <a:t>Dell</a:t>
                </a:r>
              </a:p>
            </p:txBody>
          </p:sp>
          <p:sp>
            <p:nvSpPr>
              <p:cNvPr id="23" name="TextBox 22">
                <a:extLst>
                  <a:ext uri="{FF2B5EF4-FFF2-40B4-BE49-F238E27FC236}">
                    <a16:creationId xmlns:a16="http://schemas.microsoft.com/office/drawing/2014/main" id="{4E14C714-14CB-45BF-9C6F-F4963C07ABB8}"/>
                  </a:ext>
                </a:extLst>
              </p:cNvPr>
              <p:cNvSpPr txBox="1"/>
              <p:nvPr/>
            </p:nvSpPr>
            <p:spPr>
              <a:xfrm>
                <a:off x="6177030" y="5241313"/>
                <a:ext cx="495627" cy="215444"/>
              </a:xfrm>
              <a:prstGeom prst="rect">
                <a:avLst/>
              </a:prstGeom>
              <a:noFill/>
            </p:spPr>
            <p:txBody>
              <a:bodyPr wrap="square" rtlCol="0">
                <a:spAutoFit/>
              </a:bodyPr>
              <a:lstStyle/>
              <a:p>
                <a:pPr algn="ctr"/>
                <a:r>
                  <a:rPr lang="en-US" sz="800" b="1" dirty="0"/>
                  <a:t>HP</a:t>
                </a:r>
              </a:p>
            </p:txBody>
          </p:sp>
          <p:sp>
            <p:nvSpPr>
              <p:cNvPr id="24" name="TextBox 23">
                <a:extLst>
                  <a:ext uri="{FF2B5EF4-FFF2-40B4-BE49-F238E27FC236}">
                    <a16:creationId xmlns:a16="http://schemas.microsoft.com/office/drawing/2014/main" id="{503BBCDC-7DE3-461D-9837-218018DAC34C}"/>
                  </a:ext>
                </a:extLst>
              </p:cNvPr>
              <p:cNvSpPr txBox="1"/>
              <p:nvPr/>
            </p:nvSpPr>
            <p:spPr>
              <a:xfrm>
                <a:off x="2717850" y="5241313"/>
                <a:ext cx="851988" cy="215444"/>
              </a:xfrm>
              <a:prstGeom prst="rect">
                <a:avLst/>
              </a:prstGeom>
              <a:noFill/>
            </p:spPr>
            <p:txBody>
              <a:bodyPr wrap="square" rtlCol="0">
                <a:spAutoFit/>
              </a:bodyPr>
              <a:lstStyle/>
              <a:p>
                <a:r>
                  <a:rPr lang="en-US" sz="800" b="1" dirty="0"/>
                  <a:t>Commodore</a:t>
                </a:r>
              </a:p>
            </p:txBody>
          </p:sp>
          <p:sp>
            <p:nvSpPr>
              <p:cNvPr id="25" name="TextBox 24">
                <a:extLst>
                  <a:ext uri="{FF2B5EF4-FFF2-40B4-BE49-F238E27FC236}">
                    <a16:creationId xmlns:a16="http://schemas.microsoft.com/office/drawing/2014/main" id="{0F1C35FB-EC12-4515-9826-30FEE9441AD8}"/>
                  </a:ext>
                </a:extLst>
              </p:cNvPr>
              <p:cNvSpPr txBox="1"/>
              <p:nvPr/>
            </p:nvSpPr>
            <p:spPr>
              <a:xfrm>
                <a:off x="3338032" y="5241313"/>
                <a:ext cx="495627" cy="215444"/>
              </a:xfrm>
              <a:prstGeom prst="rect">
                <a:avLst/>
              </a:prstGeom>
              <a:noFill/>
            </p:spPr>
            <p:txBody>
              <a:bodyPr wrap="square" rtlCol="0">
                <a:spAutoFit/>
              </a:bodyPr>
              <a:lstStyle/>
              <a:p>
                <a:r>
                  <a:rPr lang="en-US" sz="800" b="1" dirty="0"/>
                  <a:t>Apple</a:t>
                </a:r>
              </a:p>
            </p:txBody>
          </p:sp>
          <p:sp>
            <p:nvSpPr>
              <p:cNvPr id="26" name="TextBox 25">
                <a:extLst>
                  <a:ext uri="{FF2B5EF4-FFF2-40B4-BE49-F238E27FC236}">
                    <a16:creationId xmlns:a16="http://schemas.microsoft.com/office/drawing/2014/main" id="{F3AB75BA-9DA3-4A9D-9401-F748AB0133DD}"/>
                  </a:ext>
                </a:extLst>
              </p:cNvPr>
              <p:cNvSpPr txBox="1"/>
              <p:nvPr/>
            </p:nvSpPr>
            <p:spPr>
              <a:xfrm>
                <a:off x="1824655" y="5241313"/>
                <a:ext cx="495627" cy="215444"/>
              </a:xfrm>
              <a:prstGeom prst="rect">
                <a:avLst/>
              </a:prstGeom>
              <a:noFill/>
            </p:spPr>
            <p:txBody>
              <a:bodyPr wrap="square" rtlCol="0">
                <a:spAutoFit/>
              </a:bodyPr>
              <a:lstStyle/>
              <a:p>
                <a:r>
                  <a:rPr lang="en-US" sz="800" b="1" dirty="0"/>
                  <a:t>Apple</a:t>
                </a:r>
              </a:p>
            </p:txBody>
          </p:sp>
          <p:sp>
            <p:nvSpPr>
              <p:cNvPr id="27" name="TextBox 26">
                <a:extLst>
                  <a:ext uri="{FF2B5EF4-FFF2-40B4-BE49-F238E27FC236}">
                    <a16:creationId xmlns:a16="http://schemas.microsoft.com/office/drawing/2014/main" id="{C6156CE3-627B-4DFB-B91B-7A88C3EAE4A8}"/>
                  </a:ext>
                </a:extLst>
              </p:cNvPr>
              <p:cNvSpPr txBox="1"/>
              <p:nvPr/>
            </p:nvSpPr>
            <p:spPr>
              <a:xfrm>
                <a:off x="3639315" y="5241313"/>
                <a:ext cx="495627" cy="215444"/>
              </a:xfrm>
              <a:prstGeom prst="rect">
                <a:avLst/>
              </a:prstGeom>
              <a:noFill/>
            </p:spPr>
            <p:txBody>
              <a:bodyPr wrap="square" rtlCol="0">
                <a:spAutoFit/>
              </a:bodyPr>
              <a:lstStyle/>
              <a:p>
                <a:r>
                  <a:rPr lang="en-US" sz="800" b="1" dirty="0"/>
                  <a:t>PB</a:t>
                </a:r>
              </a:p>
            </p:txBody>
          </p:sp>
          <p:cxnSp>
            <p:nvCxnSpPr>
              <p:cNvPr id="28" name="Straight Connector 27">
                <a:extLst>
                  <a:ext uri="{FF2B5EF4-FFF2-40B4-BE49-F238E27FC236}">
                    <a16:creationId xmlns:a16="http://schemas.microsoft.com/office/drawing/2014/main" id="{865978DA-063F-4085-8EEE-A5177B883CC4}"/>
                  </a:ext>
                </a:extLst>
              </p:cNvPr>
              <p:cNvCxnSpPr>
                <a:cxnSpLocks/>
              </p:cNvCxnSpPr>
              <p:nvPr/>
            </p:nvCxnSpPr>
            <p:spPr>
              <a:xfrm>
                <a:off x="1407263"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8792872-4387-4986-B380-EC8F76D18CB7}"/>
                  </a:ext>
                </a:extLst>
              </p:cNvPr>
              <p:cNvCxnSpPr>
                <a:cxnSpLocks/>
              </p:cNvCxnSpPr>
              <p:nvPr/>
            </p:nvCxnSpPr>
            <p:spPr>
              <a:xfrm>
                <a:off x="1907779"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38AE01F-C136-4DA1-8958-401F2503250C}"/>
                  </a:ext>
                </a:extLst>
              </p:cNvPr>
              <p:cNvCxnSpPr>
                <a:cxnSpLocks/>
              </p:cNvCxnSpPr>
              <p:nvPr/>
            </p:nvCxnSpPr>
            <p:spPr>
              <a:xfrm>
                <a:off x="2177877"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829C4B5-AB45-4B18-93A2-BA0D29E502F8}"/>
                  </a:ext>
                </a:extLst>
              </p:cNvPr>
              <p:cNvCxnSpPr>
                <a:cxnSpLocks/>
              </p:cNvCxnSpPr>
              <p:nvPr/>
            </p:nvCxnSpPr>
            <p:spPr>
              <a:xfrm>
                <a:off x="3227083"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4B6B98C-155E-47A7-967D-1E7AD507D453}"/>
                  </a:ext>
                </a:extLst>
              </p:cNvPr>
              <p:cNvCxnSpPr>
                <a:cxnSpLocks/>
              </p:cNvCxnSpPr>
              <p:nvPr/>
            </p:nvCxnSpPr>
            <p:spPr>
              <a:xfrm>
                <a:off x="3631261"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1E6245A-8D89-4613-B998-3681E966DCD3}"/>
                  </a:ext>
                </a:extLst>
              </p:cNvPr>
              <p:cNvCxnSpPr>
                <a:cxnSpLocks/>
              </p:cNvCxnSpPr>
              <p:nvPr/>
            </p:nvCxnSpPr>
            <p:spPr>
              <a:xfrm>
                <a:off x="4550858"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0A536DB-6C8C-4983-BBCF-7A57128F9588}"/>
                  </a:ext>
                </a:extLst>
              </p:cNvPr>
              <p:cNvCxnSpPr>
                <a:cxnSpLocks/>
              </p:cNvCxnSpPr>
              <p:nvPr/>
            </p:nvCxnSpPr>
            <p:spPr>
              <a:xfrm>
                <a:off x="3486261"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B115515-C99A-48BE-9C88-4DF2900F127E}"/>
                  </a:ext>
                </a:extLst>
              </p:cNvPr>
              <p:cNvCxnSpPr>
                <a:cxnSpLocks/>
              </p:cNvCxnSpPr>
              <p:nvPr/>
            </p:nvCxnSpPr>
            <p:spPr>
              <a:xfrm>
                <a:off x="3887128"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4D6918E-DA40-4B0C-9B2D-DA31E6095B95}"/>
                  </a:ext>
                </a:extLst>
              </p:cNvPr>
              <p:cNvCxnSpPr>
                <a:cxnSpLocks/>
              </p:cNvCxnSpPr>
              <p:nvPr/>
            </p:nvCxnSpPr>
            <p:spPr>
              <a:xfrm>
                <a:off x="5631513"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B31577E-F09B-431E-A5DD-DF6C5C1F2FA6}"/>
                  </a:ext>
                </a:extLst>
              </p:cNvPr>
              <p:cNvCxnSpPr>
                <a:cxnSpLocks/>
              </p:cNvCxnSpPr>
              <p:nvPr/>
            </p:nvCxnSpPr>
            <p:spPr>
              <a:xfrm>
                <a:off x="7206313" y="4853143"/>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697BCE40-D181-4C19-8847-1FB70B52B460}"/>
                </a:ext>
              </a:extLst>
            </p:cNvPr>
            <p:cNvGrpSpPr/>
            <p:nvPr/>
          </p:nvGrpSpPr>
          <p:grpSpPr>
            <a:xfrm>
              <a:off x="2640503" y="5341449"/>
              <a:ext cx="718237" cy="45719"/>
              <a:chOff x="2640503" y="5341449"/>
              <a:chExt cx="718237" cy="45719"/>
            </a:xfrm>
          </p:grpSpPr>
          <p:sp>
            <p:nvSpPr>
              <p:cNvPr id="14" name="Oval 13">
                <a:extLst>
                  <a:ext uri="{FF2B5EF4-FFF2-40B4-BE49-F238E27FC236}">
                    <a16:creationId xmlns:a16="http://schemas.microsoft.com/office/drawing/2014/main" id="{78E35606-CBFE-4C4F-A7D7-7A13130A59E9}"/>
                  </a:ext>
                </a:extLst>
              </p:cNvPr>
              <p:cNvSpPr/>
              <p:nvPr/>
            </p:nvSpPr>
            <p:spPr>
              <a:xfrm>
                <a:off x="2640503" y="5341449"/>
                <a:ext cx="45720" cy="4571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99EEB07-52C4-49B5-9612-6EA08EE91666}"/>
                  </a:ext>
                </a:extLst>
              </p:cNvPr>
              <p:cNvSpPr/>
              <p:nvPr/>
            </p:nvSpPr>
            <p:spPr>
              <a:xfrm>
                <a:off x="3053789" y="5341449"/>
                <a:ext cx="45720" cy="4571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292D07-B894-4C68-AA20-F4C1AD876FD5}"/>
                  </a:ext>
                </a:extLst>
              </p:cNvPr>
              <p:cNvSpPr/>
              <p:nvPr/>
            </p:nvSpPr>
            <p:spPr>
              <a:xfrm>
                <a:off x="3313020" y="5341449"/>
                <a:ext cx="45720" cy="4571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BA0A2AA9-8760-4057-8510-5F7A8BB16D01}"/>
              </a:ext>
            </a:extLst>
          </p:cNvPr>
          <p:cNvGrpSpPr/>
          <p:nvPr/>
        </p:nvGrpSpPr>
        <p:grpSpPr>
          <a:xfrm>
            <a:off x="179311" y="6400404"/>
            <a:ext cx="6385111" cy="230832"/>
            <a:chOff x="230650" y="5683542"/>
            <a:chExt cx="6385111" cy="230832"/>
          </a:xfrm>
        </p:grpSpPr>
        <p:sp>
          <p:nvSpPr>
            <p:cNvPr id="39" name="TextBox 38">
              <a:extLst>
                <a:ext uri="{FF2B5EF4-FFF2-40B4-BE49-F238E27FC236}">
                  <a16:creationId xmlns:a16="http://schemas.microsoft.com/office/drawing/2014/main" id="{65F5114D-B6E0-4E66-9235-3AC2297BFF7A}"/>
                </a:ext>
              </a:extLst>
            </p:cNvPr>
            <p:cNvSpPr txBox="1"/>
            <p:nvPr/>
          </p:nvSpPr>
          <p:spPr>
            <a:xfrm>
              <a:off x="230650" y="5683542"/>
              <a:ext cx="856325" cy="230832"/>
            </a:xfrm>
            <a:prstGeom prst="rect">
              <a:avLst/>
            </a:prstGeom>
            <a:noFill/>
          </p:spPr>
          <p:txBody>
            <a:bodyPr wrap="none" rtlCol="0">
              <a:spAutoFit/>
            </a:bodyPr>
            <a:lstStyle/>
            <a:p>
              <a:r>
                <a:rPr lang="en-US" sz="900" dirty="0">
                  <a:solidFill>
                    <a:schemeClr val="bg1">
                      <a:lumMod val="50000"/>
                    </a:schemeClr>
                  </a:solidFill>
                </a:rPr>
                <a:t>Confidence 5+</a:t>
              </a:r>
            </a:p>
          </p:txBody>
        </p:sp>
        <p:sp>
          <p:nvSpPr>
            <p:cNvPr id="40" name="TextBox 39">
              <a:extLst>
                <a:ext uri="{FF2B5EF4-FFF2-40B4-BE49-F238E27FC236}">
                  <a16:creationId xmlns:a16="http://schemas.microsoft.com/office/drawing/2014/main" id="{68AA7093-63BA-40A2-A8B2-6E8B74A341B6}"/>
                </a:ext>
              </a:extLst>
            </p:cNvPr>
            <p:cNvSpPr txBox="1"/>
            <p:nvPr/>
          </p:nvSpPr>
          <p:spPr>
            <a:xfrm>
              <a:off x="1060904" y="5683542"/>
              <a:ext cx="381836" cy="230832"/>
            </a:xfrm>
            <a:prstGeom prst="rect">
              <a:avLst/>
            </a:prstGeom>
            <a:noFill/>
          </p:spPr>
          <p:txBody>
            <a:bodyPr wrap="none" rtlCol="0">
              <a:spAutoFit/>
            </a:bodyPr>
            <a:lstStyle/>
            <a:p>
              <a:r>
                <a:rPr lang="en-US" sz="900" dirty="0">
                  <a:solidFill>
                    <a:schemeClr val="bg1">
                      <a:lumMod val="50000"/>
                    </a:schemeClr>
                  </a:solidFill>
                </a:rPr>
                <a:t>71%</a:t>
              </a:r>
            </a:p>
          </p:txBody>
        </p:sp>
        <p:sp>
          <p:nvSpPr>
            <p:cNvPr id="41" name="TextBox 40">
              <a:extLst>
                <a:ext uri="{FF2B5EF4-FFF2-40B4-BE49-F238E27FC236}">
                  <a16:creationId xmlns:a16="http://schemas.microsoft.com/office/drawing/2014/main" id="{DD47CFD5-24E7-4C85-8847-74E48918FFC1}"/>
                </a:ext>
              </a:extLst>
            </p:cNvPr>
            <p:cNvSpPr txBox="1"/>
            <p:nvPr/>
          </p:nvSpPr>
          <p:spPr>
            <a:xfrm>
              <a:off x="1465418" y="5683542"/>
              <a:ext cx="381836" cy="230832"/>
            </a:xfrm>
            <a:prstGeom prst="rect">
              <a:avLst/>
            </a:prstGeom>
            <a:noFill/>
          </p:spPr>
          <p:txBody>
            <a:bodyPr wrap="none" rtlCol="0">
              <a:spAutoFit/>
            </a:bodyPr>
            <a:lstStyle/>
            <a:p>
              <a:r>
                <a:rPr lang="en-US" sz="900" dirty="0">
                  <a:solidFill>
                    <a:schemeClr val="bg1">
                      <a:lumMod val="50000"/>
                    </a:schemeClr>
                  </a:solidFill>
                </a:rPr>
                <a:t>68%</a:t>
              </a:r>
            </a:p>
          </p:txBody>
        </p:sp>
        <p:sp>
          <p:nvSpPr>
            <p:cNvPr id="42" name="TextBox 41">
              <a:extLst>
                <a:ext uri="{FF2B5EF4-FFF2-40B4-BE49-F238E27FC236}">
                  <a16:creationId xmlns:a16="http://schemas.microsoft.com/office/drawing/2014/main" id="{FDCCBE35-ABB8-43BC-87A1-47246DC297FA}"/>
                </a:ext>
              </a:extLst>
            </p:cNvPr>
            <p:cNvSpPr txBox="1"/>
            <p:nvPr/>
          </p:nvSpPr>
          <p:spPr>
            <a:xfrm>
              <a:off x="1849914" y="5683542"/>
              <a:ext cx="381836" cy="230832"/>
            </a:xfrm>
            <a:prstGeom prst="rect">
              <a:avLst/>
            </a:prstGeom>
            <a:noFill/>
          </p:spPr>
          <p:txBody>
            <a:bodyPr wrap="none" rtlCol="0">
              <a:spAutoFit/>
            </a:bodyPr>
            <a:lstStyle/>
            <a:p>
              <a:r>
                <a:rPr lang="en-US" sz="900" dirty="0">
                  <a:solidFill>
                    <a:schemeClr val="bg1">
                      <a:lumMod val="50000"/>
                    </a:schemeClr>
                  </a:solidFill>
                </a:rPr>
                <a:t>83%</a:t>
              </a:r>
            </a:p>
          </p:txBody>
        </p:sp>
        <p:sp>
          <p:nvSpPr>
            <p:cNvPr id="43" name="TextBox 42">
              <a:extLst>
                <a:ext uri="{FF2B5EF4-FFF2-40B4-BE49-F238E27FC236}">
                  <a16:creationId xmlns:a16="http://schemas.microsoft.com/office/drawing/2014/main" id="{6EA436C8-03F0-44F7-979C-58C1F69614BC}"/>
                </a:ext>
              </a:extLst>
            </p:cNvPr>
            <p:cNvSpPr txBox="1"/>
            <p:nvPr/>
          </p:nvSpPr>
          <p:spPr>
            <a:xfrm>
              <a:off x="2425285" y="5683542"/>
              <a:ext cx="381836" cy="230832"/>
            </a:xfrm>
            <a:prstGeom prst="rect">
              <a:avLst/>
            </a:prstGeom>
            <a:noFill/>
          </p:spPr>
          <p:txBody>
            <a:bodyPr wrap="none" rtlCol="0">
              <a:spAutoFit/>
            </a:bodyPr>
            <a:lstStyle/>
            <a:p>
              <a:r>
                <a:rPr lang="en-US" sz="900" dirty="0">
                  <a:solidFill>
                    <a:schemeClr val="bg1">
                      <a:lumMod val="50000"/>
                    </a:schemeClr>
                  </a:solidFill>
                </a:rPr>
                <a:t>73%</a:t>
              </a:r>
            </a:p>
          </p:txBody>
        </p:sp>
        <p:sp>
          <p:nvSpPr>
            <p:cNvPr id="44" name="TextBox 43">
              <a:extLst>
                <a:ext uri="{FF2B5EF4-FFF2-40B4-BE49-F238E27FC236}">
                  <a16:creationId xmlns:a16="http://schemas.microsoft.com/office/drawing/2014/main" id="{13AE32FA-484B-4DF6-8173-4AD1FE03607A}"/>
                </a:ext>
              </a:extLst>
            </p:cNvPr>
            <p:cNvSpPr txBox="1"/>
            <p:nvPr/>
          </p:nvSpPr>
          <p:spPr>
            <a:xfrm>
              <a:off x="2892172" y="5683542"/>
              <a:ext cx="381836" cy="230832"/>
            </a:xfrm>
            <a:prstGeom prst="rect">
              <a:avLst/>
            </a:prstGeom>
            <a:noFill/>
          </p:spPr>
          <p:txBody>
            <a:bodyPr wrap="none" rtlCol="0">
              <a:spAutoFit/>
            </a:bodyPr>
            <a:lstStyle/>
            <a:p>
              <a:r>
                <a:rPr lang="en-US" sz="900" dirty="0">
                  <a:solidFill>
                    <a:schemeClr val="bg1">
                      <a:lumMod val="50000"/>
                    </a:schemeClr>
                  </a:solidFill>
                </a:rPr>
                <a:t>56%</a:t>
              </a:r>
            </a:p>
          </p:txBody>
        </p:sp>
        <p:sp>
          <p:nvSpPr>
            <p:cNvPr id="45" name="TextBox 44">
              <a:extLst>
                <a:ext uri="{FF2B5EF4-FFF2-40B4-BE49-F238E27FC236}">
                  <a16:creationId xmlns:a16="http://schemas.microsoft.com/office/drawing/2014/main" id="{1ECE7FDA-6581-45F7-ADC4-8890DFD75E3D}"/>
                </a:ext>
              </a:extLst>
            </p:cNvPr>
            <p:cNvSpPr txBox="1"/>
            <p:nvPr/>
          </p:nvSpPr>
          <p:spPr>
            <a:xfrm>
              <a:off x="3378920" y="5683542"/>
              <a:ext cx="381836" cy="230832"/>
            </a:xfrm>
            <a:prstGeom prst="rect">
              <a:avLst/>
            </a:prstGeom>
            <a:noFill/>
          </p:spPr>
          <p:txBody>
            <a:bodyPr wrap="none" rtlCol="0">
              <a:spAutoFit/>
            </a:bodyPr>
            <a:lstStyle/>
            <a:p>
              <a:r>
                <a:rPr lang="en-US" sz="900" dirty="0">
                  <a:solidFill>
                    <a:schemeClr val="bg1">
                      <a:lumMod val="50000"/>
                    </a:schemeClr>
                  </a:solidFill>
                </a:rPr>
                <a:t>59%</a:t>
              </a:r>
            </a:p>
          </p:txBody>
        </p:sp>
        <p:sp>
          <p:nvSpPr>
            <p:cNvPr id="46" name="TextBox 45">
              <a:extLst>
                <a:ext uri="{FF2B5EF4-FFF2-40B4-BE49-F238E27FC236}">
                  <a16:creationId xmlns:a16="http://schemas.microsoft.com/office/drawing/2014/main" id="{6E18A764-5809-48D2-8B13-306B8A4B2684}"/>
                </a:ext>
              </a:extLst>
            </p:cNvPr>
            <p:cNvSpPr txBox="1"/>
            <p:nvPr/>
          </p:nvSpPr>
          <p:spPr>
            <a:xfrm>
              <a:off x="3625137" y="5683542"/>
              <a:ext cx="381836" cy="230832"/>
            </a:xfrm>
            <a:prstGeom prst="rect">
              <a:avLst/>
            </a:prstGeom>
            <a:noFill/>
          </p:spPr>
          <p:txBody>
            <a:bodyPr wrap="none" rtlCol="0">
              <a:spAutoFit/>
            </a:bodyPr>
            <a:lstStyle/>
            <a:p>
              <a:r>
                <a:rPr lang="en-US" sz="900" dirty="0">
                  <a:solidFill>
                    <a:schemeClr val="bg1">
                      <a:lumMod val="50000"/>
                    </a:schemeClr>
                  </a:solidFill>
                </a:rPr>
                <a:t>76%</a:t>
              </a:r>
            </a:p>
          </p:txBody>
        </p:sp>
        <p:sp>
          <p:nvSpPr>
            <p:cNvPr id="47" name="TextBox 46">
              <a:extLst>
                <a:ext uri="{FF2B5EF4-FFF2-40B4-BE49-F238E27FC236}">
                  <a16:creationId xmlns:a16="http://schemas.microsoft.com/office/drawing/2014/main" id="{C5F80105-1F3A-44A7-9CCD-5A567E03AE4E}"/>
                </a:ext>
              </a:extLst>
            </p:cNvPr>
            <p:cNvSpPr txBox="1"/>
            <p:nvPr/>
          </p:nvSpPr>
          <p:spPr>
            <a:xfrm>
              <a:off x="3970581" y="5683542"/>
              <a:ext cx="381836" cy="230832"/>
            </a:xfrm>
            <a:prstGeom prst="rect">
              <a:avLst/>
            </a:prstGeom>
            <a:noFill/>
          </p:spPr>
          <p:txBody>
            <a:bodyPr wrap="none" rtlCol="0">
              <a:spAutoFit/>
            </a:bodyPr>
            <a:lstStyle/>
            <a:p>
              <a:r>
                <a:rPr lang="en-US" sz="900" dirty="0">
                  <a:solidFill>
                    <a:schemeClr val="bg1">
                      <a:lumMod val="50000"/>
                    </a:schemeClr>
                  </a:solidFill>
                </a:rPr>
                <a:t>74%</a:t>
              </a:r>
            </a:p>
          </p:txBody>
        </p:sp>
        <p:sp>
          <p:nvSpPr>
            <p:cNvPr id="48" name="TextBox 47">
              <a:extLst>
                <a:ext uri="{FF2B5EF4-FFF2-40B4-BE49-F238E27FC236}">
                  <a16:creationId xmlns:a16="http://schemas.microsoft.com/office/drawing/2014/main" id="{D2106A57-15DD-4609-93BE-353B89FCBBB1}"/>
                </a:ext>
              </a:extLst>
            </p:cNvPr>
            <p:cNvSpPr txBox="1"/>
            <p:nvPr/>
          </p:nvSpPr>
          <p:spPr>
            <a:xfrm>
              <a:off x="4882740" y="5683542"/>
              <a:ext cx="381836" cy="230832"/>
            </a:xfrm>
            <a:prstGeom prst="rect">
              <a:avLst/>
            </a:prstGeom>
            <a:noFill/>
          </p:spPr>
          <p:txBody>
            <a:bodyPr wrap="none" rtlCol="0">
              <a:spAutoFit/>
            </a:bodyPr>
            <a:lstStyle/>
            <a:p>
              <a:r>
                <a:rPr lang="en-US" sz="900" dirty="0">
                  <a:solidFill>
                    <a:schemeClr val="bg1">
                      <a:lumMod val="50000"/>
                    </a:schemeClr>
                  </a:solidFill>
                </a:rPr>
                <a:t>83%</a:t>
              </a:r>
            </a:p>
          </p:txBody>
        </p:sp>
        <p:sp>
          <p:nvSpPr>
            <p:cNvPr id="49" name="TextBox 48">
              <a:extLst>
                <a:ext uri="{FF2B5EF4-FFF2-40B4-BE49-F238E27FC236}">
                  <a16:creationId xmlns:a16="http://schemas.microsoft.com/office/drawing/2014/main" id="{A24049BA-1544-4C5C-A97F-47DF8E627344}"/>
                </a:ext>
              </a:extLst>
            </p:cNvPr>
            <p:cNvSpPr txBox="1"/>
            <p:nvPr/>
          </p:nvSpPr>
          <p:spPr>
            <a:xfrm>
              <a:off x="6233925" y="5683542"/>
              <a:ext cx="381836" cy="230832"/>
            </a:xfrm>
            <a:prstGeom prst="rect">
              <a:avLst/>
            </a:prstGeom>
            <a:noFill/>
          </p:spPr>
          <p:txBody>
            <a:bodyPr wrap="none" rtlCol="0">
              <a:spAutoFit/>
            </a:bodyPr>
            <a:lstStyle/>
            <a:p>
              <a:r>
                <a:rPr lang="en-US" sz="900" dirty="0">
                  <a:solidFill>
                    <a:schemeClr val="bg1">
                      <a:lumMod val="50000"/>
                    </a:schemeClr>
                  </a:solidFill>
                </a:rPr>
                <a:t>76%</a:t>
              </a:r>
            </a:p>
          </p:txBody>
        </p:sp>
      </p:grpSp>
      <p:grpSp>
        <p:nvGrpSpPr>
          <p:cNvPr id="50" name="Group 49">
            <a:extLst>
              <a:ext uri="{FF2B5EF4-FFF2-40B4-BE49-F238E27FC236}">
                <a16:creationId xmlns:a16="http://schemas.microsoft.com/office/drawing/2014/main" id="{6AF600F3-9E1A-4D87-AACB-A276FD1B350D}"/>
              </a:ext>
            </a:extLst>
          </p:cNvPr>
          <p:cNvGrpSpPr/>
          <p:nvPr/>
        </p:nvGrpSpPr>
        <p:grpSpPr>
          <a:xfrm>
            <a:off x="1004664" y="5680146"/>
            <a:ext cx="6165446" cy="760626"/>
            <a:chOff x="1234101" y="2018005"/>
            <a:chExt cx="6165446" cy="760626"/>
          </a:xfrm>
        </p:grpSpPr>
        <p:sp>
          <p:nvSpPr>
            <p:cNvPr id="51" name="Rectangle 50">
              <a:extLst>
                <a:ext uri="{FF2B5EF4-FFF2-40B4-BE49-F238E27FC236}">
                  <a16:creationId xmlns:a16="http://schemas.microsoft.com/office/drawing/2014/main" id="{19158276-6F8D-43C8-96D2-525811779032}"/>
                </a:ext>
              </a:extLst>
            </p:cNvPr>
            <p:cNvSpPr/>
            <p:nvPr/>
          </p:nvSpPr>
          <p:spPr>
            <a:xfrm>
              <a:off x="1320800" y="2443119"/>
              <a:ext cx="6078747" cy="2860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2BBC95B2-1590-4ADD-BCF3-1AECC505EDE9}"/>
                </a:ext>
              </a:extLst>
            </p:cNvPr>
            <p:cNvCxnSpPr>
              <a:cxnSpLocks/>
            </p:cNvCxnSpPr>
            <p:nvPr/>
          </p:nvCxnSpPr>
          <p:spPr>
            <a:xfrm>
              <a:off x="3420317"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E34BAE5-327B-4846-9522-BECC25002D96}"/>
                </a:ext>
              </a:extLst>
            </p:cNvPr>
            <p:cNvCxnSpPr>
              <a:cxnSpLocks/>
            </p:cNvCxnSpPr>
            <p:nvPr/>
          </p:nvCxnSpPr>
          <p:spPr>
            <a:xfrm>
              <a:off x="3679495"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C215D08-F04E-4880-BCFC-3CDA2021DA63}"/>
                </a:ext>
              </a:extLst>
            </p:cNvPr>
            <p:cNvCxnSpPr>
              <a:cxnSpLocks/>
            </p:cNvCxnSpPr>
            <p:nvPr/>
          </p:nvCxnSpPr>
          <p:spPr>
            <a:xfrm>
              <a:off x="3824495"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4952638A-AEDE-4233-B30D-22B39AFBC3CC}"/>
                </a:ext>
              </a:extLst>
            </p:cNvPr>
            <p:cNvGrpSpPr/>
            <p:nvPr/>
          </p:nvGrpSpPr>
          <p:grpSpPr>
            <a:xfrm>
              <a:off x="1234101" y="2563187"/>
              <a:ext cx="2792792" cy="215444"/>
              <a:chOff x="1234101" y="2563187"/>
              <a:chExt cx="2792792" cy="215444"/>
            </a:xfrm>
          </p:grpSpPr>
          <p:sp>
            <p:nvSpPr>
              <p:cNvPr id="73" name="TextBox 72">
                <a:extLst>
                  <a:ext uri="{FF2B5EF4-FFF2-40B4-BE49-F238E27FC236}">
                    <a16:creationId xmlns:a16="http://schemas.microsoft.com/office/drawing/2014/main" id="{B029560B-9274-4C65-BA4E-8376E49FEEF0}"/>
                  </a:ext>
                </a:extLst>
              </p:cNvPr>
              <p:cNvSpPr txBox="1"/>
              <p:nvPr/>
            </p:nvSpPr>
            <p:spPr>
              <a:xfrm>
                <a:off x="1234101" y="2563187"/>
                <a:ext cx="421910" cy="215444"/>
              </a:xfrm>
              <a:prstGeom prst="rect">
                <a:avLst/>
              </a:prstGeom>
              <a:noFill/>
            </p:spPr>
            <p:txBody>
              <a:bodyPr wrap="square" rtlCol="0">
                <a:spAutoFit/>
              </a:bodyPr>
              <a:lstStyle/>
              <a:p>
                <a:r>
                  <a:rPr lang="en-US" sz="800" b="1" dirty="0"/>
                  <a:t>Altair</a:t>
                </a:r>
              </a:p>
            </p:txBody>
          </p:sp>
          <p:sp>
            <p:nvSpPr>
              <p:cNvPr id="74" name="TextBox 73">
                <a:extLst>
                  <a:ext uri="{FF2B5EF4-FFF2-40B4-BE49-F238E27FC236}">
                    <a16:creationId xmlns:a16="http://schemas.microsoft.com/office/drawing/2014/main" id="{3FC6BDA8-9E0D-4B83-899C-DE7702F48277}"/>
                  </a:ext>
                </a:extLst>
              </p:cNvPr>
              <p:cNvSpPr txBox="1"/>
              <p:nvPr/>
            </p:nvSpPr>
            <p:spPr>
              <a:xfrm>
                <a:off x="1609733" y="2563187"/>
                <a:ext cx="509851" cy="215444"/>
              </a:xfrm>
              <a:prstGeom prst="rect">
                <a:avLst/>
              </a:prstGeom>
              <a:noFill/>
            </p:spPr>
            <p:txBody>
              <a:bodyPr wrap="square" rtlCol="0">
                <a:spAutoFit/>
              </a:bodyPr>
              <a:lstStyle/>
              <a:p>
                <a:r>
                  <a:rPr lang="en-US" sz="800" b="1" dirty="0"/>
                  <a:t>Tandy</a:t>
                </a:r>
              </a:p>
            </p:txBody>
          </p:sp>
          <p:sp>
            <p:nvSpPr>
              <p:cNvPr id="75" name="TextBox 74">
                <a:extLst>
                  <a:ext uri="{FF2B5EF4-FFF2-40B4-BE49-F238E27FC236}">
                    <a16:creationId xmlns:a16="http://schemas.microsoft.com/office/drawing/2014/main" id="{1212690C-3867-4501-B204-B4F26F1E7B4E}"/>
                  </a:ext>
                </a:extLst>
              </p:cNvPr>
              <p:cNvSpPr txBox="1"/>
              <p:nvPr/>
            </p:nvSpPr>
            <p:spPr>
              <a:xfrm>
                <a:off x="2911084" y="2563187"/>
                <a:ext cx="851988" cy="215444"/>
              </a:xfrm>
              <a:prstGeom prst="rect">
                <a:avLst/>
              </a:prstGeom>
              <a:noFill/>
            </p:spPr>
            <p:txBody>
              <a:bodyPr wrap="square" rtlCol="0">
                <a:spAutoFit/>
              </a:bodyPr>
              <a:lstStyle/>
              <a:p>
                <a:r>
                  <a:rPr lang="en-US" sz="800" b="1" dirty="0"/>
                  <a:t>Commodore</a:t>
                </a:r>
              </a:p>
            </p:txBody>
          </p:sp>
          <p:sp>
            <p:nvSpPr>
              <p:cNvPr id="76" name="TextBox 75">
                <a:extLst>
                  <a:ext uri="{FF2B5EF4-FFF2-40B4-BE49-F238E27FC236}">
                    <a16:creationId xmlns:a16="http://schemas.microsoft.com/office/drawing/2014/main" id="{36D3C06C-B2B8-4EEB-A7FA-DB47EA662CA2}"/>
                  </a:ext>
                </a:extLst>
              </p:cNvPr>
              <p:cNvSpPr txBox="1"/>
              <p:nvPr/>
            </p:nvSpPr>
            <p:spPr>
              <a:xfrm>
                <a:off x="3531266" y="2563187"/>
                <a:ext cx="495627" cy="215444"/>
              </a:xfrm>
              <a:prstGeom prst="rect">
                <a:avLst/>
              </a:prstGeom>
              <a:noFill/>
            </p:spPr>
            <p:txBody>
              <a:bodyPr wrap="square" rtlCol="0">
                <a:spAutoFit/>
              </a:bodyPr>
              <a:lstStyle/>
              <a:p>
                <a:r>
                  <a:rPr lang="en-US" sz="800" b="1" dirty="0"/>
                  <a:t>Apple</a:t>
                </a:r>
              </a:p>
            </p:txBody>
          </p:sp>
          <p:sp>
            <p:nvSpPr>
              <p:cNvPr id="77" name="TextBox 76">
                <a:extLst>
                  <a:ext uri="{FF2B5EF4-FFF2-40B4-BE49-F238E27FC236}">
                    <a16:creationId xmlns:a16="http://schemas.microsoft.com/office/drawing/2014/main" id="{642029A8-E294-485D-8570-CBAA771F39B9}"/>
                  </a:ext>
                </a:extLst>
              </p:cNvPr>
              <p:cNvSpPr txBox="1"/>
              <p:nvPr/>
            </p:nvSpPr>
            <p:spPr>
              <a:xfrm>
                <a:off x="2027125" y="2563187"/>
                <a:ext cx="495627" cy="215444"/>
              </a:xfrm>
              <a:prstGeom prst="rect">
                <a:avLst/>
              </a:prstGeom>
              <a:noFill/>
            </p:spPr>
            <p:txBody>
              <a:bodyPr wrap="square" rtlCol="0">
                <a:spAutoFit/>
              </a:bodyPr>
              <a:lstStyle/>
              <a:p>
                <a:r>
                  <a:rPr lang="en-US" sz="800" b="1" dirty="0"/>
                  <a:t>Apple</a:t>
                </a:r>
              </a:p>
            </p:txBody>
          </p:sp>
        </p:grpSp>
        <p:grpSp>
          <p:nvGrpSpPr>
            <p:cNvPr id="56" name="Group 55">
              <a:extLst>
                <a:ext uri="{FF2B5EF4-FFF2-40B4-BE49-F238E27FC236}">
                  <a16:creationId xmlns:a16="http://schemas.microsoft.com/office/drawing/2014/main" id="{73BD22C3-D383-406C-978B-51E316915214}"/>
                </a:ext>
              </a:extLst>
            </p:cNvPr>
            <p:cNvGrpSpPr/>
            <p:nvPr/>
          </p:nvGrpSpPr>
          <p:grpSpPr>
            <a:xfrm>
              <a:off x="2498898" y="2406175"/>
              <a:ext cx="4366993" cy="215444"/>
              <a:chOff x="2498898" y="2406175"/>
              <a:chExt cx="4366993" cy="215444"/>
            </a:xfrm>
          </p:grpSpPr>
          <p:sp>
            <p:nvSpPr>
              <p:cNvPr id="68" name="TextBox 67">
                <a:extLst>
                  <a:ext uri="{FF2B5EF4-FFF2-40B4-BE49-F238E27FC236}">
                    <a16:creationId xmlns:a16="http://schemas.microsoft.com/office/drawing/2014/main" id="{3DD4BBFB-EFB4-46C8-BCA6-66301C2ED1AE}"/>
                  </a:ext>
                </a:extLst>
              </p:cNvPr>
              <p:cNvSpPr txBox="1"/>
              <p:nvPr/>
            </p:nvSpPr>
            <p:spPr>
              <a:xfrm>
                <a:off x="2498898" y="2406175"/>
                <a:ext cx="621078" cy="215444"/>
              </a:xfrm>
              <a:prstGeom prst="rect">
                <a:avLst/>
              </a:prstGeom>
              <a:noFill/>
            </p:spPr>
            <p:txBody>
              <a:bodyPr wrap="square" rtlCol="0">
                <a:spAutoFit/>
              </a:bodyPr>
              <a:lstStyle/>
              <a:p>
                <a:pPr algn="ctr"/>
                <a:r>
                  <a:rPr lang="en-US" sz="800" b="1" dirty="0"/>
                  <a:t>IBM</a:t>
                </a:r>
              </a:p>
            </p:txBody>
          </p:sp>
          <p:sp>
            <p:nvSpPr>
              <p:cNvPr id="69" name="TextBox 68">
                <a:extLst>
                  <a:ext uri="{FF2B5EF4-FFF2-40B4-BE49-F238E27FC236}">
                    <a16:creationId xmlns:a16="http://schemas.microsoft.com/office/drawing/2014/main" id="{47DB40E3-AC8A-48F9-9F8E-B9E832499D14}"/>
                  </a:ext>
                </a:extLst>
              </p:cNvPr>
              <p:cNvSpPr txBox="1"/>
              <p:nvPr/>
            </p:nvSpPr>
            <p:spPr>
              <a:xfrm>
                <a:off x="4044194" y="2406175"/>
                <a:ext cx="621079" cy="215444"/>
              </a:xfrm>
              <a:prstGeom prst="rect">
                <a:avLst/>
              </a:prstGeom>
              <a:noFill/>
            </p:spPr>
            <p:txBody>
              <a:bodyPr wrap="square" rtlCol="0">
                <a:spAutoFit/>
              </a:bodyPr>
              <a:lstStyle/>
              <a:p>
                <a:pPr algn="ctr"/>
                <a:r>
                  <a:rPr lang="en-US" sz="800" b="1" dirty="0"/>
                  <a:t>Compaq</a:t>
                </a:r>
              </a:p>
            </p:txBody>
          </p:sp>
          <p:sp>
            <p:nvSpPr>
              <p:cNvPr id="70" name="TextBox 69">
                <a:extLst>
                  <a:ext uri="{FF2B5EF4-FFF2-40B4-BE49-F238E27FC236}">
                    <a16:creationId xmlns:a16="http://schemas.microsoft.com/office/drawing/2014/main" id="{11D9C8E6-03B5-4A28-934F-CE391C531FF4}"/>
                  </a:ext>
                </a:extLst>
              </p:cNvPr>
              <p:cNvSpPr txBox="1"/>
              <p:nvPr/>
            </p:nvSpPr>
            <p:spPr>
              <a:xfrm>
                <a:off x="5019079" y="2406175"/>
                <a:ext cx="495627" cy="215444"/>
              </a:xfrm>
              <a:prstGeom prst="rect">
                <a:avLst/>
              </a:prstGeom>
              <a:noFill/>
            </p:spPr>
            <p:txBody>
              <a:bodyPr wrap="square" rtlCol="0">
                <a:spAutoFit/>
              </a:bodyPr>
              <a:lstStyle/>
              <a:p>
                <a:pPr algn="ctr"/>
                <a:r>
                  <a:rPr lang="en-US" sz="800" b="1" dirty="0"/>
                  <a:t>Dell</a:t>
                </a:r>
              </a:p>
            </p:txBody>
          </p:sp>
          <p:sp>
            <p:nvSpPr>
              <p:cNvPr id="71" name="TextBox 70">
                <a:extLst>
                  <a:ext uri="{FF2B5EF4-FFF2-40B4-BE49-F238E27FC236}">
                    <a16:creationId xmlns:a16="http://schemas.microsoft.com/office/drawing/2014/main" id="{EE9D3DA7-635F-41AB-A9C6-7009A76AD4C5}"/>
                  </a:ext>
                </a:extLst>
              </p:cNvPr>
              <p:cNvSpPr txBox="1"/>
              <p:nvPr/>
            </p:nvSpPr>
            <p:spPr>
              <a:xfrm>
                <a:off x="6370264" y="2406175"/>
                <a:ext cx="495627" cy="215444"/>
              </a:xfrm>
              <a:prstGeom prst="rect">
                <a:avLst/>
              </a:prstGeom>
              <a:noFill/>
            </p:spPr>
            <p:txBody>
              <a:bodyPr wrap="square" rtlCol="0">
                <a:spAutoFit/>
              </a:bodyPr>
              <a:lstStyle/>
              <a:p>
                <a:pPr algn="ctr"/>
                <a:r>
                  <a:rPr lang="en-US" sz="800" b="1" dirty="0"/>
                  <a:t>HP</a:t>
                </a:r>
              </a:p>
            </p:txBody>
          </p:sp>
          <p:sp>
            <p:nvSpPr>
              <p:cNvPr id="72" name="TextBox 71">
                <a:extLst>
                  <a:ext uri="{FF2B5EF4-FFF2-40B4-BE49-F238E27FC236}">
                    <a16:creationId xmlns:a16="http://schemas.microsoft.com/office/drawing/2014/main" id="{0E700665-BB98-49CB-A732-7F3325102956}"/>
                  </a:ext>
                </a:extLst>
              </p:cNvPr>
              <p:cNvSpPr txBox="1"/>
              <p:nvPr/>
            </p:nvSpPr>
            <p:spPr>
              <a:xfrm>
                <a:off x="3832549" y="2406175"/>
                <a:ext cx="495627" cy="215444"/>
              </a:xfrm>
              <a:prstGeom prst="rect">
                <a:avLst/>
              </a:prstGeom>
              <a:noFill/>
            </p:spPr>
            <p:txBody>
              <a:bodyPr wrap="square" rtlCol="0">
                <a:spAutoFit/>
              </a:bodyPr>
              <a:lstStyle/>
              <a:p>
                <a:r>
                  <a:rPr lang="en-US" sz="800" b="1" dirty="0"/>
                  <a:t>PB</a:t>
                </a:r>
              </a:p>
            </p:txBody>
          </p:sp>
        </p:grpSp>
        <p:cxnSp>
          <p:nvCxnSpPr>
            <p:cNvPr id="57" name="Straight Connector 56">
              <a:extLst>
                <a:ext uri="{FF2B5EF4-FFF2-40B4-BE49-F238E27FC236}">
                  <a16:creationId xmlns:a16="http://schemas.microsoft.com/office/drawing/2014/main" id="{F72B8196-3F04-4189-8964-CE1762393C50}"/>
                </a:ext>
              </a:extLst>
            </p:cNvPr>
            <p:cNvCxnSpPr>
              <a:cxnSpLocks/>
            </p:cNvCxnSpPr>
            <p:nvPr/>
          </p:nvCxnSpPr>
          <p:spPr>
            <a:xfrm>
              <a:off x="1600497"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2091DAD-E8C4-4273-B364-5F49D29D5295}"/>
                </a:ext>
              </a:extLst>
            </p:cNvPr>
            <p:cNvCxnSpPr>
              <a:cxnSpLocks/>
            </p:cNvCxnSpPr>
            <p:nvPr/>
          </p:nvCxnSpPr>
          <p:spPr>
            <a:xfrm>
              <a:off x="2101013"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6A1702C-A393-4C8F-B55E-5F6A90D34AA8}"/>
                </a:ext>
              </a:extLst>
            </p:cNvPr>
            <p:cNvCxnSpPr>
              <a:cxnSpLocks/>
            </p:cNvCxnSpPr>
            <p:nvPr/>
          </p:nvCxnSpPr>
          <p:spPr>
            <a:xfrm>
              <a:off x="2371111"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945981E-EBEB-4F23-BF6A-64267C403881}"/>
                </a:ext>
              </a:extLst>
            </p:cNvPr>
            <p:cNvCxnSpPr>
              <a:cxnSpLocks/>
            </p:cNvCxnSpPr>
            <p:nvPr/>
          </p:nvCxnSpPr>
          <p:spPr>
            <a:xfrm>
              <a:off x="4744092"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2A42453-E3A3-4C26-89A1-E00F62056CD2}"/>
                </a:ext>
              </a:extLst>
            </p:cNvPr>
            <p:cNvCxnSpPr>
              <a:cxnSpLocks/>
            </p:cNvCxnSpPr>
            <p:nvPr/>
          </p:nvCxnSpPr>
          <p:spPr>
            <a:xfrm>
              <a:off x="4080362"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742016F-44BD-4226-8947-6F46BC4F55CE}"/>
                </a:ext>
              </a:extLst>
            </p:cNvPr>
            <p:cNvCxnSpPr>
              <a:cxnSpLocks/>
            </p:cNvCxnSpPr>
            <p:nvPr/>
          </p:nvCxnSpPr>
          <p:spPr>
            <a:xfrm>
              <a:off x="5824747"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87A3E6A-2195-4878-9101-02617AD85C08}"/>
                </a:ext>
              </a:extLst>
            </p:cNvPr>
            <p:cNvCxnSpPr>
              <a:cxnSpLocks/>
            </p:cNvCxnSpPr>
            <p:nvPr/>
          </p:nvCxnSpPr>
          <p:spPr>
            <a:xfrm>
              <a:off x="7399547" y="2018005"/>
              <a:ext cx="0" cy="674255"/>
            </a:xfrm>
            <a:prstGeom prst="line">
              <a:avLst/>
            </a:prstGeom>
            <a:ln w="31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49751BF0-51CE-413B-9A52-C2BB1B8B6795}"/>
                </a:ext>
              </a:extLst>
            </p:cNvPr>
            <p:cNvGrpSpPr/>
            <p:nvPr/>
          </p:nvGrpSpPr>
          <p:grpSpPr>
            <a:xfrm>
              <a:off x="2869940" y="2180165"/>
              <a:ext cx="718237" cy="45719"/>
              <a:chOff x="2640503" y="5341449"/>
              <a:chExt cx="718237" cy="45719"/>
            </a:xfrm>
          </p:grpSpPr>
          <p:sp>
            <p:nvSpPr>
              <p:cNvPr id="65" name="Oval 64">
                <a:extLst>
                  <a:ext uri="{FF2B5EF4-FFF2-40B4-BE49-F238E27FC236}">
                    <a16:creationId xmlns:a16="http://schemas.microsoft.com/office/drawing/2014/main" id="{C97D140E-D589-434A-B9B8-BB3E18262438}"/>
                  </a:ext>
                </a:extLst>
              </p:cNvPr>
              <p:cNvSpPr/>
              <p:nvPr/>
            </p:nvSpPr>
            <p:spPr>
              <a:xfrm>
                <a:off x="2640503" y="5341449"/>
                <a:ext cx="45720" cy="4571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ED152DD-CA09-4F9A-A093-2D0902C3CC87}"/>
                  </a:ext>
                </a:extLst>
              </p:cNvPr>
              <p:cNvSpPr/>
              <p:nvPr/>
            </p:nvSpPr>
            <p:spPr>
              <a:xfrm>
                <a:off x="3053789" y="5341449"/>
                <a:ext cx="45720" cy="4571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42B156D-7604-4639-8D9B-22DF4D2BAFAA}"/>
                  </a:ext>
                </a:extLst>
              </p:cNvPr>
              <p:cNvSpPr/>
              <p:nvPr/>
            </p:nvSpPr>
            <p:spPr>
              <a:xfrm>
                <a:off x="3313020" y="5341449"/>
                <a:ext cx="45720" cy="4571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80" name="Rectangle 8">
            <a:extLst>
              <a:ext uri="{FF2B5EF4-FFF2-40B4-BE49-F238E27FC236}">
                <a16:creationId xmlns:a16="http://schemas.microsoft.com/office/drawing/2014/main" id="{98639BDB-5F8A-4F5F-8AAC-267CD0C7A6E7}"/>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Results vs Lifecyle Stage</a:t>
            </a:r>
            <a:endParaRPr lang="en-US" sz="2400" kern="0" dirty="0">
              <a:solidFill>
                <a:schemeClr val="tx2"/>
              </a:solidFill>
              <a:latin typeface="Georgia" pitchFamily="18" charset="0"/>
              <a:ea typeface="+mj-ea"/>
              <a:cs typeface="+mj-cs"/>
            </a:endParaRPr>
          </a:p>
        </p:txBody>
      </p:sp>
      <p:sp>
        <p:nvSpPr>
          <p:cNvPr id="2" name="TextBox 1">
            <a:extLst>
              <a:ext uri="{FF2B5EF4-FFF2-40B4-BE49-F238E27FC236}">
                <a16:creationId xmlns:a16="http://schemas.microsoft.com/office/drawing/2014/main" id="{C2ACCCAB-A749-4D05-A371-441012B861BC}"/>
              </a:ext>
            </a:extLst>
          </p:cNvPr>
          <p:cNvSpPr txBox="1"/>
          <p:nvPr/>
        </p:nvSpPr>
        <p:spPr>
          <a:xfrm>
            <a:off x="5771660" y="5478913"/>
            <a:ext cx="434734" cy="246221"/>
          </a:xfrm>
          <a:prstGeom prst="rect">
            <a:avLst/>
          </a:prstGeom>
          <a:noFill/>
        </p:spPr>
        <p:txBody>
          <a:bodyPr wrap="none" rtlCol="0">
            <a:spAutoFit/>
          </a:bodyPr>
          <a:lstStyle/>
          <a:p>
            <a:r>
              <a:rPr lang="en-US" sz="1000" dirty="0">
                <a:solidFill>
                  <a:schemeClr val="bg1">
                    <a:lumMod val="50000"/>
                  </a:schemeClr>
                </a:solidFill>
              </a:rPr>
              <a:t>peak</a:t>
            </a:r>
          </a:p>
        </p:txBody>
      </p:sp>
    </p:spTree>
    <p:extLst>
      <p:ext uri="{BB962C8B-B14F-4D97-AF65-F5344CB8AC3E}">
        <p14:creationId xmlns:p14="http://schemas.microsoft.com/office/powerpoint/2010/main" val="398841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242024-25F5-4015-AD7A-D1759D995D1B}"/>
              </a:ext>
            </a:extLst>
          </p:cNvPr>
          <p:cNvSpPr txBox="1"/>
          <p:nvPr/>
        </p:nvSpPr>
        <p:spPr>
          <a:xfrm>
            <a:off x="3810" y="1457391"/>
            <a:ext cx="9144000" cy="5394960"/>
          </a:xfrm>
          <a:prstGeom prst="rect">
            <a:avLst/>
          </a:prstGeom>
          <a:solidFill>
            <a:schemeClr val="bg1"/>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256A239E-FC38-47FD-89D0-0757BED1A4F1}"/>
              </a:ext>
            </a:extLst>
          </p:cNvPr>
          <p:cNvSpPr/>
          <p:nvPr/>
        </p:nvSpPr>
        <p:spPr>
          <a:xfrm>
            <a:off x="-12113" y="1907455"/>
            <a:ext cx="9143990" cy="38353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125911-1DB7-49B1-83C2-E3DA1F8948F0}"/>
              </a:ext>
            </a:extLst>
          </p:cNvPr>
          <p:cNvSpPr txBox="1"/>
          <p:nvPr/>
        </p:nvSpPr>
        <p:spPr>
          <a:xfrm>
            <a:off x="7622980" y="5502616"/>
            <a:ext cx="550151" cy="307777"/>
          </a:xfrm>
          <a:prstGeom prst="rect">
            <a:avLst/>
          </a:prstGeom>
          <a:noFill/>
        </p:spPr>
        <p:txBody>
          <a:bodyPr wrap="none" rtlCol="0">
            <a:spAutoFit/>
          </a:bodyPr>
          <a:lstStyle/>
          <a:p>
            <a:r>
              <a:rPr lang="en-US" sz="1400" dirty="0">
                <a:solidFill>
                  <a:schemeClr val="bg1">
                    <a:lumMod val="75000"/>
                  </a:schemeClr>
                </a:solidFill>
              </a:rPr>
              <a:t>2025</a:t>
            </a:r>
          </a:p>
        </p:txBody>
      </p:sp>
      <p:cxnSp>
        <p:nvCxnSpPr>
          <p:cNvPr id="13" name="Straight Connector 12">
            <a:extLst>
              <a:ext uri="{FF2B5EF4-FFF2-40B4-BE49-F238E27FC236}">
                <a16:creationId xmlns:a16="http://schemas.microsoft.com/office/drawing/2014/main" id="{BD0E56C5-565E-4B06-A7A3-C8CF57D075D6}"/>
              </a:ext>
            </a:extLst>
          </p:cNvPr>
          <p:cNvCxnSpPr>
            <a:cxnSpLocks/>
          </p:cNvCxnSpPr>
          <p:nvPr/>
        </p:nvCxnSpPr>
        <p:spPr>
          <a:xfrm>
            <a:off x="5397451" y="5216379"/>
            <a:ext cx="0" cy="182880"/>
          </a:xfrm>
          <a:prstGeom prst="line">
            <a:avLst/>
          </a:prstGeom>
          <a:ln w="12700">
            <a:solidFill>
              <a:srgbClr val="4F81BD">
                <a:alpha val="30196"/>
              </a:srgbClr>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6EC63A2-99B6-48AA-947B-B0D2557949E8}"/>
              </a:ext>
            </a:extLst>
          </p:cNvPr>
          <p:cNvSpPr txBox="1"/>
          <p:nvPr/>
        </p:nvSpPr>
        <p:spPr>
          <a:xfrm>
            <a:off x="5170084" y="5351559"/>
            <a:ext cx="460382" cy="253916"/>
          </a:xfrm>
          <a:prstGeom prst="rect">
            <a:avLst/>
          </a:prstGeom>
          <a:noFill/>
        </p:spPr>
        <p:txBody>
          <a:bodyPr wrap="none" rtlCol="0">
            <a:spAutoFit/>
          </a:bodyPr>
          <a:lstStyle/>
          <a:p>
            <a:r>
              <a:rPr lang="en-US" sz="1050" dirty="0">
                <a:solidFill>
                  <a:schemeClr val="bg1">
                    <a:lumMod val="75000"/>
                  </a:schemeClr>
                </a:solidFill>
              </a:rPr>
              <a:t>2011</a:t>
            </a:r>
          </a:p>
        </p:txBody>
      </p:sp>
      <p:sp>
        <p:nvSpPr>
          <p:cNvPr id="2" name="Rectangle 1">
            <a:extLst>
              <a:ext uri="{FF2B5EF4-FFF2-40B4-BE49-F238E27FC236}">
                <a16:creationId xmlns:a16="http://schemas.microsoft.com/office/drawing/2014/main" id="{6A524E61-7A9A-4E86-890E-C4EA8A575B91}"/>
              </a:ext>
            </a:extLst>
          </p:cNvPr>
          <p:cNvSpPr/>
          <p:nvPr/>
        </p:nvSpPr>
        <p:spPr>
          <a:xfrm>
            <a:off x="-12113" y="1674081"/>
            <a:ext cx="9143990" cy="3828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163879-15B1-434F-8EC0-9610F86E5B6B}"/>
              </a:ext>
            </a:extLst>
          </p:cNvPr>
          <p:cNvSpPr/>
          <p:nvPr/>
        </p:nvSpPr>
        <p:spPr>
          <a:xfrm>
            <a:off x="698640" y="6183889"/>
            <a:ext cx="5611088" cy="276999"/>
          </a:xfrm>
          <a:prstGeom prst="rect">
            <a:avLst/>
          </a:prstGeom>
        </p:spPr>
        <p:txBody>
          <a:bodyPr wrap="square">
            <a:spAutoFit/>
          </a:bodyPr>
          <a:lstStyle/>
          <a:p>
            <a:r>
              <a:rPr lang="en-US" sz="1200" dirty="0">
                <a:latin typeface="Times New Roman" panose="02020603050405020304" pitchFamily="18" charset="0"/>
                <a:ea typeface="Times New Roman" panose="02020603050405020304" pitchFamily="18" charset="0"/>
              </a:rPr>
              <a:t>Bureau of Labor Statistics (2005), Friedberg (2003), </a:t>
            </a:r>
            <a:r>
              <a:rPr lang="en-US" sz="1200" dirty="0">
                <a:solidFill>
                  <a:srgbClr val="000000"/>
                </a:solidFill>
                <a:latin typeface="Times New Roman" panose="02020603050405020304" pitchFamily="18" charset="0"/>
                <a:ea typeface="Times New Roman" panose="02020603050405020304" pitchFamily="18" charset="0"/>
              </a:rPr>
              <a:t>Hipple &amp; Kosanovich (2003</a:t>
            </a:r>
            <a:r>
              <a:rPr lang="en-US" sz="1200" dirty="0">
                <a:latin typeface="Times New Roman" panose="02020603050405020304" pitchFamily="18" charset="0"/>
                <a:ea typeface="Times New Roman" panose="02020603050405020304" pitchFamily="18" charset="0"/>
              </a:rPr>
              <a:t>)</a:t>
            </a:r>
            <a:endParaRPr lang="en-US" sz="1200" dirty="0"/>
          </a:p>
        </p:txBody>
      </p:sp>
      <p:pic>
        <p:nvPicPr>
          <p:cNvPr id="18" name="Picture 17">
            <a:extLst>
              <a:ext uri="{FF2B5EF4-FFF2-40B4-BE49-F238E27FC236}">
                <a16:creationId xmlns:a16="http://schemas.microsoft.com/office/drawing/2014/main" id="{F70ABB74-6AB0-440E-8E67-1A0908FA32D2}"/>
              </a:ext>
            </a:extLst>
          </p:cNvPr>
          <p:cNvPicPr>
            <a:picLocks noChangeAspect="1"/>
          </p:cNvPicPr>
          <p:nvPr/>
        </p:nvPicPr>
        <p:blipFill>
          <a:blip r:embed="rId2"/>
          <a:stretch>
            <a:fillRect/>
          </a:stretch>
        </p:blipFill>
        <p:spPr>
          <a:xfrm>
            <a:off x="1422767" y="1674360"/>
            <a:ext cx="6274241" cy="4512628"/>
          </a:xfrm>
          <a:prstGeom prst="rect">
            <a:avLst/>
          </a:prstGeom>
        </p:spPr>
      </p:pic>
      <p:pic>
        <p:nvPicPr>
          <p:cNvPr id="24" name="Picture 2" descr="Fibromyalgia – Do You Even Have It? The Brady Approach to FM – Fibromyalgia 24/7">
            <a:extLst>
              <a:ext uri="{FF2B5EF4-FFF2-40B4-BE49-F238E27FC236}">
                <a16:creationId xmlns:a16="http://schemas.microsoft.com/office/drawing/2014/main" id="{9ABD4630-0C11-4B1F-AA0D-E17D069081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71"/>
          <a:stretch/>
        </p:blipFill>
        <p:spPr bwMode="auto">
          <a:xfrm>
            <a:off x="75639" y="1702067"/>
            <a:ext cx="2298321" cy="217947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98E4BA3-A7A6-49D9-BC23-E60A00A8B4C6}"/>
              </a:ext>
            </a:extLst>
          </p:cNvPr>
          <p:cNvSpPr txBox="1"/>
          <p:nvPr/>
        </p:nvSpPr>
        <p:spPr>
          <a:xfrm>
            <a:off x="6593127" y="3418442"/>
            <a:ext cx="2096536" cy="338554"/>
          </a:xfrm>
          <a:prstGeom prst="rect">
            <a:avLst/>
          </a:prstGeom>
          <a:noFill/>
        </p:spPr>
        <p:txBody>
          <a:bodyPr wrap="none" rtlCol="0">
            <a:spAutoFit/>
          </a:bodyPr>
          <a:lstStyle/>
          <a:p>
            <a:r>
              <a:rPr lang="en-US" sz="1600" dirty="0"/>
              <a:t>mid-point difference(s)</a:t>
            </a:r>
          </a:p>
        </p:txBody>
      </p:sp>
      <p:sp>
        <p:nvSpPr>
          <p:cNvPr id="28" name="TextBox 27">
            <a:extLst>
              <a:ext uri="{FF2B5EF4-FFF2-40B4-BE49-F238E27FC236}">
                <a16:creationId xmlns:a16="http://schemas.microsoft.com/office/drawing/2014/main" id="{99865535-103C-4729-8B82-F765CE7C2146}"/>
              </a:ext>
            </a:extLst>
          </p:cNvPr>
          <p:cNvSpPr txBox="1"/>
          <p:nvPr/>
        </p:nvSpPr>
        <p:spPr>
          <a:xfrm>
            <a:off x="6391342" y="1952173"/>
            <a:ext cx="2298321" cy="338554"/>
          </a:xfrm>
          <a:prstGeom prst="rect">
            <a:avLst/>
          </a:prstGeom>
          <a:noFill/>
        </p:spPr>
        <p:txBody>
          <a:bodyPr wrap="none" rtlCol="0">
            <a:spAutoFit/>
          </a:bodyPr>
          <a:lstStyle/>
          <a:p>
            <a:r>
              <a:rPr lang="en-US" sz="1600" dirty="0"/>
              <a:t>distribution is </a:t>
            </a:r>
            <a:r>
              <a:rPr lang="en-US" sz="1600" u="sng" dirty="0"/>
              <a:t>not</a:t>
            </a:r>
            <a:r>
              <a:rPr lang="en-US" sz="1600" dirty="0"/>
              <a:t> normal</a:t>
            </a:r>
          </a:p>
        </p:txBody>
      </p:sp>
      <p:sp>
        <p:nvSpPr>
          <p:cNvPr id="30" name="TextBox 29">
            <a:extLst>
              <a:ext uri="{FF2B5EF4-FFF2-40B4-BE49-F238E27FC236}">
                <a16:creationId xmlns:a16="http://schemas.microsoft.com/office/drawing/2014/main" id="{CECF3182-7849-4D10-ACB7-0D327730B53C}"/>
              </a:ext>
            </a:extLst>
          </p:cNvPr>
          <p:cNvSpPr txBox="1"/>
          <p:nvPr/>
        </p:nvSpPr>
        <p:spPr>
          <a:xfrm>
            <a:off x="3711852" y="2106061"/>
            <a:ext cx="288862" cy="338554"/>
          </a:xfrm>
          <a:prstGeom prst="rect">
            <a:avLst/>
          </a:prstGeom>
          <a:noFill/>
        </p:spPr>
        <p:txBody>
          <a:bodyPr wrap="none" rtlCol="0">
            <a:spAutoFit/>
          </a:bodyPr>
          <a:lstStyle/>
          <a:p>
            <a:r>
              <a:rPr lang="en-US" sz="1600" dirty="0">
                <a:solidFill>
                  <a:schemeClr val="bg1">
                    <a:lumMod val="75000"/>
                  </a:schemeClr>
                </a:solidFill>
              </a:rPr>
              <a:t>1</a:t>
            </a:r>
          </a:p>
        </p:txBody>
      </p:sp>
      <p:sp>
        <p:nvSpPr>
          <p:cNvPr id="32" name="TextBox 31">
            <a:extLst>
              <a:ext uri="{FF2B5EF4-FFF2-40B4-BE49-F238E27FC236}">
                <a16:creationId xmlns:a16="http://schemas.microsoft.com/office/drawing/2014/main" id="{BBB3A327-BD34-4670-A6FE-1CFA6329A3DB}"/>
              </a:ext>
            </a:extLst>
          </p:cNvPr>
          <p:cNvSpPr txBox="1"/>
          <p:nvPr/>
        </p:nvSpPr>
        <p:spPr>
          <a:xfrm>
            <a:off x="4651664" y="2124202"/>
            <a:ext cx="393056" cy="338554"/>
          </a:xfrm>
          <a:prstGeom prst="rect">
            <a:avLst/>
          </a:prstGeom>
          <a:noFill/>
        </p:spPr>
        <p:txBody>
          <a:bodyPr wrap="none" rtlCol="0">
            <a:spAutoFit/>
          </a:bodyPr>
          <a:lstStyle/>
          <a:p>
            <a:r>
              <a:rPr lang="en-US" sz="1600" dirty="0">
                <a:solidFill>
                  <a:schemeClr val="bg1">
                    <a:lumMod val="75000"/>
                  </a:schemeClr>
                </a:solidFill>
              </a:rPr>
              <a:t>14</a:t>
            </a:r>
          </a:p>
        </p:txBody>
      </p:sp>
      <p:sp>
        <p:nvSpPr>
          <p:cNvPr id="34" name="Rectangle 8">
            <a:extLst>
              <a:ext uri="{FF2B5EF4-FFF2-40B4-BE49-F238E27FC236}">
                <a16:creationId xmlns:a16="http://schemas.microsoft.com/office/drawing/2014/main" id="{548A4220-E4CD-4F2E-A405-B72CF242D69A}"/>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Process</a:t>
            </a:r>
          </a:p>
          <a:p>
            <a:pPr eaLnBrk="1" hangingPunct="1">
              <a:defRPr/>
            </a:pPr>
            <a:r>
              <a:rPr lang="en-US" sz="2800" kern="0" dirty="0">
                <a:solidFill>
                  <a:schemeClr val="tx2"/>
                </a:solidFill>
                <a:latin typeface="Georgia" pitchFamily="18" charset="0"/>
                <a:ea typeface="+mj-ea"/>
                <a:cs typeface="+mj-cs"/>
              </a:rPr>
              <a:t>Business Market Diffusion</a:t>
            </a:r>
            <a:endParaRPr lang="en-US" sz="2400" kern="0" dirty="0">
              <a:solidFill>
                <a:schemeClr val="tx2"/>
              </a:solidFill>
              <a:latin typeface="Georgia" pitchFamily="18" charset="0"/>
              <a:ea typeface="+mj-ea"/>
              <a:cs typeface="+mj-cs"/>
            </a:endParaRPr>
          </a:p>
        </p:txBody>
      </p:sp>
    </p:spTree>
    <p:extLst>
      <p:ext uri="{BB962C8B-B14F-4D97-AF65-F5344CB8AC3E}">
        <p14:creationId xmlns:p14="http://schemas.microsoft.com/office/powerpoint/2010/main" val="2467452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87A284-6ABA-4E5C-A335-41E2040EA0D9}"/>
              </a:ext>
            </a:extLst>
          </p:cNvPr>
          <p:cNvSpPr txBox="1"/>
          <p:nvPr/>
        </p:nvSpPr>
        <p:spPr>
          <a:xfrm>
            <a:off x="3810" y="1466916"/>
            <a:ext cx="9144000" cy="5394960"/>
          </a:xfrm>
          <a:prstGeom prst="rect">
            <a:avLst/>
          </a:prstGeom>
          <a:solidFill>
            <a:schemeClr val="bg1"/>
          </a:solidFill>
        </p:spPr>
        <p:txBody>
          <a:bodyPr wrap="square" rtlCol="0">
            <a:spAutoFit/>
          </a:bodyPr>
          <a:lstStyle/>
          <a:p>
            <a:endParaRPr lang="en-US" dirty="0"/>
          </a:p>
        </p:txBody>
      </p:sp>
      <p:pic>
        <p:nvPicPr>
          <p:cNvPr id="3" name="Picture 2" descr="A person posing for the camera&#10;&#10;Description automatically generated">
            <a:extLst>
              <a:ext uri="{FF2B5EF4-FFF2-40B4-BE49-F238E27FC236}">
                <a16:creationId xmlns:a16="http://schemas.microsoft.com/office/drawing/2014/main" id="{3F8686D6-7CAC-4091-BA7A-1CBF7565EC00}"/>
              </a:ext>
            </a:extLst>
          </p:cNvPr>
          <p:cNvPicPr>
            <a:picLocks noChangeAspect="1"/>
          </p:cNvPicPr>
          <p:nvPr/>
        </p:nvPicPr>
        <p:blipFill rotWithShape="1">
          <a:blip r:embed="rId3"/>
          <a:srcRect l="18908"/>
          <a:stretch/>
        </p:blipFill>
        <p:spPr>
          <a:xfrm flipH="1">
            <a:off x="6679483" y="2064035"/>
            <a:ext cx="1847274" cy="3037324"/>
          </a:xfrm>
          <a:prstGeom prst="rect">
            <a:avLst/>
          </a:prstGeom>
        </p:spPr>
      </p:pic>
      <p:sp>
        <p:nvSpPr>
          <p:cNvPr id="4" name="Content Placeholder 2">
            <a:extLst>
              <a:ext uri="{FF2B5EF4-FFF2-40B4-BE49-F238E27FC236}">
                <a16:creationId xmlns:a16="http://schemas.microsoft.com/office/drawing/2014/main" id="{372BDF12-4881-4CC9-A86B-9AB91A6BB6A4}"/>
              </a:ext>
            </a:extLst>
          </p:cNvPr>
          <p:cNvSpPr>
            <a:spLocks noGrp="1"/>
          </p:cNvSpPr>
          <p:nvPr>
            <p:ph idx="1"/>
          </p:nvPr>
        </p:nvSpPr>
        <p:spPr>
          <a:xfrm>
            <a:off x="204792" y="1600200"/>
            <a:ext cx="8465127" cy="4883800"/>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Product, process, marketing, organizational innovation</a:t>
            </a:r>
          </a:p>
          <a:p>
            <a:pPr>
              <a:spcBef>
                <a:spcPts val="1200"/>
              </a:spcBef>
            </a:pPr>
            <a:r>
              <a:rPr lang="en-US" sz="2400" dirty="0">
                <a:solidFill>
                  <a:schemeClr val="tx1"/>
                </a:solidFill>
                <a:latin typeface="Times New Roman" panose="02020603050405020304" pitchFamily="18" charset="0"/>
                <a:cs typeface="Times New Roman" panose="02020603050405020304" pitchFamily="18" charset="0"/>
              </a:rPr>
              <a:t>AHP decision model shows promise</a:t>
            </a:r>
            <a:endParaRPr lang="en-US" sz="2000" dirty="0">
              <a:solidFill>
                <a:schemeClr val="tx1"/>
              </a:solidFill>
              <a:latin typeface="Times New Roman" panose="02020603050405020304" pitchFamily="18" charset="0"/>
              <a:cs typeface="Times New Roman" panose="02020603050405020304" pitchFamily="18" charset="0"/>
            </a:endParaRPr>
          </a:p>
          <a:p>
            <a:pPr lvl="1">
              <a:spcBef>
                <a:spcPts val="600"/>
              </a:spcBef>
            </a:pPr>
            <a:r>
              <a:rPr lang="en-US" sz="2000" dirty="0">
                <a:solidFill>
                  <a:schemeClr val="tx1"/>
                </a:solidFill>
                <a:latin typeface="Times New Roman" panose="02020603050405020304" pitchFamily="18" charset="0"/>
                <a:cs typeface="Times New Roman" panose="02020603050405020304" pitchFamily="18" charset="0"/>
              </a:rPr>
              <a:t>Reduce e-Delphi rounds</a:t>
            </a:r>
          </a:p>
          <a:p>
            <a:pPr lvl="1">
              <a:spcBef>
                <a:spcPts val="600"/>
              </a:spcBef>
            </a:pPr>
            <a:r>
              <a:rPr lang="en-US" sz="2000" dirty="0">
                <a:solidFill>
                  <a:schemeClr val="tx1"/>
                </a:solidFill>
                <a:latin typeface="Times New Roman" panose="02020603050405020304" pitchFamily="18" charset="0"/>
                <a:cs typeface="Times New Roman" panose="02020603050405020304" pitchFamily="18" charset="0"/>
              </a:rPr>
              <a:t>Likert to pairwise</a:t>
            </a:r>
          </a:p>
          <a:p>
            <a:pPr lvl="2">
              <a:spcBef>
                <a:spcPts val="600"/>
              </a:spcBef>
            </a:pPr>
            <a:r>
              <a:rPr lang="en-US" sz="1600" dirty="0">
                <a:solidFill>
                  <a:schemeClr val="tx1"/>
                </a:solidFill>
                <a:latin typeface="Times New Roman" panose="02020603050405020304" pitchFamily="18" charset="0"/>
                <a:cs typeface="Times New Roman" panose="02020603050405020304" pitchFamily="18" charset="0"/>
              </a:rPr>
              <a:t>Reduce comparisons [N(N-1)/2 vs. N]</a:t>
            </a:r>
          </a:p>
          <a:p>
            <a:pPr lvl="2">
              <a:spcBef>
                <a:spcPts val="600"/>
              </a:spcBef>
            </a:pPr>
            <a:r>
              <a:rPr lang="en-US" sz="1600" dirty="0">
                <a:solidFill>
                  <a:schemeClr val="tx1"/>
                </a:solidFill>
                <a:latin typeface="Times New Roman" panose="02020603050405020304" pitchFamily="18" charset="0"/>
                <a:cs typeface="Times New Roman" panose="02020603050405020304" pitchFamily="18" charset="0"/>
              </a:rPr>
              <a:t>Eliminate inconsistency [a &gt; b &amp; b &gt; c =&gt; a &gt; c]</a:t>
            </a:r>
          </a:p>
          <a:p>
            <a:pPr lvl="2">
              <a:spcBef>
                <a:spcPts val="600"/>
              </a:spcBef>
            </a:pPr>
            <a:r>
              <a:rPr lang="en-US" sz="1600" dirty="0">
                <a:solidFill>
                  <a:schemeClr val="tx1"/>
                </a:solidFill>
                <a:latin typeface="Times New Roman" panose="02020603050405020304" pitchFamily="18" charset="0"/>
                <a:cs typeface="Times New Roman" panose="02020603050405020304" pitchFamily="18" charset="0"/>
              </a:rPr>
              <a:t>Zero value case [completely unimportant]</a:t>
            </a:r>
          </a:p>
          <a:p>
            <a:pPr lvl="1">
              <a:spcBef>
                <a:spcPts val="600"/>
              </a:spcBef>
            </a:pPr>
            <a:r>
              <a:rPr lang="en-US" sz="2000" dirty="0">
                <a:solidFill>
                  <a:schemeClr val="tx1"/>
                </a:solidFill>
                <a:latin typeface="Times New Roman" panose="02020603050405020304" pitchFamily="18" charset="0"/>
                <a:cs typeface="Times New Roman" panose="02020603050405020304" pitchFamily="18" charset="0"/>
              </a:rPr>
              <a:t>Ratio results</a:t>
            </a:r>
          </a:p>
          <a:p>
            <a:pPr>
              <a:spcBef>
                <a:spcPts val="1200"/>
              </a:spcBef>
            </a:pPr>
            <a:r>
              <a:rPr lang="en-US" sz="2400" dirty="0">
                <a:solidFill>
                  <a:schemeClr val="tx1"/>
                </a:solidFill>
                <a:latin typeface="Times New Roman" panose="02020603050405020304" pitchFamily="18" charset="0"/>
                <a:cs typeface="Times New Roman" panose="02020603050405020304" pitchFamily="18" charset="0"/>
              </a:rPr>
              <a:t>Diffusion not “normal” in sub-segments</a:t>
            </a:r>
          </a:p>
          <a:p>
            <a:pPr>
              <a:spcBef>
                <a:spcPts val="1200"/>
              </a:spcBef>
            </a:pPr>
            <a:r>
              <a:rPr lang="en-US" sz="2400" dirty="0">
                <a:solidFill>
                  <a:schemeClr val="tx1"/>
                </a:solidFill>
                <a:latin typeface="Times New Roman" panose="02020603050405020304" pitchFamily="18" charset="0"/>
                <a:cs typeface="Times New Roman" panose="02020603050405020304" pitchFamily="18" charset="0"/>
              </a:rPr>
              <a:t>Product -&gt; process innovation early-mid cycle (A-U model)</a:t>
            </a:r>
          </a:p>
          <a:p>
            <a:pPr>
              <a:spcBef>
                <a:spcPts val="1200"/>
              </a:spcBef>
            </a:pPr>
            <a:r>
              <a:rPr lang="en-US" sz="2400" dirty="0">
                <a:solidFill>
                  <a:schemeClr val="tx1"/>
                </a:solidFill>
                <a:latin typeface="Times New Roman" panose="02020603050405020304" pitchFamily="18" charset="0"/>
                <a:cs typeface="Times New Roman" panose="02020603050405020304" pitchFamily="18" charset="0"/>
              </a:rPr>
              <a:t>Marketing/organizational innovation mid-late stage</a:t>
            </a:r>
          </a:p>
        </p:txBody>
      </p:sp>
      <p:sp>
        <p:nvSpPr>
          <p:cNvPr id="8" name="Rectangle 8">
            <a:extLst>
              <a:ext uri="{FF2B5EF4-FFF2-40B4-BE49-F238E27FC236}">
                <a16:creationId xmlns:a16="http://schemas.microsoft.com/office/drawing/2014/main" id="{98CD7E79-26E2-4B41-A4BD-D5A19DBDD406}"/>
              </a:ext>
            </a:extLst>
          </p:cNvPr>
          <p:cNvSpPr txBox="1">
            <a:spLocks noChangeArrowheads="1"/>
          </p:cNvSpPr>
          <p:nvPr/>
        </p:nvSpPr>
        <p:spPr bwMode="auto">
          <a:xfrm>
            <a:off x="2590800" y="370045"/>
            <a:ext cx="63246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Findings</a:t>
            </a:r>
          </a:p>
        </p:txBody>
      </p:sp>
    </p:spTree>
    <p:extLst>
      <p:ext uri="{BB962C8B-B14F-4D97-AF65-F5344CB8AC3E}">
        <p14:creationId xmlns:p14="http://schemas.microsoft.com/office/powerpoint/2010/main" val="305089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59203A7-EECE-4024-B8F0-23F26A0CF08B}"/>
              </a:ext>
            </a:extLst>
          </p:cNvPr>
          <p:cNvSpPr txBox="1"/>
          <p:nvPr/>
        </p:nvSpPr>
        <p:spPr>
          <a:xfrm>
            <a:off x="4784580" y="3891805"/>
            <a:ext cx="938077" cy="400110"/>
          </a:xfrm>
          <a:prstGeom prst="rect">
            <a:avLst/>
          </a:prstGeom>
          <a:noFill/>
        </p:spPr>
        <p:txBody>
          <a:bodyPr wrap="none" rtlCol="0">
            <a:spAutoFit/>
          </a:bodyPr>
          <a:lstStyle/>
          <a:p>
            <a:r>
              <a:rPr lang="en-US" sz="1000" dirty="0">
                <a:solidFill>
                  <a:schemeClr val="bg1">
                    <a:lumMod val="50000"/>
                  </a:schemeClr>
                </a:solidFill>
              </a:rPr>
              <a:t>lower price vs.</a:t>
            </a:r>
          </a:p>
          <a:p>
            <a:r>
              <a:rPr lang="en-US" sz="1000" dirty="0">
                <a:solidFill>
                  <a:schemeClr val="bg1">
                    <a:lumMod val="50000"/>
                  </a:schemeClr>
                </a:solidFill>
              </a:rPr>
              <a:t>higher margin</a:t>
            </a:r>
          </a:p>
        </p:txBody>
      </p:sp>
      <p:sp>
        <p:nvSpPr>
          <p:cNvPr id="13" name="Freeform: Shape 12">
            <a:extLst>
              <a:ext uri="{FF2B5EF4-FFF2-40B4-BE49-F238E27FC236}">
                <a16:creationId xmlns:a16="http://schemas.microsoft.com/office/drawing/2014/main" id="{F71629BD-8781-4F32-8090-77F91A406EA6}"/>
              </a:ext>
            </a:extLst>
          </p:cNvPr>
          <p:cNvSpPr/>
          <p:nvPr/>
        </p:nvSpPr>
        <p:spPr>
          <a:xfrm>
            <a:off x="2315161" y="3634920"/>
            <a:ext cx="4498101" cy="1214168"/>
          </a:xfrm>
          <a:custGeom>
            <a:avLst/>
            <a:gdLst>
              <a:gd name="connsiteX0" fmla="*/ 0 w 4350328"/>
              <a:gd name="connsiteY0" fmla="*/ 1203225 h 1228725"/>
              <a:gd name="connsiteX1" fmla="*/ 406400 w 4350328"/>
              <a:gd name="connsiteY1" fmla="*/ 1092389 h 1228725"/>
              <a:gd name="connsiteX2" fmla="*/ 2013528 w 4350328"/>
              <a:gd name="connsiteY2" fmla="*/ 150280 h 1228725"/>
              <a:gd name="connsiteX3" fmla="*/ 2706255 w 4350328"/>
              <a:gd name="connsiteY3" fmla="*/ 2498 h 1228725"/>
              <a:gd name="connsiteX4" fmla="*/ 3362037 w 4350328"/>
              <a:gd name="connsiteY4" fmla="*/ 150280 h 1228725"/>
              <a:gd name="connsiteX5" fmla="*/ 4350328 w 4350328"/>
              <a:gd name="connsiteY5" fmla="*/ 713698 h 1228725"/>
              <a:gd name="connsiteX0" fmla="*/ 0 w 4350328"/>
              <a:gd name="connsiteY0" fmla="*/ 1203225 h 1203225"/>
              <a:gd name="connsiteX1" fmla="*/ 406400 w 4350328"/>
              <a:gd name="connsiteY1" fmla="*/ 1092389 h 1203225"/>
              <a:gd name="connsiteX2" fmla="*/ 2013528 w 4350328"/>
              <a:gd name="connsiteY2" fmla="*/ 150280 h 1203225"/>
              <a:gd name="connsiteX3" fmla="*/ 2706255 w 4350328"/>
              <a:gd name="connsiteY3" fmla="*/ 2498 h 1203225"/>
              <a:gd name="connsiteX4" fmla="*/ 3362037 w 4350328"/>
              <a:gd name="connsiteY4" fmla="*/ 150280 h 1203225"/>
              <a:gd name="connsiteX5" fmla="*/ 4350328 w 4350328"/>
              <a:gd name="connsiteY5" fmla="*/ 713698 h 1203225"/>
              <a:gd name="connsiteX0" fmla="*/ 0 w 4350328"/>
              <a:gd name="connsiteY0" fmla="*/ 1203225 h 1203225"/>
              <a:gd name="connsiteX1" fmla="*/ 2013528 w 4350328"/>
              <a:gd name="connsiteY1" fmla="*/ 150280 h 1203225"/>
              <a:gd name="connsiteX2" fmla="*/ 2706255 w 4350328"/>
              <a:gd name="connsiteY2" fmla="*/ 2498 h 1203225"/>
              <a:gd name="connsiteX3" fmla="*/ 3362037 w 4350328"/>
              <a:gd name="connsiteY3" fmla="*/ 150280 h 1203225"/>
              <a:gd name="connsiteX4" fmla="*/ 4350328 w 4350328"/>
              <a:gd name="connsiteY4" fmla="*/ 713698 h 1203225"/>
              <a:gd name="connsiteX0" fmla="*/ 0 w 4350328"/>
              <a:gd name="connsiteY0" fmla="*/ 1206900 h 1206900"/>
              <a:gd name="connsiteX1" fmla="*/ 2013528 w 4350328"/>
              <a:gd name="connsiteY1" fmla="*/ 153955 h 1206900"/>
              <a:gd name="connsiteX2" fmla="*/ 2706255 w 4350328"/>
              <a:gd name="connsiteY2" fmla="*/ 6173 h 1206900"/>
              <a:gd name="connsiteX3" fmla="*/ 3362037 w 4350328"/>
              <a:gd name="connsiteY3" fmla="*/ 153955 h 1206900"/>
              <a:gd name="connsiteX4" fmla="*/ 4350328 w 4350328"/>
              <a:gd name="connsiteY4" fmla="*/ 717373 h 1206900"/>
              <a:gd name="connsiteX0" fmla="*/ 0 w 4350328"/>
              <a:gd name="connsiteY0" fmla="*/ 1210989 h 1210989"/>
              <a:gd name="connsiteX1" fmla="*/ 2013528 w 4350328"/>
              <a:gd name="connsiteY1" fmla="*/ 158044 h 1210989"/>
              <a:gd name="connsiteX2" fmla="*/ 2346037 w 4350328"/>
              <a:gd name="connsiteY2" fmla="*/ 28735 h 1210989"/>
              <a:gd name="connsiteX3" fmla="*/ 2706255 w 4350328"/>
              <a:gd name="connsiteY3" fmla="*/ 10262 h 1210989"/>
              <a:gd name="connsiteX4" fmla="*/ 3362037 w 4350328"/>
              <a:gd name="connsiteY4" fmla="*/ 158044 h 1210989"/>
              <a:gd name="connsiteX5" fmla="*/ 4350328 w 4350328"/>
              <a:gd name="connsiteY5" fmla="*/ 721462 h 1210989"/>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2780 h 1202780"/>
              <a:gd name="connsiteX1" fmla="*/ 2013528 w 4350328"/>
              <a:gd name="connsiteY1" fmla="*/ 149835 h 1202780"/>
              <a:gd name="connsiteX2" fmla="*/ 2346037 w 4350328"/>
              <a:gd name="connsiteY2" fmla="*/ 20526 h 1202780"/>
              <a:gd name="connsiteX3" fmla="*/ 2706255 w 4350328"/>
              <a:gd name="connsiteY3" fmla="*/ 2053 h 1202780"/>
              <a:gd name="connsiteX4" fmla="*/ 3057237 w 4350328"/>
              <a:gd name="connsiteY4" fmla="*/ 38999 h 1202780"/>
              <a:gd name="connsiteX5" fmla="*/ 3362037 w 4350328"/>
              <a:gd name="connsiteY5" fmla="*/ 149835 h 1202780"/>
              <a:gd name="connsiteX6" fmla="*/ 4350328 w 4350328"/>
              <a:gd name="connsiteY6" fmla="*/ 713253 h 1202780"/>
              <a:gd name="connsiteX0" fmla="*/ 0 w 4350328"/>
              <a:gd name="connsiteY0" fmla="*/ 1206361 h 1206361"/>
              <a:gd name="connsiteX1" fmla="*/ 2013528 w 4350328"/>
              <a:gd name="connsiteY1" fmla="*/ 153416 h 1206361"/>
              <a:gd name="connsiteX2" fmla="*/ 2706255 w 4350328"/>
              <a:gd name="connsiteY2" fmla="*/ 5634 h 1206361"/>
              <a:gd name="connsiteX3" fmla="*/ 3057237 w 4350328"/>
              <a:gd name="connsiteY3" fmla="*/ 42580 h 1206361"/>
              <a:gd name="connsiteX4" fmla="*/ 3362037 w 4350328"/>
              <a:gd name="connsiteY4" fmla="*/ 153416 h 1206361"/>
              <a:gd name="connsiteX5" fmla="*/ 4350328 w 4350328"/>
              <a:gd name="connsiteY5" fmla="*/ 716834 h 1206361"/>
              <a:gd name="connsiteX0" fmla="*/ 0 w 4350328"/>
              <a:gd name="connsiteY0" fmla="*/ 1231982 h 1231982"/>
              <a:gd name="connsiteX1" fmla="*/ 2013528 w 4350328"/>
              <a:gd name="connsiteY1" fmla="*/ 179037 h 1231982"/>
              <a:gd name="connsiteX2" fmla="*/ 2669309 w 4350328"/>
              <a:gd name="connsiteY2" fmla="*/ 3546 h 1231982"/>
              <a:gd name="connsiteX3" fmla="*/ 3057237 w 4350328"/>
              <a:gd name="connsiteY3" fmla="*/ 68201 h 1231982"/>
              <a:gd name="connsiteX4" fmla="*/ 3362037 w 4350328"/>
              <a:gd name="connsiteY4" fmla="*/ 179037 h 1231982"/>
              <a:gd name="connsiteX5" fmla="*/ 4350328 w 4350328"/>
              <a:gd name="connsiteY5" fmla="*/ 742455 h 1231982"/>
              <a:gd name="connsiteX0" fmla="*/ 0 w 4350328"/>
              <a:gd name="connsiteY0" fmla="*/ 1229881 h 1229881"/>
              <a:gd name="connsiteX1" fmla="*/ 2013528 w 4350328"/>
              <a:gd name="connsiteY1" fmla="*/ 176936 h 1229881"/>
              <a:gd name="connsiteX2" fmla="*/ 2669309 w 4350328"/>
              <a:gd name="connsiteY2" fmla="*/ 1445 h 1229881"/>
              <a:gd name="connsiteX3" fmla="*/ 3362037 w 4350328"/>
              <a:gd name="connsiteY3" fmla="*/ 176936 h 1229881"/>
              <a:gd name="connsiteX4" fmla="*/ 4350328 w 4350328"/>
              <a:gd name="connsiteY4" fmla="*/ 740354 h 1229881"/>
              <a:gd name="connsiteX0" fmla="*/ 0 w 4350328"/>
              <a:gd name="connsiteY0" fmla="*/ 1214168 h 1214168"/>
              <a:gd name="connsiteX1" fmla="*/ 2013528 w 4350328"/>
              <a:gd name="connsiteY1" fmla="*/ 161223 h 1214168"/>
              <a:gd name="connsiteX2" fmla="*/ 2733963 w 4350328"/>
              <a:gd name="connsiteY2" fmla="*/ 4205 h 1214168"/>
              <a:gd name="connsiteX3" fmla="*/ 3362037 w 4350328"/>
              <a:gd name="connsiteY3" fmla="*/ 161223 h 1214168"/>
              <a:gd name="connsiteX4" fmla="*/ 4350328 w 4350328"/>
              <a:gd name="connsiteY4" fmla="*/ 724641 h 121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328" h="1214168">
                <a:moveTo>
                  <a:pt x="0" y="1214168"/>
                </a:moveTo>
                <a:cubicBezTo>
                  <a:pt x="671176" y="863186"/>
                  <a:pt x="1557868" y="362883"/>
                  <a:pt x="2013528" y="161223"/>
                </a:cubicBezTo>
                <a:cubicBezTo>
                  <a:pt x="2469188" y="-40437"/>
                  <a:pt x="2509212" y="4205"/>
                  <a:pt x="2733963" y="4205"/>
                </a:cubicBezTo>
                <a:cubicBezTo>
                  <a:pt x="2958714" y="4205"/>
                  <a:pt x="3092643" y="41150"/>
                  <a:pt x="3362037" y="161223"/>
                </a:cubicBezTo>
                <a:cubicBezTo>
                  <a:pt x="3631431" y="281296"/>
                  <a:pt x="3993188" y="502198"/>
                  <a:pt x="4350328" y="724641"/>
                </a:cubicBezTo>
              </a:path>
            </a:pathLst>
          </a:custGeom>
          <a:ln w="19050"/>
          <a:effectLst/>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50EAEC-1E29-4AB3-A55B-021C714BD2CD}"/>
              </a:ext>
            </a:extLst>
          </p:cNvPr>
          <p:cNvSpPr/>
          <p:nvPr/>
        </p:nvSpPr>
        <p:spPr>
          <a:xfrm>
            <a:off x="2315161" y="2650834"/>
            <a:ext cx="4498105" cy="2087418"/>
          </a:xfrm>
          <a:custGeom>
            <a:avLst/>
            <a:gdLst>
              <a:gd name="connsiteX0" fmla="*/ 0 w 4294910"/>
              <a:gd name="connsiteY0" fmla="*/ 0 h 2087418"/>
              <a:gd name="connsiteX1" fmla="*/ 1625600 w 4294910"/>
              <a:gd name="connsiteY1" fmla="*/ 1348509 h 2087418"/>
              <a:gd name="connsiteX2" fmla="*/ 2761673 w 4294910"/>
              <a:gd name="connsiteY2" fmla="*/ 1801091 h 2087418"/>
              <a:gd name="connsiteX3" fmla="*/ 4294910 w 4294910"/>
              <a:gd name="connsiteY3" fmla="*/ 2087418 h 2087418"/>
            </a:gdLst>
            <a:ahLst/>
            <a:cxnLst>
              <a:cxn ang="0">
                <a:pos x="connsiteX0" y="connsiteY0"/>
              </a:cxn>
              <a:cxn ang="0">
                <a:pos x="connsiteX1" y="connsiteY1"/>
              </a:cxn>
              <a:cxn ang="0">
                <a:pos x="connsiteX2" y="connsiteY2"/>
              </a:cxn>
              <a:cxn ang="0">
                <a:pos x="connsiteX3" y="connsiteY3"/>
              </a:cxn>
            </a:cxnLst>
            <a:rect l="l" t="t" r="r" b="b"/>
            <a:pathLst>
              <a:path w="4294910" h="2087418">
                <a:moveTo>
                  <a:pt x="0" y="0"/>
                </a:moveTo>
                <a:cubicBezTo>
                  <a:pt x="582660" y="524163"/>
                  <a:pt x="1165321" y="1048327"/>
                  <a:pt x="1625600" y="1348509"/>
                </a:cubicBezTo>
                <a:cubicBezTo>
                  <a:pt x="2085879" y="1648691"/>
                  <a:pt x="2316788" y="1677940"/>
                  <a:pt x="2761673" y="1801091"/>
                </a:cubicBezTo>
                <a:cubicBezTo>
                  <a:pt x="3206558" y="1924242"/>
                  <a:pt x="3750734" y="2005830"/>
                  <a:pt x="4294910" y="2087418"/>
                </a:cubicBezTo>
              </a:path>
            </a:pathLst>
          </a:cu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0C380BF-E89F-4C6A-AC28-D261AEA1A25C}"/>
              </a:ext>
            </a:extLst>
          </p:cNvPr>
          <p:cNvGrpSpPr/>
          <p:nvPr/>
        </p:nvGrpSpPr>
        <p:grpSpPr>
          <a:xfrm>
            <a:off x="1908762" y="2087415"/>
            <a:ext cx="5303520" cy="2890982"/>
            <a:chOff x="2373745" y="2170545"/>
            <a:chExt cx="5303520" cy="2890982"/>
          </a:xfrm>
        </p:grpSpPr>
        <p:cxnSp>
          <p:nvCxnSpPr>
            <p:cNvPr id="16" name="Straight Connector 15">
              <a:extLst>
                <a:ext uri="{FF2B5EF4-FFF2-40B4-BE49-F238E27FC236}">
                  <a16:creationId xmlns:a16="http://schemas.microsoft.com/office/drawing/2014/main" id="{090D085C-BF6A-49F4-8AE9-E7772A760A01}"/>
                </a:ext>
              </a:extLst>
            </p:cNvPr>
            <p:cNvCxnSpPr/>
            <p:nvPr/>
          </p:nvCxnSpPr>
          <p:spPr>
            <a:xfrm>
              <a:off x="2373745" y="2170545"/>
              <a:ext cx="0" cy="289098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6A7F78-04AD-4BA8-B1DC-7D9D44281D13}"/>
                </a:ext>
              </a:extLst>
            </p:cNvPr>
            <p:cNvCxnSpPr>
              <a:cxnSpLocks/>
            </p:cNvCxnSpPr>
            <p:nvPr/>
          </p:nvCxnSpPr>
          <p:spPr>
            <a:xfrm rot="16200000">
              <a:off x="5025505" y="2409767"/>
              <a:ext cx="0" cy="5303520"/>
            </a:xfrm>
            <a:prstGeom prst="line">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0137E656-6298-4860-8843-226D8969EA4B}"/>
              </a:ext>
            </a:extLst>
          </p:cNvPr>
          <p:cNvSpPr txBox="1"/>
          <p:nvPr/>
        </p:nvSpPr>
        <p:spPr>
          <a:xfrm>
            <a:off x="7308722" y="4793670"/>
            <a:ext cx="287258" cy="461665"/>
          </a:xfrm>
          <a:prstGeom prst="rect">
            <a:avLst/>
          </a:prstGeom>
          <a:noFill/>
        </p:spPr>
        <p:txBody>
          <a:bodyPr wrap="none" rtlCol="0">
            <a:spAutoFit/>
          </a:bodyPr>
          <a:lstStyle/>
          <a:p>
            <a:r>
              <a:rPr lang="en-US" sz="2400" i="1" dirty="0"/>
              <a:t>t</a:t>
            </a:r>
          </a:p>
        </p:txBody>
      </p:sp>
      <p:sp>
        <p:nvSpPr>
          <p:cNvPr id="19" name="TextBox 18">
            <a:extLst>
              <a:ext uri="{FF2B5EF4-FFF2-40B4-BE49-F238E27FC236}">
                <a16:creationId xmlns:a16="http://schemas.microsoft.com/office/drawing/2014/main" id="{2A6E63F1-5F8A-4DD9-8065-DF58F5446285}"/>
              </a:ext>
            </a:extLst>
          </p:cNvPr>
          <p:cNvSpPr txBox="1"/>
          <p:nvPr/>
        </p:nvSpPr>
        <p:spPr>
          <a:xfrm rot="16200000">
            <a:off x="554552" y="3265005"/>
            <a:ext cx="185672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rate of innovation</a:t>
            </a:r>
          </a:p>
        </p:txBody>
      </p:sp>
      <p:sp>
        <p:nvSpPr>
          <p:cNvPr id="20" name="TextBox 19">
            <a:extLst>
              <a:ext uri="{FF2B5EF4-FFF2-40B4-BE49-F238E27FC236}">
                <a16:creationId xmlns:a16="http://schemas.microsoft.com/office/drawing/2014/main" id="{3512C0A5-1488-4751-9A3D-E7B77EB42EF4}"/>
              </a:ext>
            </a:extLst>
          </p:cNvPr>
          <p:cNvSpPr txBox="1"/>
          <p:nvPr/>
        </p:nvSpPr>
        <p:spPr>
          <a:xfrm>
            <a:off x="1259286" y="1731830"/>
            <a:ext cx="595035" cy="369332"/>
          </a:xfrm>
          <a:prstGeom prst="rect">
            <a:avLst/>
          </a:prstGeom>
          <a:noFill/>
        </p:spPr>
        <p:txBody>
          <a:bodyPr wrap="none" rtlCol="0">
            <a:spAutoFit/>
          </a:bodyPr>
          <a:lstStyle/>
          <a:p>
            <a:r>
              <a:rPr lang="en-US" dirty="0">
                <a:solidFill>
                  <a:schemeClr val="bg1">
                    <a:lumMod val="75000"/>
                  </a:schemeClr>
                </a:solidFill>
                <a:latin typeface="Times New Roman" panose="02020603050405020304" pitchFamily="18" charset="0"/>
                <a:cs typeface="Times New Roman" panose="02020603050405020304" pitchFamily="18" charset="0"/>
              </a:rPr>
              <a:t>high</a:t>
            </a:r>
          </a:p>
        </p:txBody>
      </p:sp>
      <p:sp>
        <p:nvSpPr>
          <p:cNvPr id="21" name="TextBox 20">
            <a:extLst>
              <a:ext uri="{FF2B5EF4-FFF2-40B4-BE49-F238E27FC236}">
                <a16:creationId xmlns:a16="http://schemas.microsoft.com/office/drawing/2014/main" id="{E89E6185-E857-4228-A831-A068D77E407F}"/>
              </a:ext>
            </a:extLst>
          </p:cNvPr>
          <p:cNvSpPr txBox="1"/>
          <p:nvPr/>
        </p:nvSpPr>
        <p:spPr>
          <a:xfrm>
            <a:off x="1291346" y="4664422"/>
            <a:ext cx="530915" cy="369332"/>
          </a:xfrm>
          <a:prstGeom prst="rect">
            <a:avLst/>
          </a:prstGeom>
          <a:noFill/>
        </p:spPr>
        <p:txBody>
          <a:bodyPr wrap="none" rtlCol="0">
            <a:spAutoFit/>
          </a:bodyPr>
          <a:lstStyle/>
          <a:p>
            <a:r>
              <a:rPr lang="en-US" dirty="0">
                <a:solidFill>
                  <a:schemeClr val="bg1">
                    <a:lumMod val="75000"/>
                  </a:schemeClr>
                </a:solidFill>
                <a:latin typeface="Times New Roman" panose="02020603050405020304" pitchFamily="18" charset="0"/>
                <a:cs typeface="Times New Roman" panose="02020603050405020304" pitchFamily="18" charset="0"/>
              </a:rPr>
              <a:t>low</a:t>
            </a:r>
          </a:p>
        </p:txBody>
      </p:sp>
      <p:sp>
        <p:nvSpPr>
          <p:cNvPr id="22" name="TextBox 21">
            <a:extLst>
              <a:ext uri="{FF2B5EF4-FFF2-40B4-BE49-F238E27FC236}">
                <a16:creationId xmlns:a16="http://schemas.microsoft.com/office/drawing/2014/main" id="{905BD783-B690-45BA-9A6B-69B6FB0DCB6F}"/>
              </a:ext>
            </a:extLst>
          </p:cNvPr>
          <p:cNvSpPr txBox="1"/>
          <p:nvPr/>
        </p:nvSpPr>
        <p:spPr>
          <a:xfrm>
            <a:off x="2338408" y="2773449"/>
            <a:ext cx="1455848" cy="415498"/>
          </a:xfrm>
          <a:prstGeom prst="rect">
            <a:avLst/>
          </a:prstGeom>
          <a:solidFill>
            <a:schemeClr val="bg1"/>
          </a:solidFill>
        </p:spPr>
        <p:txBody>
          <a:bodyPr wrap="none" rtlCol="0">
            <a:spAutoFit/>
          </a:bodyPr>
          <a:lstStyle/>
          <a:p>
            <a:r>
              <a:rPr lang="en-US" sz="1050" dirty="0"/>
              <a:t>product (technological)</a:t>
            </a:r>
          </a:p>
          <a:p>
            <a:r>
              <a:rPr lang="en-US" sz="1050" dirty="0"/>
              <a:t>innovation</a:t>
            </a:r>
          </a:p>
        </p:txBody>
      </p:sp>
      <p:sp>
        <p:nvSpPr>
          <p:cNvPr id="23" name="TextBox 22">
            <a:extLst>
              <a:ext uri="{FF2B5EF4-FFF2-40B4-BE49-F238E27FC236}">
                <a16:creationId xmlns:a16="http://schemas.microsoft.com/office/drawing/2014/main" id="{5DA6106D-5B05-4AF7-BA54-4E1C5E247610}"/>
              </a:ext>
            </a:extLst>
          </p:cNvPr>
          <p:cNvSpPr txBox="1"/>
          <p:nvPr/>
        </p:nvSpPr>
        <p:spPr>
          <a:xfrm>
            <a:off x="4176442" y="3350672"/>
            <a:ext cx="795411" cy="430887"/>
          </a:xfrm>
          <a:prstGeom prst="rect">
            <a:avLst/>
          </a:prstGeom>
          <a:solidFill>
            <a:schemeClr val="bg1"/>
          </a:solidFill>
        </p:spPr>
        <p:txBody>
          <a:bodyPr wrap="none" rtlCol="0">
            <a:spAutoFit/>
          </a:bodyPr>
          <a:lstStyle/>
          <a:p>
            <a:r>
              <a:rPr lang="en-US" sz="1050" dirty="0"/>
              <a:t>process</a:t>
            </a:r>
          </a:p>
          <a:p>
            <a:r>
              <a:rPr lang="en-US" sz="1050" dirty="0"/>
              <a:t>innovation</a:t>
            </a:r>
          </a:p>
        </p:txBody>
      </p:sp>
      <p:grpSp>
        <p:nvGrpSpPr>
          <p:cNvPr id="24" name="Group 23">
            <a:extLst>
              <a:ext uri="{FF2B5EF4-FFF2-40B4-BE49-F238E27FC236}">
                <a16:creationId xmlns:a16="http://schemas.microsoft.com/office/drawing/2014/main" id="{3FECD5F2-4A96-4B07-BF2B-73B4DA3B3CC7}"/>
              </a:ext>
            </a:extLst>
          </p:cNvPr>
          <p:cNvGrpSpPr/>
          <p:nvPr/>
        </p:nvGrpSpPr>
        <p:grpSpPr>
          <a:xfrm>
            <a:off x="2296690" y="3809738"/>
            <a:ext cx="4544291" cy="817677"/>
            <a:chOff x="2308168" y="3892867"/>
            <a:chExt cx="4544291" cy="817677"/>
          </a:xfrm>
        </p:grpSpPr>
        <p:sp>
          <p:nvSpPr>
            <p:cNvPr id="25" name="Freeform: Shape 24">
              <a:extLst>
                <a:ext uri="{FF2B5EF4-FFF2-40B4-BE49-F238E27FC236}">
                  <a16:creationId xmlns:a16="http://schemas.microsoft.com/office/drawing/2014/main" id="{986B443D-AE21-408C-8300-612AE2792A2B}"/>
                </a:ext>
              </a:extLst>
            </p:cNvPr>
            <p:cNvSpPr/>
            <p:nvPr/>
          </p:nvSpPr>
          <p:spPr>
            <a:xfrm>
              <a:off x="2308168" y="3892867"/>
              <a:ext cx="4544291" cy="817677"/>
            </a:xfrm>
            <a:custGeom>
              <a:avLst/>
              <a:gdLst>
                <a:gd name="connsiteX0" fmla="*/ 0 w 4544291"/>
                <a:gd name="connsiteY0" fmla="*/ 817677 h 817677"/>
                <a:gd name="connsiteX1" fmla="*/ 1579418 w 4544291"/>
                <a:gd name="connsiteY1" fmla="*/ 51059 h 817677"/>
                <a:gd name="connsiteX2" fmla="*/ 4544291 w 4544291"/>
                <a:gd name="connsiteY2" fmla="*/ 134187 h 817677"/>
              </a:gdLst>
              <a:ahLst/>
              <a:cxnLst>
                <a:cxn ang="0">
                  <a:pos x="connsiteX0" y="connsiteY0"/>
                </a:cxn>
                <a:cxn ang="0">
                  <a:pos x="connsiteX1" y="connsiteY1"/>
                </a:cxn>
                <a:cxn ang="0">
                  <a:pos x="connsiteX2" y="connsiteY2"/>
                </a:cxn>
              </a:cxnLst>
              <a:rect l="l" t="t" r="r" b="b"/>
              <a:pathLst>
                <a:path w="4544291" h="817677">
                  <a:moveTo>
                    <a:pt x="0" y="817677"/>
                  </a:moveTo>
                  <a:cubicBezTo>
                    <a:pt x="411018" y="491325"/>
                    <a:pt x="822036" y="164974"/>
                    <a:pt x="1579418" y="51059"/>
                  </a:cubicBezTo>
                  <a:cubicBezTo>
                    <a:pt x="2336800" y="-62856"/>
                    <a:pt x="3440545" y="35665"/>
                    <a:pt x="4544291" y="134187"/>
                  </a:cubicBez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A3506E-4823-444B-8362-E1311CEA921D}"/>
                </a:ext>
              </a:extLst>
            </p:cNvPr>
            <p:cNvSpPr txBox="1"/>
            <p:nvPr/>
          </p:nvSpPr>
          <p:spPr>
            <a:xfrm>
              <a:off x="2619560" y="3902647"/>
              <a:ext cx="768159" cy="415498"/>
            </a:xfrm>
            <a:prstGeom prst="rect">
              <a:avLst/>
            </a:prstGeom>
            <a:solidFill>
              <a:schemeClr val="bg1"/>
            </a:solidFill>
            <a:effectLst/>
          </p:spPr>
          <p:txBody>
            <a:bodyPr wrap="none" rtlCol="0">
              <a:spAutoFit/>
            </a:bodyPr>
            <a:lstStyle/>
            <a:p>
              <a:r>
                <a:rPr lang="en-US" sz="1050" dirty="0"/>
                <a:t>marketing</a:t>
              </a:r>
            </a:p>
            <a:p>
              <a:r>
                <a:rPr lang="en-US" sz="1050" dirty="0"/>
                <a:t>innovation</a:t>
              </a:r>
            </a:p>
          </p:txBody>
        </p:sp>
      </p:grpSp>
      <p:grpSp>
        <p:nvGrpSpPr>
          <p:cNvPr id="27" name="Group 26">
            <a:extLst>
              <a:ext uri="{FF2B5EF4-FFF2-40B4-BE49-F238E27FC236}">
                <a16:creationId xmlns:a16="http://schemas.microsoft.com/office/drawing/2014/main" id="{F72661C0-08A8-4E69-AE8A-C414964F6017}"/>
              </a:ext>
            </a:extLst>
          </p:cNvPr>
          <p:cNvGrpSpPr/>
          <p:nvPr/>
        </p:nvGrpSpPr>
        <p:grpSpPr>
          <a:xfrm>
            <a:off x="5575599" y="3975993"/>
            <a:ext cx="1237673" cy="817677"/>
            <a:chOff x="5587077" y="4137890"/>
            <a:chExt cx="1237673" cy="738909"/>
          </a:xfrm>
        </p:grpSpPr>
        <p:sp>
          <p:nvSpPr>
            <p:cNvPr id="28" name="Freeform: Shape 27">
              <a:extLst>
                <a:ext uri="{FF2B5EF4-FFF2-40B4-BE49-F238E27FC236}">
                  <a16:creationId xmlns:a16="http://schemas.microsoft.com/office/drawing/2014/main" id="{387DE42C-49B8-41E8-A37D-C826D50D3928}"/>
                </a:ext>
              </a:extLst>
            </p:cNvPr>
            <p:cNvSpPr/>
            <p:nvPr/>
          </p:nvSpPr>
          <p:spPr>
            <a:xfrm>
              <a:off x="5587077" y="4137890"/>
              <a:ext cx="1237673" cy="738909"/>
            </a:xfrm>
            <a:custGeom>
              <a:avLst/>
              <a:gdLst>
                <a:gd name="connsiteX0" fmla="*/ 0 w 1237673"/>
                <a:gd name="connsiteY0" fmla="*/ 983573 h 983573"/>
                <a:gd name="connsiteX1" fmla="*/ 489527 w 1237673"/>
                <a:gd name="connsiteY1" fmla="*/ 124591 h 983573"/>
                <a:gd name="connsiteX2" fmla="*/ 1237673 w 1237673"/>
                <a:gd name="connsiteY2" fmla="*/ 22991 h 983573"/>
              </a:gdLst>
              <a:ahLst/>
              <a:cxnLst>
                <a:cxn ang="0">
                  <a:pos x="connsiteX0" y="connsiteY0"/>
                </a:cxn>
                <a:cxn ang="0">
                  <a:pos x="connsiteX1" y="connsiteY1"/>
                </a:cxn>
                <a:cxn ang="0">
                  <a:pos x="connsiteX2" y="connsiteY2"/>
                </a:cxn>
              </a:cxnLst>
              <a:rect l="l" t="t" r="r" b="b"/>
              <a:pathLst>
                <a:path w="1237673" h="983573">
                  <a:moveTo>
                    <a:pt x="0" y="983573"/>
                  </a:moveTo>
                  <a:cubicBezTo>
                    <a:pt x="141624" y="634130"/>
                    <a:pt x="283248" y="284688"/>
                    <a:pt x="489527" y="124591"/>
                  </a:cubicBezTo>
                  <a:cubicBezTo>
                    <a:pt x="695806" y="-35506"/>
                    <a:pt x="966739" y="-6258"/>
                    <a:pt x="1237673" y="22991"/>
                  </a:cubicBezTo>
                </a:path>
              </a:pathLst>
            </a:custGeom>
            <a:no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EC8A607-39EF-4484-869B-A78572479256}"/>
                </a:ext>
              </a:extLst>
            </p:cNvPr>
            <p:cNvSpPr txBox="1"/>
            <p:nvPr/>
          </p:nvSpPr>
          <p:spPr>
            <a:xfrm>
              <a:off x="5719274" y="4318145"/>
              <a:ext cx="958917" cy="415498"/>
            </a:xfrm>
            <a:prstGeom prst="rect">
              <a:avLst/>
            </a:prstGeom>
            <a:noFill/>
          </p:spPr>
          <p:txBody>
            <a:bodyPr wrap="none" rtlCol="0">
              <a:spAutoFit/>
            </a:bodyPr>
            <a:lstStyle/>
            <a:p>
              <a:r>
                <a:rPr lang="en-US" sz="1050" dirty="0"/>
                <a:t>organizational</a:t>
              </a:r>
            </a:p>
            <a:p>
              <a:r>
                <a:rPr lang="en-US" sz="1050" dirty="0"/>
                <a:t>innovation</a:t>
              </a:r>
            </a:p>
          </p:txBody>
        </p:sp>
      </p:grpSp>
      <p:grpSp>
        <p:nvGrpSpPr>
          <p:cNvPr id="30" name="Group 29">
            <a:extLst>
              <a:ext uri="{FF2B5EF4-FFF2-40B4-BE49-F238E27FC236}">
                <a16:creationId xmlns:a16="http://schemas.microsoft.com/office/drawing/2014/main" id="{03CBC688-EFEB-4874-8C0E-8D078DC5BE23}"/>
              </a:ext>
            </a:extLst>
          </p:cNvPr>
          <p:cNvGrpSpPr/>
          <p:nvPr/>
        </p:nvGrpSpPr>
        <p:grpSpPr>
          <a:xfrm>
            <a:off x="2546575" y="1758585"/>
            <a:ext cx="1097223" cy="1014864"/>
            <a:chOff x="2558053" y="1841714"/>
            <a:chExt cx="1097223" cy="1014864"/>
          </a:xfrm>
        </p:grpSpPr>
        <p:sp>
          <p:nvSpPr>
            <p:cNvPr id="31" name="TextBox 30">
              <a:extLst>
                <a:ext uri="{FF2B5EF4-FFF2-40B4-BE49-F238E27FC236}">
                  <a16:creationId xmlns:a16="http://schemas.microsoft.com/office/drawing/2014/main" id="{35CA7299-A163-4725-89B2-6930F0C0A73D}"/>
                </a:ext>
              </a:extLst>
            </p:cNvPr>
            <p:cNvSpPr txBox="1"/>
            <p:nvPr/>
          </p:nvSpPr>
          <p:spPr>
            <a:xfrm>
              <a:off x="2558053" y="1841714"/>
              <a:ext cx="1097223" cy="461665"/>
            </a:xfrm>
            <a:prstGeom prst="rect">
              <a:avLst/>
            </a:prstGeom>
            <a:noFill/>
          </p:spPr>
          <p:txBody>
            <a:bodyPr wrap="none" rtlCol="0">
              <a:spAutoFit/>
            </a:bodyPr>
            <a:lstStyle/>
            <a:p>
              <a:r>
                <a:rPr lang="en-US" sz="1200" dirty="0"/>
                <a:t>diminishing </a:t>
              </a:r>
            </a:p>
            <a:p>
              <a:r>
                <a:rPr lang="en-US" sz="1200" dirty="0"/>
                <a:t>marginal value</a:t>
              </a:r>
            </a:p>
          </p:txBody>
        </p:sp>
        <p:cxnSp>
          <p:nvCxnSpPr>
            <p:cNvPr id="32" name="Straight Connector 31">
              <a:extLst>
                <a:ext uri="{FF2B5EF4-FFF2-40B4-BE49-F238E27FC236}">
                  <a16:creationId xmlns:a16="http://schemas.microsoft.com/office/drawing/2014/main" id="{4C743219-D712-4F5A-B8DA-C878012A28C5}"/>
                </a:ext>
              </a:extLst>
            </p:cNvPr>
            <p:cNvCxnSpPr>
              <a:cxnSpLocks/>
            </p:cNvCxnSpPr>
            <p:nvPr/>
          </p:nvCxnSpPr>
          <p:spPr>
            <a:xfrm flipV="1">
              <a:off x="3032776" y="2303379"/>
              <a:ext cx="0" cy="553199"/>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9B57A0A9-E7FD-4304-8B58-9995A4BB2232}"/>
              </a:ext>
            </a:extLst>
          </p:cNvPr>
          <p:cNvGrpSpPr/>
          <p:nvPr/>
        </p:nvGrpSpPr>
        <p:grpSpPr>
          <a:xfrm>
            <a:off x="3994460" y="1755807"/>
            <a:ext cx="1580241" cy="1623869"/>
            <a:chOff x="4005938" y="1838936"/>
            <a:chExt cx="1580241" cy="1623869"/>
          </a:xfrm>
        </p:grpSpPr>
        <p:sp>
          <p:nvSpPr>
            <p:cNvPr id="34" name="TextBox 33">
              <a:extLst>
                <a:ext uri="{FF2B5EF4-FFF2-40B4-BE49-F238E27FC236}">
                  <a16:creationId xmlns:a16="http://schemas.microsoft.com/office/drawing/2014/main" id="{C5688AEE-9A4D-4946-8920-97F710F73647}"/>
                </a:ext>
              </a:extLst>
            </p:cNvPr>
            <p:cNvSpPr txBox="1"/>
            <p:nvPr/>
          </p:nvSpPr>
          <p:spPr>
            <a:xfrm>
              <a:off x="4005938" y="1838936"/>
              <a:ext cx="1580241" cy="461665"/>
            </a:xfrm>
            <a:prstGeom prst="rect">
              <a:avLst/>
            </a:prstGeom>
            <a:noFill/>
          </p:spPr>
          <p:txBody>
            <a:bodyPr wrap="none" rtlCol="0">
              <a:spAutoFit/>
            </a:bodyPr>
            <a:lstStyle/>
            <a:p>
              <a:r>
                <a:rPr lang="en-US" sz="1200" dirty="0"/>
                <a:t>diminishing </a:t>
              </a:r>
            </a:p>
            <a:p>
              <a:r>
                <a:rPr lang="en-US" sz="1200" dirty="0"/>
                <a:t>marginal effectiveness</a:t>
              </a:r>
            </a:p>
          </p:txBody>
        </p:sp>
        <p:cxnSp>
          <p:nvCxnSpPr>
            <p:cNvPr id="35" name="Straight Connector 34">
              <a:extLst>
                <a:ext uri="{FF2B5EF4-FFF2-40B4-BE49-F238E27FC236}">
                  <a16:creationId xmlns:a16="http://schemas.microsoft.com/office/drawing/2014/main" id="{E655158D-69A0-432B-A312-8F0BB46F7C58}"/>
                </a:ext>
              </a:extLst>
            </p:cNvPr>
            <p:cNvCxnSpPr>
              <a:cxnSpLocks/>
            </p:cNvCxnSpPr>
            <p:nvPr/>
          </p:nvCxnSpPr>
          <p:spPr>
            <a:xfrm flipV="1">
              <a:off x="4483759" y="2274085"/>
              <a:ext cx="0" cy="118872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grpSp>
      <p:sp>
        <p:nvSpPr>
          <p:cNvPr id="36" name="TextBox 35">
            <a:extLst>
              <a:ext uri="{FF2B5EF4-FFF2-40B4-BE49-F238E27FC236}">
                <a16:creationId xmlns:a16="http://schemas.microsoft.com/office/drawing/2014/main" id="{C4FFA802-2ECF-410A-8488-D7D2DC132B87}"/>
              </a:ext>
            </a:extLst>
          </p:cNvPr>
          <p:cNvSpPr txBox="1"/>
          <p:nvPr/>
        </p:nvSpPr>
        <p:spPr>
          <a:xfrm>
            <a:off x="3873399" y="5329378"/>
            <a:ext cx="1197764" cy="369332"/>
          </a:xfrm>
          <a:prstGeom prst="rect">
            <a:avLst/>
          </a:prstGeom>
          <a:noFill/>
        </p:spPr>
        <p:txBody>
          <a:bodyPr wrap="none" rtlCol="0">
            <a:spAutoFit/>
          </a:bodyPr>
          <a:lstStyle/>
          <a:p>
            <a:r>
              <a:rPr lang="en-US" dirty="0"/>
              <a:t>A-U Model</a:t>
            </a:r>
          </a:p>
        </p:txBody>
      </p:sp>
      <p:sp>
        <p:nvSpPr>
          <p:cNvPr id="37" name="TextBox 36">
            <a:extLst>
              <a:ext uri="{FF2B5EF4-FFF2-40B4-BE49-F238E27FC236}">
                <a16:creationId xmlns:a16="http://schemas.microsoft.com/office/drawing/2014/main" id="{4D008F97-0EE0-498F-A0C8-A62AA584AA22}"/>
              </a:ext>
            </a:extLst>
          </p:cNvPr>
          <p:cNvSpPr txBox="1"/>
          <p:nvPr/>
        </p:nvSpPr>
        <p:spPr>
          <a:xfrm>
            <a:off x="3376241" y="5339740"/>
            <a:ext cx="2175596" cy="369332"/>
          </a:xfrm>
          <a:prstGeom prst="rect">
            <a:avLst/>
          </a:prstGeom>
          <a:solidFill>
            <a:schemeClr val="bg1"/>
          </a:solidFill>
        </p:spPr>
        <p:txBody>
          <a:bodyPr wrap="none" rtlCol="0">
            <a:spAutoFit/>
          </a:bodyPr>
          <a:lstStyle/>
          <a:p>
            <a:r>
              <a:rPr lang="en-US" dirty="0"/>
              <a:t>Expanded A-U Model</a:t>
            </a:r>
          </a:p>
        </p:txBody>
      </p:sp>
      <p:pic>
        <p:nvPicPr>
          <p:cNvPr id="38" name="Picture 37" descr="A picture containing indoor, table, sitting, white&#10;&#10;Description automatically generated">
            <a:extLst>
              <a:ext uri="{FF2B5EF4-FFF2-40B4-BE49-F238E27FC236}">
                <a16:creationId xmlns:a16="http://schemas.microsoft.com/office/drawing/2014/main" id="{4CA53009-A746-4516-AED0-92A7243E2899}"/>
              </a:ext>
            </a:extLst>
          </p:cNvPr>
          <p:cNvPicPr>
            <a:picLocks noChangeAspect="1"/>
          </p:cNvPicPr>
          <p:nvPr/>
        </p:nvPicPr>
        <p:blipFill>
          <a:blip r:embed="rId3"/>
          <a:stretch>
            <a:fillRect/>
          </a:stretch>
        </p:blipFill>
        <p:spPr>
          <a:xfrm>
            <a:off x="6964221" y="2245692"/>
            <a:ext cx="2013546" cy="1510160"/>
          </a:xfrm>
          <a:prstGeom prst="rect">
            <a:avLst/>
          </a:prstGeom>
        </p:spPr>
      </p:pic>
      <p:sp>
        <p:nvSpPr>
          <p:cNvPr id="39" name="TextBox 38">
            <a:extLst>
              <a:ext uri="{FF2B5EF4-FFF2-40B4-BE49-F238E27FC236}">
                <a16:creationId xmlns:a16="http://schemas.microsoft.com/office/drawing/2014/main" id="{595B24CD-687A-48F4-9122-7F2285E7E180}"/>
              </a:ext>
            </a:extLst>
          </p:cNvPr>
          <p:cNvSpPr txBox="1"/>
          <p:nvPr/>
        </p:nvSpPr>
        <p:spPr>
          <a:xfrm>
            <a:off x="3189525" y="5879047"/>
            <a:ext cx="2565511" cy="307777"/>
          </a:xfrm>
          <a:prstGeom prst="rect">
            <a:avLst/>
          </a:prstGeom>
          <a:noFill/>
        </p:spPr>
        <p:txBody>
          <a:bodyPr wrap="none" rtlCol="0">
            <a:spAutoFit/>
          </a:bodyPr>
          <a:lstStyle/>
          <a:p>
            <a:r>
              <a:rPr lang="en-US" sz="1400" dirty="0">
                <a:solidFill>
                  <a:schemeClr val="bg1">
                    <a:lumMod val="75000"/>
                  </a:schemeClr>
                </a:solidFill>
              </a:rPr>
              <a:t>Innovation vs. market leadership</a:t>
            </a:r>
          </a:p>
        </p:txBody>
      </p:sp>
      <p:sp>
        <p:nvSpPr>
          <p:cNvPr id="41" name="Rectangle 40">
            <a:extLst>
              <a:ext uri="{FF2B5EF4-FFF2-40B4-BE49-F238E27FC236}">
                <a16:creationId xmlns:a16="http://schemas.microsoft.com/office/drawing/2014/main" id="{B4001173-E0AE-4C87-9A57-7E188C3709C2}"/>
              </a:ext>
            </a:extLst>
          </p:cNvPr>
          <p:cNvSpPr/>
          <p:nvPr/>
        </p:nvSpPr>
        <p:spPr>
          <a:xfrm>
            <a:off x="128294" y="5646943"/>
            <a:ext cx="2565512" cy="1107996"/>
          </a:xfrm>
          <a:prstGeom prst="rect">
            <a:avLst/>
          </a:prstGeom>
          <a:solidFill>
            <a:srgbClr val="FFFFFF">
              <a:alpha val="30196"/>
            </a:srgbClr>
          </a:solidFill>
        </p:spPr>
        <p:txBody>
          <a:bodyPr wrap="square">
            <a:spAutoFit/>
          </a:bodyPr>
          <a:lstStyle/>
          <a:p>
            <a:pPr>
              <a:spcBef>
                <a:spcPts val="400"/>
              </a:spcBef>
            </a:pPr>
            <a:r>
              <a:rPr lang="en-US" sz="1400" dirty="0">
                <a:latin typeface="Times New Roman" panose="02020603050405020304" pitchFamily="18" charset="0"/>
                <a:cs typeface="Times New Roman" panose="02020603050405020304" pitchFamily="18" charset="0"/>
              </a:rPr>
              <a:t>Mantovani (2006)</a:t>
            </a:r>
          </a:p>
          <a:p>
            <a:pPr>
              <a:spcBef>
                <a:spcPts val="400"/>
              </a:spcBef>
            </a:pPr>
            <a:r>
              <a:rPr lang="en-US" sz="1400" dirty="0">
                <a:latin typeface="Times New Roman" panose="02020603050405020304" pitchFamily="18" charset="0"/>
                <a:cs typeface="Times New Roman" panose="02020603050405020304" pitchFamily="18" charset="0"/>
              </a:rPr>
              <a:t>Christensen (1997)</a:t>
            </a:r>
          </a:p>
          <a:p>
            <a:pPr>
              <a:spcBef>
                <a:spcPts val="400"/>
              </a:spcBef>
            </a:pPr>
            <a:r>
              <a:rPr lang="en-US" sz="1400" dirty="0">
                <a:latin typeface="Times New Roman" panose="02020603050405020304" pitchFamily="18" charset="0"/>
                <a:cs typeface="Times New Roman" panose="02020603050405020304" pitchFamily="18" charset="0"/>
              </a:rPr>
              <a:t>Utterback (1994)</a:t>
            </a:r>
          </a:p>
          <a:p>
            <a:pPr>
              <a:spcBef>
                <a:spcPts val="400"/>
              </a:spcBef>
            </a:pPr>
            <a:r>
              <a:rPr lang="en-US" sz="1400" dirty="0">
                <a:latin typeface="Times New Roman" panose="02020603050405020304" pitchFamily="18" charset="0"/>
                <a:cs typeface="Times New Roman" panose="02020603050405020304" pitchFamily="18" charset="0"/>
              </a:rPr>
              <a:t>Utterback &amp; Abernathy (1975)</a:t>
            </a:r>
          </a:p>
        </p:txBody>
      </p:sp>
      <p:sp>
        <p:nvSpPr>
          <p:cNvPr id="4" name="Rectangle 8">
            <a:extLst>
              <a:ext uri="{FF2B5EF4-FFF2-40B4-BE49-F238E27FC236}">
                <a16:creationId xmlns:a16="http://schemas.microsoft.com/office/drawing/2014/main" id="{706E7792-4FA7-4C8F-A342-711CB04CEB64}"/>
              </a:ext>
            </a:extLst>
          </p:cNvPr>
          <p:cNvSpPr txBox="1">
            <a:spLocks noChangeArrowheads="1"/>
          </p:cNvSpPr>
          <p:nvPr/>
        </p:nvSpPr>
        <p:spPr bwMode="auto">
          <a:xfrm>
            <a:off x="2590800" y="154602"/>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Findings</a:t>
            </a:r>
          </a:p>
          <a:p>
            <a:pPr eaLnBrk="1" hangingPunct="1">
              <a:defRPr/>
            </a:pPr>
            <a:r>
              <a:rPr lang="en-US" sz="2800" kern="0" dirty="0">
                <a:solidFill>
                  <a:schemeClr val="tx2"/>
                </a:solidFill>
                <a:latin typeface="Georgia" pitchFamily="18" charset="0"/>
                <a:ea typeface="+mj-ea"/>
                <a:cs typeface="+mj-cs"/>
              </a:rPr>
              <a:t>Expanded Model</a:t>
            </a:r>
            <a:endParaRPr lang="en-US" sz="2400" kern="0" dirty="0">
              <a:solidFill>
                <a:schemeClr val="tx2"/>
              </a:solidFill>
              <a:latin typeface="Georgia" pitchFamily="18" charset="0"/>
              <a:ea typeface="+mj-ea"/>
              <a:cs typeface="+mj-cs"/>
            </a:endParaRPr>
          </a:p>
        </p:txBody>
      </p:sp>
    </p:spTree>
    <p:extLst>
      <p:ext uri="{BB962C8B-B14F-4D97-AF65-F5344CB8AC3E}">
        <p14:creationId xmlns:p14="http://schemas.microsoft.com/office/powerpoint/2010/main" val="191975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6" grpId="0"/>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Recommendations</a:t>
            </a:r>
            <a:endParaRPr lang="en-US" sz="3200" kern="0" dirty="0">
              <a:solidFill>
                <a:schemeClr val="tx2"/>
              </a:solidFill>
              <a:latin typeface="Georgia" pitchFamily="18" charset="0"/>
              <a:ea typeface="+mj-ea"/>
              <a:cs typeface="+mj-cs"/>
            </a:endParaRPr>
          </a:p>
        </p:txBody>
      </p:sp>
      <p:pic>
        <p:nvPicPr>
          <p:cNvPr id="2" name="Picture 4" descr="See the source image">
            <a:extLst>
              <a:ext uri="{FF2B5EF4-FFF2-40B4-BE49-F238E27FC236}">
                <a16:creationId xmlns:a16="http://schemas.microsoft.com/office/drawing/2014/main" id="{577B7853-822D-4405-B1AE-F14E11B325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80"/>
          <a:stretch/>
        </p:blipFill>
        <p:spPr bwMode="auto">
          <a:xfrm flipH="1">
            <a:off x="7088018" y="2574635"/>
            <a:ext cx="1827382" cy="27339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F887D7-2B8F-4E32-92A8-410DA432840E}"/>
              </a:ext>
            </a:extLst>
          </p:cNvPr>
          <p:cNvSpPr txBox="1">
            <a:spLocks/>
          </p:cNvSpPr>
          <p:nvPr/>
        </p:nvSpPr>
        <p:spPr>
          <a:xfrm>
            <a:off x="228600" y="1838036"/>
            <a:ext cx="7587673" cy="40801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8966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966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966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966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966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200"/>
              </a:lnSpc>
            </a:pPr>
            <a:r>
              <a:rPr lang="en-US" sz="2400" dirty="0">
                <a:solidFill>
                  <a:schemeClr val="tx1"/>
                </a:solidFill>
                <a:latin typeface="Times New Roman" panose="02020603050405020304" pitchFamily="18" charset="0"/>
                <a:cs typeface="Times New Roman" panose="02020603050405020304" pitchFamily="18" charset="0"/>
              </a:rPr>
              <a:t>Utterback &amp; Abernathy (1975) based on 567 commercial innovations, 5 industries, 120 firms. Expand research to additional products and industries to validate.</a:t>
            </a:r>
          </a:p>
          <a:p>
            <a:pPr>
              <a:lnSpc>
                <a:spcPts val="3200"/>
              </a:lnSpc>
              <a:spcBef>
                <a:spcPts val="3600"/>
              </a:spcBef>
            </a:pPr>
            <a:r>
              <a:rPr lang="en-US" sz="2400" dirty="0">
                <a:solidFill>
                  <a:schemeClr val="tx1"/>
                </a:solidFill>
                <a:latin typeface="Times New Roman" panose="02020603050405020304" pitchFamily="18" charset="0"/>
                <a:cs typeface="Times New Roman" panose="02020603050405020304" pitchFamily="18" charset="0"/>
              </a:rPr>
              <a:t>Examine all competitors to identify what forms of innovation did not result in market leadership</a:t>
            </a:r>
          </a:p>
          <a:p>
            <a:pPr>
              <a:lnSpc>
                <a:spcPts val="3200"/>
              </a:lnSpc>
              <a:spcBef>
                <a:spcPts val="3600"/>
              </a:spcBef>
            </a:pPr>
            <a:r>
              <a:rPr lang="en-US" sz="2400" dirty="0">
                <a:solidFill>
                  <a:schemeClr val="tx1"/>
                </a:solidFill>
                <a:latin typeface="Times New Roman" panose="02020603050405020304" pitchFamily="18" charset="0"/>
                <a:cs typeface="Times New Roman" panose="02020603050405020304" pitchFamily="18" charset="0"/>
              </a:rPr>
              <a:t>Explore Rogers (1962, 2003) model within sub-segments and specific demographic attributes in complex markets</a:t>
            </a:r>
          </a:p>
          <a:p>
            <a:pPr>
              <a:lnSpc>
                <a:spcPts val="3200"/>
              </a:lnSpc>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897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Recommendations</a:t>
            </a:r>
            <a:endParaRPr lang="en-US" sz="3200" kern="0" dirty="0">
              <a:solidFill>
                <a:schemeClr val="tx2"/>
              </a:solidFill>
              <a:latin typeface="Georgia" pitchFamily="18" charset="0"/>
              <a:ea typeface="+mj-ea"/>
              <a:cs typeface="+mj-cs"/>
            </a:endParaRPr>
          </a:p>
        </p:txBody>
      </p:sp>
      <p:sp>
        <p:nvSpPr>
          <p:cNvPr id="2" name="Content Placeholder 2">
            <a:extLst>
              <a:ext uri="{FF2B5EF4-FFF2-40B4-BE49-F238E27FC236}">
                <a16:creationId xmlns:a16="http://schemas.microsoft.com/office/drawing/2014/main" id="{37B0DB4D-77F7-404B-9B6D-EF7ECD448774}"/>
              </a:ext>
            </a:extLst>
          </p:cNvPr>
          <p:cNvSpPr txBox="1">
            <a:spLocks/>
          </p:cNvSpPr>
          <p:nvPr/>
        </p:nvSpPr>
        <p:spPr>
          <a:xfrm>
            <a:off x="315339" y="1735285"/>
            <a:ext cx="8345055" cy="38400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8966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966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966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966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966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200"/>
              </a:lnSpc>
              <a:spcBef>
                <a:spcPts val="400"/>
              </a:spcBef>
            </a:pPr>
            <a:r>
              <a:rPr lang="en-US" sz="2400" dirty="0">
                <a:solidFill>
                  <a:schemeClr val="tx1"/>
                </a:solidFill>
                <a:latin typeface="Times New Roman" panose="02020603050405020304" pitchFamily="18" charset="0"/>
                <a:cs typeface="Times New Roman" panose="02020603050405020304" pitchFamily="18" charset="0"/>
              </a:rPr>
              <a:t>Standardize definition of business model innovation and test against organizational innovation</a:t>
            </a:r>
          </a:p>
          <a:p>
            <a:pPr>
              <a:lnSpc>
                <a:spcPts val="3200"/>
              </a:lnSpc>
              <a:spcBef>
                <a:spcPts val="3600"/>
              </a:spcBef>
            </a:pPr>
            <a:r>
              <a:rPr lang="en-US" sz="2400" dirty="0">
                <a:solidFill>
                  <a:schemeClr val="tx1"/>
                </a:solidFill>
                <a:latin typeface="Times New Roman" panose="02020603050405020304" pitchFamily="18" charset="0"/>
                <a:cs typeface="Times New Roman" panose="02020603050405020304" pitchFamily="18" charset="0"/>
              </a:rPr>
              <a:t>Create tool to traverse social networks to measure demographic diversity and research project fit (target)</a:t>
            </a:r>
          </a:p>
          <a:p>
            <a:pPr>
              <a:lnSpc>
                <a:spcPts val="3200"/>
              </a:lnSpc>
              <a:spcBef>
                <a:spcPts val="3600"/>
              </a:spcBef>
            </a:pPr>
            <a:r>
              <a:rPr lang="en-US" sz="2400" dirty="0">
                <a:solidFill>
                  <a:schemeClr val="tx1"/>
                </a:solidFill>
                <a:latin typeface="Times New Roman" panose="02020603050405020304" pitchFamily="18" charset="0"/>
                <a:cs typeface="Times New Roman" panose="02020603050405020304" pitchFamily="18" charset="0"/>
              </a:rPr>
              <a:t>Expand testing of Likert-pairwise technique</a:t>
            </a:r>
          </a:p>
          <a:p>
            <a:pPr>
              <a:lnSpc>
                <a:spcPts val="3200"/>
              </a:lnSpc>
            </a:pPr>
            <a:endParaRPr lang="en-US" sz="2400" dirty="0">
              <a:solidFill>
                <a:schemeClr val="tx1"/>
              </a:solidFill>
              <a:latin typeface="Times New Roman" panose="02020603050405020304" pitchFamily="18" charset="0"/>
              <a:cs typeface="Times New Roman" panose="02020603050405020304" pitchFamily="18" charset="0"/>
            </a:endParaRPr>
          </a:p>
          <a:p>
            <a:pPr>
              <a:lnSpc>
                <a:spcPts val="3200"/>
              </a:lnSpc>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2" descr="See the source image">
            <a:extLst>
              <a:ext uri="{FF2B5EF4-FFF2-40B4-BE49-F238E27FC236}">
                <a16:creationId xmlns:a16="http://schemas.microsoft.com/office/drawing/2014/main" id="{3AAB266F-A739-44BB-A533-B20EDF62A6A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05182" y="4709224"/>
            <a:ext cx="1249915" cy="216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72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3D0ABF77-5F03-4949-8BC3-225CD2FCE8F5}"/>
              </a:ext>
            </a:extLst>
          </p:cNvPr>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Questions</a:t>
            </a:r>
            <a:endParaRPr lang="en-US" sz="3200" kern="0" dirty="0">
              <a:solidFill>
                <a:schemeClr val="tx2"/>
              </a:solidFill>
              <a:latin typeface="Georgia" pitchFamily="18" charset="0"/>
              <a:ea typeface="+mj-ea"/>
              <a:cs typeface="+mj-cs"/>
            </a:endParaRPr>
          </a:p>
        </p:txBody>
      </p:sp>
      <p:pic>
        <p:nvPicPr>
          <p:cNvPr id="13" name="Picture 12">
            <a:extLst>
              <a:ext uri="{FF2B5EF4-FFF2-40B4-BE49-F238E27FC236}">
                <a16:creationId xmlns:a16="http://schemas.microsoft.com/office/drawing/2014/main" id="{1DA383A8-8F9E-4B2D-B8AA-45DDA4B13495}"/>
              </a:ext>
            </a:extLst>
          </p:cNvPr>
          <p:cNvPicPr>
            <a:picLocks noChangeAspect="1"/>
          </p:cNvPicPr>
          <p:nvPr/>
        </p:nvPicPr>
        <p:blipFill>
          <a:blip r:embed="rId2"/>
          <a:stretch>
            <a:fillRect/>
          </a:stretch>
        </p:blipFill>
        <p:spPr>
          <a:xfrm>
            <a:off x="3086100" y="1524000"/>
            <a:ext cx="2971800" cy="5101802"/>
          </a:xfrm>
          <a:prstGeom prst="rect">
            <a:avLst/>
          </a:prstGeom>
        </p:spPr>
      </p:pic>
    </p:spTree>
    <p:extLst>
      <p:ext uri="{BB962C8B-B14F-4D97-AF65-F5344CB8AC3E}">
        <p14:creationId xmlns:p14="http://schemas.microsoft.com/office/powerpoint/2010/main" val="439684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 person, front, holding&#10;&#10;Description automatically generated">
            <a:extLst>
              <a:ext uri="{FF2B5EF4-FFF2-40B4-BE49-F238E27FC236}">
                <a16:creationId xmlns:a16="http://schemas.microsoft.com/office/drawing/2014/main" id="{71F84A0E-A466-4F0C-ABC9-60204060F0C1}"/>
              </a:ext>
            </a:extLst>
          </p:cNvPr>
          <p:cNvPicPr>
            <a:picLocks noChangeAspect="1"/>
          </p:cNvPicPr>
          <p:nvPr/>
        </p:nvPicPr>
        <p:blipFill>
          <a:blip r:embed="rId3"/>
          <a:stretch>
            <a:fillRect/>
          </a:stretch>
        </p:blipFill>
        <p:spPr>
          <a:xfrm>
            <a:off x="1600200" y="1731198"/>
            <a:ext cx="4114800" cy="4389120"/>
          </a:xfrm>
          <a:prstGeom prst="rect">
            <a:avLst/>
          </a:prstGeom>
        </p:spPr>
      </p:pic>
      <p:sp>
        <p:nvSpPr>
          <p:cNvPr id="4" name="TextBox 3">
            <a:extLst>
              <a:ext uri="{FF2B5EF4-FFF2-40B4-BE49-F238E27FC236}">
                <a16:creationId xmlns:a16="http://schemas.microsoft.com/office/drawing/2014/main" id="{07C2C20B-F08F-4E13-9DFD-625A457F060C}"/>
              </a:ext>
            </a:extLst>
          </p:cNvPr>
          <p:cNvSpPr txBox="1"/>
          <p:nvPr/>
        </p:nvSpPr>
        <p:spPr>
          <a:xfrm>
            <a:off x="6629400" y="1793751"/>
            <a:ext cx="2183394" cy="3308598"/>
          </a:xfrm>
          <a:prstGeom prst="rect">
            <a:avLst/>
          </a:prstGeom>
          <a:noFill/>
        </p:spPr>
        <p:txBody>
          <a:bodyPr wrap="square" rtlCol="0">
            <a:spAutoFit/>
          </a:bodyPr>
          <a:lstStyle/>
          <a:p>
            <a:pPr algn="ctr">
              <a:spcBef>
                <a:spcPts val="1200"/>
              </a:spcBef>
            </a:pPr>
            <a:r>
              <a:rPr lang="en-US" sz="2400" b="1" dirty="0">
                <a:latin typeface="+mj-lt"/>
                <a:cs typeface="Times New Roman" panose="02020603050405020304" pitchFamily="18" charset="0"/>
              </a:rPr>
              <a:t>Special Thanks</a:t>
            </a:r>
          </a:p>
          <a:p>
            <a:pPr algn="ctr">
              <a:spcBef>
                <a:spcPts val="1800"/>
              </a:spcBef>
            </a:pPr>
            <a:r>
              <a:rPr lang="en-US" sz="2000" dirty="0">
                <a:latin typeface="Times New Roman" panose="02020603050405020304" pitchFamily="18" charset="0"/>
                <a:cs typeface="Times New Roman" panose="02020603050405020304" pitchFamily="18" charset="0"/>
              </a:rPr>
              <a:t>Holly Chason</a:t>
            </a:r>
          </a:p>
          <a:p>
            <a:pPr algn="ctr">
              <a:spcBef>
                <a:spcPts val="1200"/>
              </a:spcBef>
            </a:pPr>
            <a:r>
              <a:rPr lang="en-US" sz="2000" dirty="0">
                <a:latin typeface="Times New Roman" panose="02020603050405020304" pitchFamily="18" charset="0"/>
                <a:cs typeface="Times New Roman" panose="02020603050405020304" pitchFamily="18" charset="0"/>
              </a:rPr>
              <a:t>Robert Butler</a:t>
            </a:r>
          </a:p>
          <a:p>
            <a:pPr algn="ctr">
              <a:spcBef>
                <a:spcPts val="1200"/>
              </a:spcBef>
            </a:pPr>
            <a:r>
              <a:rPr lang="en-US" sz="2000" dirty="0">
                <a:latin typeface="Times New Roman" panose="02020603050405020304" pitchFamily="18" charset="0"/>
                <a:cs typeface="Times New Roman" panose="02020603050405020304" pitchFamily="18" charset="0"/>
              </a:rPr>
              <a:t>John Thurber</a:t>
            </a:r>
          </a:p>
          <a:p>
            <a:pPr algn="ctr">
              <a:spcBef>
                <a:spcPts val="1200"/>
              </a:spcBef>
            </a:pPr>
            <a:endParaRPr lang="en-US" sz="2000" dirty="0">
              <a:latin typeface="Times New Roman" panose="02020603050405020304" pitchFamily="18" charset="0"/>
              <a:cs typeface="Times New Roman" panose="02020603050405020304" pitchFamily="18" charset="0"/>
            </a:endParaRPr>
          </a:p>
          <a:p>
            <a:pPr algn="ctr">
              <a:spcBef>
                <a:spcPts val="1200"/>
              </a:spcBef>
            </a:pPr>
            <a:r>
              <a:rPr lang="en-US" sz="2000" dirty="0">
                <a:latin typeface="Times New Roman" panose="02020603050405020304" pitchFamily="18" charset="0"/>
                <a:cs typeface="Times New Roman" panose="02020603050405020304" pitchFamily="18" charset="0"/>
              </a:rPr>
              <a:t>Peter Maille</a:t>
            </a:r>
          </a:p>
          <a:p>
            <a:pPr algn="ctr">
              <a:spcBef>
                <a:spcPts val="1200"/>
              </a:spcBef>
            </a:pPr>
            <a:r>
              <a:rPr lang="en-US" sz="2000" dirty="0">
                <a:latin typeface="Times New Roman" panose="02020603050405020304" pitchFamily="18" charset="0"/>
                <a:cs typeface="Times New Roman" panose="02020603050405020304" pitchFamily="18" charset="0"/>
              </a:rPr>
              <a:t>Gary Keller</a:t>
            </a:r>
          </a:p>
        </p:txBody>
      </p:sp>
      <p:sp>
        <p:nvSpPr>
          <p:cNvPr id="12" name="Rectangle 8">
            <a:extLst>
              <a:ext uri="{FF2B5EF4-FFF2-40B4-BE49-F238E27FC236}">
                <a16:creationId xmlns:a16="http://schemas.microsoft.com/office/drawing/2014/main" id="{D6A073F2-2580-4DF2-B9C6-6CF3E79C1A22}"/>
              </a:ext>
            </a:extLst>
          </p:cNvPr>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More to come…</a:t>
            </a:r>
            <a:endParaRPr lang="en-US" sz="3200" kern="0" dirty="0">
              <a:solidFill>
                <a:schemeClr val="tx2"/>
              </a:solidFill>
              <a:latin typeface="Georgia" pitchFamily="18" charset="0"/>
              <a:ea typeface="+mj-ea"/>
              <a:cs typeface="+mj-cs"/>
            </a:endParaRPr>
          </a:p>
        </p:txBody>
      </p:sp>
      <p:pic>
        <p:nvPicPr>
          <p:cNvPr id="14" name="Picture 13">
            <a:extLst>
              <a:ext uri="{FF2B5EF4-FFF2-40B4-BE49-F238E27FC236}">
                <a16:creationId xmlns:a16="http://schemas.microsoft.com/office/drawing/2014/main" id="{4770309F-27EA-4A17-9FE2-700A6CCF893D}"/>
              </a:ext>
            </a:extLst>
          </p:cNvPr>
          <p:cNvPicPr>
            <a:picLocks noChangeAspect="1"/>
          </p:cNvPicPr>
          <p:nvPr/>
        </p:nvPicPr>
        <p:blipFill>
          <a:blip r:embed="rId4"/>
          <a:stretch>
            <a:fillRect/>
          </a:stretch>
        </p:blipFill>
        <p:spPr>
          <a:xfrm>
            <a:off x="838200" y="3925758"/>
            <a:ext cx="1954794" cy="2867321"/>
          </a:xfrm>
          <a:prstGeom prst="rect">
            <a:avLst/>
          </a:prstGeom>
        </p:spPr>
      </p:pic>
    </p:spTree>
    <p:extLst>
      <p:ext uri="{BB962C8B-B14F-4D97-AF65-F5344CB8AC3E}">
        <p14:creationId xmlns:p14="http://schemas.microsoft.com/office/powerpoint/2010/main" val="250720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46630C4-3A41-4604-B648-559191C324EB}"/>
              </a:ext>
            </a:extLst>
          </p:cNvPr>
          <p:cNvSpPr txBox="1"/>
          <p:nvPr/>
        </p:nvSpPr>
        <p:spPr>
          <a:xfrm>
            <a:off x="-9525" y="-9526"/>
            <a:ext cx="9235440" cy="685800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2466526-2881-410F-968C-BF830054B996}"/>
              </a:ext>
            </a:extLst>
          </p:cNvPr>
          <p:cNvSpPr txBox="1"/>
          <p:nvPr/>
        </p:nvSpPr>
        <p:spPr>
          <a:xfrm>
            <a:off x="1925718" y="5868074"/>
            <a:ext cx="5465682" cy="707886"/>
          </a:xfrm>
          <a:prstGeom prst="rect">
            <a:avLst/>
          </a:prstGeom>
          <a:solidFill>
            <a:schemeClr val="bg1"/>
          </a:solidFill>
        </p:spPr>
        <p:txBody>
          <a:bodyPr wrap="square" rtlCol="0">
            <a:spAutoFit/>
          </a:bodyPr>
          <a:lstStyle/>
          <a:p>
            <a:pPr algn="ctr"/>
            <a:r>
              <a:rPr lang="en-US" sz="2000" b="1" u="sng" dirty="0"/>
              <a:t>Innovation</a:t>
            </a:r>
            <a:r>
              <a:rPr lang="en-US" sz="2000" b="1" dirty="0"/>
              <a:t> Responsible for 80% of U.S. Economic Growth Since World War II </a:t>
            </a:r>
            <a:r>
              <a:rPr lang="en-US" sz="1100" dirty="0"/>
              <a:t>(Atkinson, 2011)</a:t>
            </a:r>
            <a:endParaRPr lang="en-US" dirty="0"/>
          </a:p>
        </p:txBody>
      </p:sp>
      <p:pic>
        <p:nvPicPr>
          <p:cNvPr id="3" name="Picture 2">
            <a:extLst>
              <a:ext uri="{FF2B5EF4-FFF2-40B4-BE49-F238E27FC236}">
                <a16:creationId xmlns:a16="http://schemas.microsoft.com/office/drawing/2014/main" id="{39D583E8-7052-47DF-9D8A-4CCA5F660C25}"/>
              </a:ext>
            </a:extLst>
          </p:cNvPr>
          <p:cNvPicPr>
            <a:picLocks noChangeAspect="1"/>
          </p:cNvPicPr>
          <p:nvPr/>
        </p:nvPicPr>
        <p:blipFill>
          <a:blip r:embed="rId2"/>
          <a:stretch>
            <a:fillRect/>
          </a:stretch>
        </p:blipFill>
        <p:spPr>
          <a:xfrm>
            <a:off x="293803" y="666929"/>
            <a:ext cx="2876178" cy="2309519"/>
          </a:xfrm>
          <a:prstGeom prst="rect">
            <a:avLst/>
          </a:prstGeom>
        </p:spPr>
      </p:pic>
      <p:pic>
        <p:nvPicPr>
          <p:cNvPr id="4" name="Picture 3">
            <a:extLst>
              <a:ext uri="{FF2B5EF4-FFF2-40B4-BE49-F238E27FC236}">
                <a16:creationId xmlns:a16="http://schemas.microsoft.com/office/drawing/2014/main" id="{027D2C81-E2E9-4D05-9B84-39B80B76542A}"/>
              </a:ext>
            </a:extLst>
          </p:cNvPr>
          <p:cNvPicPr>
            <a:picLocks noChangeAspect="1"/>
          </p:cNvPicPr>
          <p:nvPr/>
        </p:nvPicPr>
        <p:blipFill>
          <a:blip r:embed="rId3"/>
          <a:stretch>
            <a:fillRect/>
          </a:stretch>
        </p:blipFill>
        <p:spPr>
          <a:xfrm>
            <a:off x="6076854" y="666929"/>
            <a:ext cx="3024339" cy="2346193"/>
          </a:xfrm>
          <a:prstGeom prst="rect">
            <a:avLst/>
          </a:prstGeom>
        </p:spPr>
      </p:pic>
      <p:pic>
        <p:nvPicPr>
          <p:cNvPr id="5" name="Picture 4">
            <a:extLst>
              <a:ext uri="{FF2B5EF4-FFF2-40B4-BE49-F238E27FC236}">
                <a16:creationId xmlns:a16="http://schemas.microsoft.com/office/drawing/2014/main" id="{08EB2E1D-E85F-4DEC-AEB9-A50FBE6F429C}"/>
              </a:ext>
            </a:extLst>
          </p:cNvPr>
          <p:cNvPicPr>
            <a:picLocks noChangeAspect="1"/>
          </p:cNvPicPr>
          <p:nvPr/>
        </p:nvPicPr>
        <p:blipFill>
          <a:blip r:embed="rId4"/>
          <a:stretch>
            <a:fillRect/>
          </a:stretch>
        </p:blipFill>
        <p:spPr>
          <a:xfrm>
            <a:off x="829724" y="3297090"/>
            <a:ext cx="3359102" cy="2346194"/>
          </a:xfrm>
          <a:prstGeom prst="rect">
            <a:avLst/>
          </a:prstGeom>
        </p:spPr>
      </p:pic>
      <p:pic>
        <p:nvPicPr>
          <p:cNvPr id="6" name="Picture 5">
            <a:extLst>
              <a:ext uri="{FF2B5EF4-FFF2-40B4-BE49-F238E27FC236}">
                <a16:creationId xmlns:a16="http://schemas.microsoft.com/office/drawing/2014/main" id="{A8A2637E-2D97-463B-820C-ADB615703C84}"/>
              </a:ext>
            </a:extLst>
          </p:cNvPr>
          <p:cNvPicPr>
            <a:picLocks noChangeAspect="1"/>
          </p:cNvPicPr>
          <p:nvPr/>
        </p:nvPicPr>
        <p:blipFill>
          <a:blip r:embed="rId5"/>
          <a:stretch>
            <a:fillRect/>
          </a:stretch>
        </p:blipFill>
        <p:spPr>
          <a:xfrm>
            <a:off x="4770994" y="3295356"/>
            <a:ext cx="3024339" cy="2347928"/>
          </a:xfrm>
          <a:prstGeom prst="rect">
            <a:avLst/>
          </a:prstGeom>
        </p:spPr>
      </p:pic>
      <p:pic>
        <p:nvPicPr>
          <p:cNvPr id="7" name="Picture 6">
            <a:extLst>
              <a:ext uri="{FF2B5EF4-FFF2-40B4-BE49-F238E27FC236}">
                <a16:creationId xmlns:a16="http://schemas.microsoft.com/office/drawing/2014/main" id="{4AE7B876-F8FB-4107-960F-043E137EE14C}"/>
              </a:ext>
            </a:extLst>
          </p:cNvPr>
          <p:cNvPicPr>
            <a:picLocks noChangeAspect="1"/>
          </p:cNvPicPr>
          <p:nvPr/>
        </p:nvPicPr>
        <p:blipFill>
          <a:blip r:embed="rId6"/>
          <a:stretch>
            <a:fillRect/>
          </a:stretch>
        </p:blipFill>
        <p:spPr>
          <a:xfrm>
            <a:off x="3227198" y="666929"/>
            <a:ext cx="3055966" cy="2309519"/>
          </a:xfrm>
          <a:prstGeom prst="rect">
            <a:avLst/>
          </a:prstGeom>
        </p:spPr>
      </p:pic>
      <p:sp>
        <p:nvSpPr>
          <p:cNvPr id="2" name="TextBox 1">
            <a:extLst>
              <a:ext uri="{FF2B5EF4-FFF2-40B4-BE49-F238E27FC236}">
                <a16:creationId xmlns:a16="http://schemas.microsoft.com/office/drawing/2014/main" id="{C042E246-A989-482B-84A6-DFFD76F4DE40}"/>
              </a:ext>
            </a:extLst>
          </p:cNvPr>
          <p:cNvSpPr txBox="1"/>
          <p:nvPr/>
        </p:nvSpPr>
        <p:spPr>
          <a:xfrm>
            <a:off x="7670706" y="4779966"/>
            <a:ext cx="1454244" cy="802784"/>
          </a:xfrm>
          <a:prstGeom prst="rect">
            <a:avLst/>
          </a:prstGeom>
          <a:noFill/>
        </p:spPr>
        <p:txBody>
          <a:bodyPr wrap="none" rtlCol="0">
            <a:spAutoFit/>
          </a:bodyPr>
          <a:lstStyle/>
          <a:p>
            <a:pPr algn="ctr">
              <a:spcAft>
                <a:spcPts val="450"/>
              </a:spcAft>
            </a:pPr>
            <a:r>
              <a:rPr lang="en-US" sz="1050" b="1" dirty="0"/>
              <a:t>COMBINED</a:t>
            </a:r>
          </a:p>
          <a:p>
            <a:r>
              <a:rPr lang="en-US" sz="1050" dirty="0"/>
              <a:t>1 million+ employees</a:t>
            </a:r>
          </a:p>
          <a:p>
            <a:r>
              <a:rPr lang="en-US" sz="1050" dirty="0"/>
              <a:t>$802 billion revenue</a:t>
            </a:r>
          </a:p>
          <a:p>
            <a:r>
              <a:rPr lang="en-US" sz="1050" dirty="0"/>
              <a:t>$6.8 trillion market cap</a:t>
            </a:r>
          </a:p>
        </p:txBody>
      </p:sp>
      <p:sp>
        <p:nvSpPr>
          <p:cNvPr id="13" name="TextBox 12">
            <a:extLst>
              <a:ext uri="{FF2B5EF4-FFF2-40B4-BE49-F238E27FC236}">
                <a16:creationId xmlns:a16="http://schemas.microsoft.com/office/drawing/2014/main" id="{3AFFF0DF-5C80-40F3-AC7A-41E213700A4A}"/>
              </a:ext>
            </a:extLst>
          </p:cNvPr>
          <p:cNvSpPr txBox="1"/>
          <p:nvPr/>
        </p:nvSpPr>
        <p:spPr>
          <a:xfrm>
            <a:off x="0" y="6544754"/>
            <a:ext cx="3078262" cy="276999"/>
          </a:xfrm>
          <a:prstGeom prst="rect">
            <a:avLst/>
          </a:prstGeom>
          <a:noFill/>
        </p:spPr>
        <p:txBody>
          <a:bodyPr wrap="square" rtlCol="0">
            <a:spAutoFit/>
          </a:bodyPr>
          <a:lstStyle/>
          <a:p>
            <a:r>
              <a:rPr lang="en-US" sz="1200" dirty="0">
                <a:solidFill>
                  <a:schemeClr val="bg1">
                    <a:lumMod val="50000"/>
                  </a:schemeClr>
                </a:solidFill>
                <a:latin typeface="Times New Roman" panose="02020603050405020304" pitchFamily="18" charset="0"/>
                <a:cs typeface="Times New Roman" panose="02020603050405020304" pitchFamily="18" charset="0"/>
              </a:rPr>
              <a:t>Creative Destruction (Schumpeter, 1934)</a:t>
            </a:r>
          </a:p>
        </p:txBody>
      </p:sp>
      <p:sp>
        <p:nvSpPr>
          <p:cNvPr id="12" name="TextBox 11">
            <a:extLst>
              <a:ext uri="{FF2B5EF4-FFF2-40B4-BE49-F238E27FC236}">
                <a16:creationId xmlns:a16="http://schemas.microsoft.com/office/drawing/2014/main" id="{8365C770-124B-4032-B7BF-D7AE5E949AE6}"/>
              </a:ext>
            </a:extLst>
          </p:cNvPr>
          <p:cNvSpPr txBox="1"/>
          <p:nvPr/>
        </p:nvSpPr>
        <p:spPr>
          <a:xfrm>
            <a:off x="168534" y="5381674"/>
            <a:ext cx="2121898" cy="261610"/>
          </a:xfrm>
          <a:prstGeom prst="rect">
            <a:avLst/>
          </a:prstGeom>
          <a:noFill/>
        </p:spPr>
        <p:txBody>
          <a:bodyPr wrap="square">
            <a:spAutoFit/>
          </a:bodyPr>
          <a:lstStyle/>
          <a:p>
            <a:r>
              <a:rPr lang="en-US" sz="1050" dirty="0">
                <a:solidFill>
                  <a:schemeClr val="tx1"/>
                </a:solidFill>
                <a:latin typeface="Times New Roman" panose="02020603050405020304" pitchFamily="18" charset="0"/>
                <a:cs typeface="Times New Roman" panose="02020603050405020304" pitchFamily="18" charset="0"/>
              </a:rPr>
              <a:t>Desjardins, J. (2019)</a:t>
            </a:r>
            <a:endParaRPr lang="en-US" sz="1050" dirty="0"/>
          </a:p>
        </p:txBody>
      </p:sp>
    </p:spTree>
    <p:extLst>
      <p:ext uri="{BB962C8B-B14F-4D97-AF65-F5344CB8AC3E}">
        <p14:creationId xmlns:p14="http://schemas.microsoft.com/office/powerpoint/2010/main" val="13324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ED14C-1985-4ED8-916E-8E7811F000AF}"/>
              </a:ext>
            </a:extLst>
          </p:cNvPr>
          <p:cNvSpPr txBox="1"/>
          <p:nvPr/>
        </p:nvSpPr>
        <p:spPr>
          <a:xfrm>
            <a:off x="0" y="-9526"/>
            <a:ext cx="9235440" cy="6858000"/>
          </a:xfrm>
          <a:prstGeom prst="rect">
            <a:avLst/>
          </a:prstGeom>
          <a:solidFill>
            <a:schemeClr val="bg1"/>
          </a:solidFill>
        </p:spPr>
        <p:txBody>
          <a:bodyPr wrap="square" rtlCol="0">
            <a:spAutoFit/>
          </a:body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17" name="Title 1">
            <a:extLst>
              <a:ext uri="{FF2B5EF4-FFF2-40B4-BE49-F238E27FC236}">
                <a16:creationId xmlns:a16="http://schemas.microsoft.com/office/drawing/2014/main" id="{6CB514DB-6CBB-436F-A050-C73BF7330BAC}"/>
              </a:ext>
            </a:extLst>
          </p:cNvPr>
          <p:cNvSpPr txBox="1">
            <a:spLocks/>
          </p:cNvSpPr>
          <p:nvPr/>
        </p:nvSpPr>
        <p:spPr>
          <a:xfrm>
            <a:off x="428625" y="108682"/>
            <a:ext cx="8229600" cy="8060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baseline="0">
                <a:solidFill>
                  <a:srgbClr val="023562"/>
                </a:solidFill>
                <a:latin typeface="+mj-lt"/>
                <a:ea typeface="+mj-ea"/>
                <a:cs typeface="+mj-cs"/>
              </a:defRPr>
            </a:lvl1pPr>
          </a:lstStyle>
          <a:p>
            <a:pPr algn="l"/>
            <a:r>
              <a:rPr lang="en-US">
                <a:latin typeface="Arial" charset="0"/>
              </a:rPr>
              <a:t>References</a:t>
            </a:r>
            <a:endParaRPr lang="en-US" dirty="0">
              <a:latin typeface="Arial" charset="0"/>
            </a:endParaRPr>
          </a:p>
        </p:txBody>
      </p:sp>
      <p:sp>
        <p:nvSpPr>
          <p:cNvPr id="23" name="Content Placeholder 2">
            <a:extLst>
              <a:ext uri="{FF2B5EF4-FFF2-40B4-BE49-F238E27FC236}">
                <a16:creationId xmlns:a16="http://schemas.microsoft.com/office/drawing/2014/main" id="{65D4E19B-26DF-4FB1-A5B0-1867371199C4}"/>
              </a:ext>
            </a:extLst>
          </p:cNvPr>
          <p:cNvSpPr txBox="1">
            <a:spLocks/>
          </p:cNvSpPr>
          <p:nvPr/>
        </p:nvSpPr>
        <p:spPr>
          <a:xfrm>
            <a:off x="428625" y="748452"/>
            <a:ext cx="8229600" cy="572854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457200" algn="l"/>
            <a:r>
              <a:rPr lang="en-US" sz="1200" dirty="0">
                <a:solidFill>
                  <a:schemeClr val="tx1"/>
                </a:solidFill>
                <a:latin typeface="Times New Roman" panose="02020603050405020304" pitchFamily="18" charset="0"/>
                <a:cs typeface="Times New Roman" panose="02020603050405020304" pitchFamily="18" charset="0"/>
              </a:rPr>
              <a:t>Akiike, A. (2013). Where is Abernathy and Utterback model? </a:t>
            </a:r>
            <a:r>
              <a:rPr lang="en-US" sz="1200" i="1" dirty="0">
                <a:solidFill>
                  <a:schemeClr val="tx1"/>
                </a:solidFill>
                <a:latin typeface="Times New Roman" panose="02020603050405020304" pitchFamily="18" charset="0"/>
                <a:cs typeface="Times New Roman" panose="02020603050405020304" pitchFamily="18" charset="0"/>
              </a:rPr>
              <a:t>Annals of Business Administrative Science, </a:t>
            </a:r>
            <a:r>
              <a:rPr lang="en-US" sz="1200" dirty="0">
                <a:solidFill>
                  <a:schemeClr val="tx1"/>
                </a:solidFill>
                <a:latin typeface="Times New Roman" panose="02020603050405020304" pitchFamily="18" charset="0"/>
                <a:cs typeface="Times New Roman" panose="02020603050405020304" pitchFamily="18" charset="0"/>
              </a:rPr>
              <a:t>12(5), 225-236</a:t>
            </a:r>
            <a:r>
              <a:rPr lang="en-US" sz="1200" i="1" dirty="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Times New Roman" panose="02020603050405020304" pitchFamily="18" charset="0"/>
                <a:cs typeface="Times New Roman" panose="02020603050405020304" pitchFamily="18" charset="0"/>
              </a:rPr>
              <a:t>doi:10.7880/abas.12.225</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Atkinson, R. (2011). U.S. competitiveness facts. </a:t>
            </a:r>
            <a:r>
              <a:rPr lang="en-US" sz="1200" i="1" dirty="0">
                <a:solidFill>
                  <a:schemeClr val="tx1"/>
                </a:solidFill>
                <a:latin typeface="Times New Roman" panose="02020603050405020304" pitchFamily="18" charset="0"/>
                <a:cs typeface="Times New Roman" panose="02020603050405020304" pitchFamily="18" charset="0"/>
              </a:rPr>
              <a:t>U.S. Competitiveness: A New Conversation with New Opportunities, March 2011.</a:t>
            </a:r>
            <a:r>
              <a:rPr lang="en-US" sz="1200" dirty="0">
                <a:solidFill>
                  <a:schemeClr val="tx1"/>
                </a:solidFill>
                <a:latin typeface="Times New Roman" panose="02020603050405020304" pitchFamily="18" charset="0"/>
                <a:cs typeface="Times New Roman" panose="02020603050405020304" pitchFamily="18" charset="0"/>
              </a:rPr>
              <a:t> Washington, DC: Information Technology and Innovation Foundation. Retrieved from http://www.itif.org</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Bunruamkaew, K. (2012). How to do AHP analysis in Excel. </a:t>
            </a:r>
            <a:r>
              <a:rPr lang="en-US" sz="1200" i="1" dirty="0">
                <a:solidFill>
                  <a:schemeClr val="tx1"/>
                </a:solidFill>
                <a:latin typeface="Times New Roman" panose="02020603050405020304" pitchFamily="18" charset="0"/>
                <a:cs typeface="Times New Roman" panose="02020603050405020304" pitchFamily="18" charset="0"/>
              </a:rPr>
              <a:t>University of Tsukuba, Graduate School of Life and Environmental Sciences, Division of Spatial Information Science</a:t>
            </a:r>
            <a:r>
              <a:rPr lang="en-US" sz="1200" dirty="0">
                <a:solidFill>
                  <a:schemeClr val="tx1"/>
                </a:solidFill>
                <a:latin typeface="Times New Roman" panose="02020603050405020304" pitchFamily="18" charset="0"/>
                <a:cs typeface="Times New Roman" panose="02020603050405020304" pitchFamily="18" charset="0"/>
              </a:rPr>
              <a:t>.</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Bureau of Labor Statistics. (2005). </a:t>
            </a:r>
            <a:r>
              <a:rPr lang="en-US" sz="1200" i="1" dirty="0">
                <a:solidFill>
                  <a:schemeClr val="tx1"/>
                </a:solidFill>
                <a:latin typeface="Times New Roman" panose="02020603050405020304" pitchFamily="18" charset="0"/>
                <a:cs typeface="Times New Roman" panose="02020603050405020304" pitchFamily="18" charset="0"/>
              </a:rPr>
              <a:t>Computer and internet use at work in 2003.</a:t>
            </a:r>
            <a:r>
              <a:rPr lang="en-US" sz="1200" dirty="0">
                <a:solidFill>
                  <a:schemeClr val="tx1"/>
                </a:solidFill>
                <a:latin typeface="Times New Roman" panose="02020603050405020304" pitchFamily="18" charset="0"/>
                <a:cs typeface="Times New Roman" panose="02020603050405020304" pitchFamily="18" charset="0"/>
              </a:rPr>
              <a:t> Washington, D.C.: U.S. Department of Labor. Retrieved from http://www.bls.gov/cps/</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Christensen, C. (1997). </a:t>
            </a:r>
            <a:r>
              <a:rPr lang="en-US" sz="1200" i="1" dirty="0">
                <a:solidFill>
                  <a:schemeClr val="tx1"/>
                </a:solidFill>
                <a:latin typeface="Times New Roman" panose="02020603050405020304" pitchFamily="18" charset="0"/>
                <a:cs typeface="Times New Roman" panose="02020603050405020304" pitchFamily="18" charset="0"/>
              </a:rPr>
              <a:t>The innovator’s dilemma: When new technologies cause great firms to fail</a:t>
            </a:r>
            <a:r>
              <a:rPr lang="en-US" sz="1200" dirty="0">
                <a:solidFill>
                  <a:schemeClr val="tx1"/>
                </a:solidFill>
                <a:latin typeface="Times New Roman" panose="02020603050405020304" pitchFamily="18" charset="0"/>
                <a:cs typeface="Times New Roman" panose="02020603050405020304" pitchFamily="18" charset="0"/>
              </a:rPr>
              <a:t>. Boston, MA: Harvard Business School Press.</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Desjardins, J. (2019). </a:t>
            </a:r>
            <a:r>
              <a:rPr lang="en-US" sz="1200" i="1" dirty="0">
                <a:solidFill>
                  <a:schemeClr val="tx1"/>
                </a:solidFill>
                <a:latin typeface="Times New Roman" panose="02020603050405020304" pitchFamily="18" charset="0"/>
                <a:cs typeface="Times New Roman" panose="02020603050405020304" pitchFamily="18" charset="0"/>
              </a:rPr>
              <a:t>How Tech Giants Make Their Billions </a:t>
            </a:r>
            <a:r>
              <a:rPr lang="en-US" sz="1200" dirty="0">
                <a:solidFill>
                  <a:schemeClr val="tx1"/>
                </a:solidFill>
                <a:latin typeface="Times New Roman" panose="02020603050405020304" pitchFamily="18" charset="0"/>
                <a:cs typeface="Times New Roman" panose="02020603050405020304" pitchFamily="18" charset="0"/>
              </a:rPr>
              <a:t>[Infographic]. Visual Capitalist. Retrieved from  https://www.visualcapitalist.com/how-tech-giants-make-billions/</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Donohoe, H. M., Stellefson, M., &amp; Tennant, B. (2012). Advantages and limitations of the e-Delphi technique. </a:t>
            </a:r>
            <a:r>
              <a:rPr lang="en-US" sz="1200" i="1" dirty="0">
                <a:solidFill>
                  <a:schemeClr val="tx1"/>
                </a:solidFill>
                <a:latin typeface="Times New Roman" panose="02020603050405020304" pitchFamily="18" charset="0"/>
                <a:cs typeface="Times New Roman" panose="02020603050405020304" pitchFamily="18" charset="0"/>
              </a:rPr>
              <a:t>American Journal of Health Education, </a:t>
            </a:r>
            <a:r>
              <a:rPr lang="en-US" sz="1200" dirty="0">
                <a:solidFill>
                  <a:schemeClr val="tx1"/>
                </a:solidFill>
                <a:latin typeface="Times New Roman" panose="02020603050405020304" pitchFamily="18" charset="0"/>
                <a:cs typeface="Times New Roman" panose="02020603050405020304" pitchFamily="18" charset="0"/>
              </a:rPr>
              <a:t>43, 38-46. doi:10.1080/19325037.2012.10599216.</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Fagerberg, J. (2018). Innovation: A guide to the literature. </a:t>
            </a:r>
            <a:r>
              <a:rPr lang="en-US" sz="1200" i="1" dirty="0">
                <a:solidFill>
                  <a:schemeClr val="tx1"/>
                </a:solidFill>
                <a:latin typeface="Times New Roman" panose="02020603050405020304" pitchFamily="18" charset="0"/>
                <a:cs typeface="Times New Roman" panose="02020603050405020304" pitchFamily="18" charset="0"/>
              </a:rPr>
              <a:t>Innovation, Economic Development and Policy </a:t>
            </a:r>
            <a:r>
              <a:rPr lang="en-US" sz="1200" dirty="0">
                <a:solidFill>
                  <a:schemeClr val="tx1"/>
                </a:solidFill>
                <a:latin typeface="Times New Roman" panose="02020603050405020304" pitchFamily="18" charset="0"/>
                <a:cs typeface="Times New Roman" panose="02020603050405020304" pitchFamily="18" charset="0"/>
              </a:rPr>
              <a:t>(3-28). doi:10.4337/9781788110266.00007</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Forman, E., &amp; Peniwati, K. (1997). Aggregating individual judgments and priorities with the analytic hierarchy process. European Journal of Operational Research, 108(1), 165–169. doi:10.1016/s0377-2217(97)00244-0</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Friedberg, L. (2003). The Impact of Technological Change on Older Workers: Evidence from Data on Computer Use. </a:t>
            </a:r>
            <a:r>
              <a:rPr lang="en-US" sz="1200" i="1" dirty="0">
                <a:solidFill>
                  <a:schemeClr val="tx1"/>
                </a:solidFill>
                <a:latin typeface="Times New Roman" panose="02020603050405020304" pitchFamily="18" charset="0"/>
                <a:cs typeface="Times New Roman" panose="02020603050405020304" pitchFamily="18" charset="0"/>
              </a:rPr>
              <a:t>ILR Review</a:t>
            </a:r>
            <a:r>
              <a:rPr lang="en-US" sz="1200" dirty="0">
                <a:solidFill>
                  <a:schemeClr val="tx1"/>
                </a:solidFill>
                <a:latin typeface="Times New Roman" panose="02020603050405020304" pitchFamily="18" charset="0"/>
                <a:cs typeface="Times New Roman" panose="02020603050405020304" pitchFamily="18" charset="0"/>
              </a:rPr>
              <a:t>, </a:t>
            </a:r>
            <a:r>
              <a:rPr lang="en-US" sz="1200" i="1" dirty="0">
                <a:solidFill>
                  <a:schemeClr val="tx1"/>
                </a:solidFill>
                <a:latin typeface="Times New Roman" panose="02020603050405020304" pitchFamily="18" charset="0"/>
                <a:cs typeface="Times New Roman" panose="02020603050405020304" pitchFamily="18" charset="0"/>
              </a:rPr>
              <a:t>56</a:t>
            </a:r>
            <a:r>
              <a:rPr lang="en-US" sz="1200" dirty="0">
                <a:solidFill>
                  <a:schemeClr val="tx1"/>
                </a:solidFill>
                <a:latin typeface="Times New Roman" panose="02020603050405020304" pitchFamily="18" charset="0"/>
                <a:cs typeface="Times New Roman" panose="02020603050405020304" pitchFamily="18" charset="0"/>
              </a:rPr>
              <a:t>(3), 511–529. doi:10.1177/001979390305600309 </a:t>
            </a:r>
          </a:p>
          <a:p>
            <a:pPr algn="l"/>
            <a:r>
              <a:rPr lang="en-US" sz="1200" dirty="0">
                <a:solidFill>
                  <a:schemeClr val="tx1"/>
                </a:solidFill>
                <a:latin typeface="Times New Roman" panose="02020603050405020304" pitchFamily="18" charset="0"/>
                <a:cs typeface="Times New Roman" panose="02020603050405020304" pitchFamily="18" charset="0"/>
              </a:rPr>
              <a:t>Gartner Group. (2020a). Personal computer (PCs) unit shipments in the United States by vendor from 1Q'13 to 4Q'19 (in millions) [Spreadsheet]. In </a:t>
            </a:r>
            <a:r>
              <a:rPr lang="en-US" sz="1200" i="1" dirty="0">
                <a:solidFill>
                  <a:schemeClr val="tx1"/>
                </a:solidFill>
                <a:latin typeface="Times New Roman" panose="02020603050405020304" pitchFamily="18" charset="0"/>
                <a:cs typeface="Times New Roman" panose="02020603050405020304" pitchFamily="18" charset="0"/>
              </a:rPr>
              <a:t>Statista</a:t>
            </a:r>
            <a:r>
              <a:rPr lang="en-US" sz="1200" dirty="0">
                <a:solidFill>
                  <a:schemeClr val="tx1"/>
                </a:solidFill>
                <a:latin typeface="Times New Roman" panose="02020603050405020304" pitchFamily="18" charset="0"/>
                <a:cs typeface="Times New Roman" panose="02020603050405020304" pitchFamily="18" charset="0"/>
              </a:rPr>
              <a:t>. Retrieved February 01, 2020, from https://www-statista-com.access.library.eou.edu/statistics/816356/unit-shipments-pcs-united-states-vendor/ </a:t>
            </a:r>
          </a:p>
        </p:txBody>
      </p:sp>
    </p:spTree>
    <p:extLst>
      <p:ext uri="{BB962C8B-B14F-4D97-AF65-F5344CB8AC3E}">
        <p14:creationId xmlns:p14="http://schemas.microsoft.com/office/powerpoint/2010/main" val="1742695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ED14C-1985-4ED8-916E-8E7811F000AF}"/>
              </a:ext>
            </a:extLst>
          </p:cNvPr>
          <p:cNvSpPr txBox="1"/>
          <p:nvPr/>
        </p:nvSpPr>
        <p:spPr>
          <a:xfrm>
            <a:off x="0" y="-9526"/>
            <a:ext cx="9235440" cy="6858000"/>
          </a:xfrm>
          <a:prstGeom prst="rect">
            <a:avLst/>
          </a:prstGeom>
          <a:solidFill>
            <a:schemeClr val="bg1"/>
          </a:solidFill>
        </p:spPr>
        <p:txBody>
          <a:bodyPr wrap="square" rtlCol="0">
            <a:spAutoFit/>
          </a:body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4" name="Title 1">
            <a:extLst>
              <a:ext uri="{FF2B5EF4-FFF2-40B4-BE49-F238E27FC236}">
                <a16:creationId xmlns:a16="http://schemas.microsoft.com/office/drawing/2014/main" id="{6ACE892B-5714-4897-B909-526EA6830922}"/>
              </a:ext>
            </a:extLst>
          </p:cNvPr>
          <p:cNvSpPr txBox="1">
            <a:spLocks/>
          </p:cNvSpPr>
          <p:nvPr/>
        </p:nvSpPr>
        <p:spPr>
          <a:xfrm>
            <a:off x="447675" y="108391"/>
            <a:ext cx="8229600" cy="8060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baseline="0">
                <a:solidFill>
                  <a:srgbClr val="023562"/>
                </a:solidFill>
                <a:latin typeface="+mj-lt"/>
                <a:ea typeface="+mj-ea"/>
                <a:cs typeface="+mj-cs"/>
              </a:defRPr>
            </a:lvl1pPr>
          </a:lstStyle>
          <a:p>
            <a:pPr algn="l"/>
            <a:r>
              <a:rPr lang="en-US">
                <a:latin typeface="Arial" charset="0"/>
              </a:rPr>
              <a:t>References</a:t>
            </a:r>
            <a:endParaRPr lang="en-US" dirty="0">
              <a:latin typeface="Arial" charset="0"/>
            </a:endParaRPr>
          </a:p>
        </p:txBody>
      </p:sp>
      <p:sp>
        <p:nvSpPr>
          <p:cNvPr id="5" name="Content Placeholder 2">
            <a:extLst>
              <a:ext uri="{FF2B5EF4-FFF2-40B4-BE49-F238E27FC236}">
                <a16:creationId xmlns:a16="http://schemas.microsoft.com/office/drawing/2014/main" id="{904A2E46-87EE-4C74-B508-4BB50B989814}"/>
              </a:ext>
            </a:extLst>
          </p:cNvPr>
          <p:cNvSpPr txBox="1">
            <a:spLocks/>
          </p:cNvSpPr>
          <p:nvPr/>
        </p:nvSpPr>
        <p:spPr>
          <a:xfrm>
            <a:off x="447675" y="748161"/>
            <a:ext cx="8229600" cy="495992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Gartner Group. (2020b). Personal computer (PC) unit shipments worldwide from 2006 to 2019, by vendor (in millions) [Spreadsheet]. In </a:t>
            </a:r>
            <a:r>
              <a:rPr lang="en-US" sz="1200" i="1" dirty="0">
                <a:solidFill>
                  <a:schemeClr val="tx1"/>
                </a:solidFill>
                <a:latin typeface="Times New Roman" panose="02020603050405020304" pitchFamily="18" charset="0"/>
                <a:cs typeface="Times New Roman" panose="02020603050405020304" pitchFamily="18" charset="0"/>
              </a:rPr>
              <a:t>Statista</a:t>
            </a:r>
            <a:r>
              <a:rPr lang="en-US" sz="1200" dirty="0">
                <a:solidFill>
                  <a:schemeClr val="tx1"/>
                </a:solidFill>
                <a:latin typeface="Times New Roman" panose="02020603050405020304" pitchFamily="18" charset="0"/>
                <a:cs typeface="Times New Roman" panose="02020603050405020304" pitchFamily="18" charset="0"/>
              </a:rPr>
              <a:t>. Retrieved February 01, 2020, from https://www-statista-com.access.library.eou.edu/statistics/267023/global-pc-shipments-since-2006-by-vendor/ </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Hipple, S., &amp; Kosanovich, K. (2003). Computer and Internet use at work in 2001. </a:t>
            </a:r>
            <a:r>
              <a:rPr lang="en-US" sz="1200" i="1" dirty="0">
                <a:solidFill>
                  <a:schemeClr val="tx1"/>
                </a:solidFill>
                <a:latin typeface="Times New Roman" panose="02020603050405020304" pitchFamily="18" charset="0"/>
                <a:cs typeface="Times New Roman" panose="02020603050405020304" pitchFamily="18" charset="0"/>
              </a:rPr>
              <a:t>Monthly Labor Review</a:t>
            </a:r>
            <a:r>
              <a:rPr lang="en-US" sz="1200" dirty="0">
                <a:solidFill>
                  <a:schemeClr val="tx1"/>
                </a:solidFill>
                <a:latin typeface="Times New Roman" panose="02020603050405020304" pitchFamily="18" charset="0"/>
                <a:cs typeface="Times New Roman" panose="02020603050405020304" pitchFamily="18" charset="0"/>
              </a:rPr>
              <a:t>, </a:t>
            </a:r>
            <a:r>
              <a:rPr lang="en-US" sz="1200" i="1" dirty="0">
                <a:solidFill>
                  <a:schemeClr val="tx1"/>
                </a:solidFill>
                <a:latin typeface="Times New Roman" panose="02020603050405020304" pitchFamily="18" charset="0"/>
                <a:cs typeface="Times New Roman" panose="02020603050405020304" pitchFamily="18" charset="0"/>
              </a:rPr>
              <a:t>126</a:t>
            </a:r>
            <a:r>
              <a:rPr lang="en-US" sz="1200" dirty="0">
                <a:solidFill>
                  <a:schemeClr val="tx1"/>
                </a:solidFill>
                <a:latin typeface="Times New Roman" panose="02020603050405020304" pitchFamily="18" charset="0"/>
                <a:cs typeface="Times New Roman" panose="02020603050405020304" pitchFamily="18" charset="0"/>
              </a:rPr>
              <a:t>(26). Washington, D.C.: U.S. Department of Labor. Retrieved from https://www.bls.gov/opub/mlr/</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Hsu, C., &amp; Sandford, B. (2007). The Delphi technique: Making sense of consensus. </a:t>
            </a:r>
            <a:r>
              <a:rPr lang="en-US" sz="1200" i="1" dirty="0">
                <a:solidFill>
                  <a:schemeClr val="tx1"/>
                </a:solidFill>
                <a:latin typeface="Times New Roman" panose="02020603050405020304" pitchFamily="18" charset="0"/>
                <a:cs typeface="Times New Roman" panose="02020603050405020304" pitchFamily="18" charset="0"/>
              </a:rPr>
              <a:t>Practical Assessment, Research &amp; Evaluation, </a:t>
            </a:r>
            <a:r>
              <a:rPr lang="en-US" sz="1200" dirty="0">
                <a:solidFill>
                  <a:schemeClr val="tx1"/>
                </a:solidFill>
                <a:latin typeface="Times New Roman" panose="02020603050405020304" pitchFamily="18" charset="0"/>
                <a:cs typeface="Times New Roman" panose="02020603050405020304" pitchFamily="18" charset="0"/>
              </a:rPr>
              <a:t>12(10), 173-192. doi:10.4018/978-1-4666-0074-4.ch011</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Huang, W., Tunkelang, D., &amp; Karahalios, K. (2014). The role of network distance in LinkedIn people search. Proceedings of the 37th International ACM SIGIR Conference on Research &amp; Development in Information Retrieval - SIGIR  ’14. doi:10.1145/2600428.2609461</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International Data Corporation. (2016). Personal computer (PC) shipments in the U.S. from 2009 to 2015, by vendor (in million units) [Spreadsheet]. In </a:t>
            </a:r>
            <a:r>
              <a:rPr lang="en-US" sz="1200" i="1" dirty="0">
                <a:solidFill>
                  <a:schemeClr val="tx1"/>
                </a:solidFill>
                <a:latin typeface="Times New Roman" panose="02020603050405020304" pitchFamily="18" charset="0"/>
                <a:cs typeface="Times New Roman" panose="02020603050405020304" pitchFamily="18" charset="0"/>
              </a:rPr>
              <a:t>Statista</a:t>
            </a:r>
            <a:r>
              <a:rPr lang="en-US" sz="1200" dirty="0">
                <a:solidFill>
                  <a:schemeClr val="tx1"/>
                </a:solidFill>
                <a:latin typeface="Times New Roman" panose="02020603050405020304" pitchFamily="18" charset="0"/>
                <a:cs typeface="Times New Roman" panose="02020603050405020304" pitchFamily="18" charset="0"/>
              </a:rPr>
              <a:t>. Retrieved February 08, 2020, from https://www-statista-com.access.library.eou.edu/statistics/273682/us-pc-shipments-since-2009-by-vendor/</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Kallas, Z. (2011). Butchers’ preferences for rabbit meat; AHP pairwise comparisons versus a Likert scale valuation. In </a:t>
            </a:r>
            <a:r>
              <a:rPr lang="en-US" sz="1200" i="1" dirty="0">
                <a:solidFill>
                  <a:schemeClr val="tx1"/>
                </a:solidFill>
                <a:latin typeface="Times New Roman" panose="02020603050405020304" pitchFamily="18" charset="0"/>
                <a:cs typeface="Times New Roman" panose="02020603050405020304" pitchFamily="18" charset="0"/>
              </a:rPr>
              <a:t>Proceedings of the International Symposium on the Analytic Hierarchy Process for Multicriteria Decision Making</a:t>
            </a:r>
            <a:r>
              <a:rPr lang="en-US" sz="1200" dirty="0">
                <a:solidFill>
                  <a:schemeClr val="tx1"/>
                </a:solidFill>
                <a:latin typeface="Times New Roman" panose="02020603050405020304" pitchFamily="18" charset="0"/>
                <a:cs typeface="Times New Roman" panose="02020603050405020304" pitchFamily="18" charset="0"/>
              </a:rPr>
              <a:t> (pp. 1-6).</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Kannan, V. (2020). Canalys: Demand surges but PC shipments fall 8% due to supply chain hit by COVID-19. Portland, OR: Canalys. Retrieved from https://www.canalys.com/newsroom/global-pc-market-Q12020-COVID19</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Lindgart, Z., Reeves, M., Stalk, G., &amp; Deimler, M. (2009). </a:t>
            </a:r>
            <a:r>
              <a:rPr lang="en-US" sz="1200" i="1" dirty="0">
                <a:solidFill>
                  <a:schemeClr val="tx1"/>
                </a:solidFill>
                <a:latin typeface="Times New Roman" panose="02020603050405020304" pitchFamily="18" charset="0"/>
                <a:cs typeface="Times New Roman" panose="02020603050405020304" pitchFamily="18" charset="0"/>
              </a:rPr>
              <a:t>Business model innovation – When the game gets tough, change the game.</a:t>
            </a:r>
            <a:r>
              <a:rPr lang="en-US" sz="1200" dirty="0">
                <a:solidFill>
                  <a:schemeClr val="tx1"/>
                </a:solidFill>
                <a:latin typeface="Times New Roman" panose="02020603050405020304" pitchFamily="18" charset="0"/>
                <a:cs typeface="Times New Roman" panose="02020603050405020304" pitchFamily="18" charset="0"/>
              </a:rPr>
              <a:t> Boston, MA: Boston Consulting Group. doi:10.1002/9781119204084.ch40</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Linstone, H. A., &amp; Turoff, M. (1975). </a:t>
            </a:r>
            <a:r>
              <a:rPr lang="en-US" sz="1200" i="1" dirty="0">
                <a:solidFill>
                  <a:schemeClr val="tx1"/>
                </a:solidFill>
                <a:latin typeface="Times New Roman" panose="02020603050405020304" pitchFamily="18" charset="0"/>
                <a:cs typeface="Times New Roman" panose="02020603050405020304" pitchFamily="18" charset="0"/>
              </a:rPr>
              <a:t>The Delphi method: techniques and applications</a:t>
            </a:r>
            <a:r>
              <a:rPr lang="en-US" sz="1200" dirty="0">
                <a:solidFill>
                  <a:schemeClr val="tx1"/>
                </a:solidFill>
                <a:latin typeface="Times New Roman" panose="02020603050405020304" pitchFamily="18" charset="0"/>
                <a:cs typeface="Times New Roman" panose="02020603050405020304" pitchFamily="18" charset="0"/>
              </a:rPr>
              <a:t>. Reading, MA: Addison-Wesley Publishing Company.</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Ludwig, B. (1997). Predicting the future: Have you considered using the Delphi methodology? </a:t>
            </a:r>
            <a:r>
              <a:rPr lang="en-US" sz="1200" i="1" dirty="0">
                <a:solidFill>
                  <a:schemeClr val="tx1"/>
                </a:solidFill>
                <a:latin typeface="Times New Roman" panose="02020603050405020304" pitchFamily="18" charset="0"/>
                <a:cs typeface="Times New Roman" panose="02020603050405020304" pitchFamily="18" charset="0"/>
              </a:rPr>
              <a:t>Journal of Extension, </a:t>
            </a:r>
            <a:r>
              <a:rPr lang="en-US" sz="1200" dirty="0">
                <a:solidFill>
                  <a:schemeClr val="tx1"/>
                </a:solidFill>
                <a:latin typeface="Times New Roman" panose="02020603050405020304" pitchFamily="18" charset="0"/>
                <a:cs typeface="Times New Roman" panose="02020603050405020304" pitchFamily="18" charset="0"/>
              </a:rPr>
              <a:t>35 (5), 1-4. Retrieved from http://www.joe.org/joe/1997october/</a:t>
            </a:r>
          </a:p>
        </p:txBody>
      </p:sp>
    </p:spTree>
    <p:extLst>
      <p:ext uri="{BB962C8B-B14F-4D97-AF65-F5344CB8AC3E}">
        <p14:creationId xmlns:p14="http://schemas.microsoft.com/office/powerpoint/2010/main" val="1501303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ED14C-1985-4ED8-916E-8E7811F000AF}"/>
              </a:ext>
            </a:extLst>
          </p:cNvPr>
          <p:cNvSpPr txBox="1"/>
          <p:nvPr/>
        </p:nvSpPr>
        <p:spPr>
          <a:xfrm>
            <a:off x="0" y="-9526"/>
            <a:ext cx="9235440" cy="6858000"/>
          </a:xfrm>
          <a:prstGeom prst="rect">
            <a:avLst/>
          </a:prstGeom>
          <a:solidFill>
            <a:schemeClr val="bg1"/>
          </a:solidFill>
        </p:spPr>
        <p:txBody>
          <a:bodyPr wrap="square" rtlCol="0">
            <a:spAutoFit/>
          </a:body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4" name="Title 1">
            <a:extLst>
              <a:ext uri="{FF2B5EF4-FFF2-40B4-BE49-F238E27FC236}">
                <a16:creationId xmlns:a16="http://schemas.microsoft.com/office/drawing/2014/main" id="{FA6C1CE7-1E61-48F0-A649-A4BF579D03B6}"/>
              </a:ext>
            </a:extLst>
          </p:cNvPr>
          <p:cNvSpPr txBox="1">
            <a:spLocks/>
          </p:cNvSpPr>
          <p:nvPr/>
        </p:nvSpPr>
        <p:spPr>
          <a:xfrm>
            <a:off x="457200" y="274638"/>
            <a:ext cx="8229600" cy="8060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baseline="0">
                <a:solidFill>
                  <a:srgbClr val="023562"/>
                </a:solidFill>
                <a:latin typeface="+mj-lt"/>
                <a:ea typeface="+mj-ea"/>
                <a:cs typeface="+mj-cs"/>
              </a:defRPr>
            </a:lvl1pPr>
          </a:lstStyle>
          <a:p>
            <a:pPr algn="l"/>
            <a:r>
              <a:rPr lang="en-US">
                <a:latin typeface="Arial" charset="0"/>
              </a:rPr>
              <a:t>References</a:t>
            </a:r>
            <a:endParaRPr lang="en-US" dirty="0">
              <a:latin typeface="Arial" charset="0"/>
            </a:endParaRPr>
          </a:p>
        </p:txBody>
      </p:sp>
      <p:sp>
        <p:nvSpPr>
          <p:cNvPr id="5" name="Content Placeholder 2">
            <a:extLst>
              <a:ext uri="{FF2B5EF4-FFF2-40B4-BE49-F238E27FC236}">
                <a16:creationId xmlns:a16="http://schemas.microsoft.com/office/drawing/2014/main" id="{03871EFF-A811-4D27-A940-37DB6FBD3845}"/>
              </a:ext>
            </a:extLst>
          </p:cNvPr>
          <p:cNvSpPr txBox="1">
            <a:spLocks/>
          </p:cNvSpPr>
          <p:nvPr/>
        </p:nvSpPr>
        <p:spPr>
          <a:xfrm>
            <a:off x="457200" y="914407"/>
            <a:ext cx="8229600" cy="531090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Medrano, N., &amp; Olarte-Pascual, C. (2016). An empirical approach to marketing innovation in small and medium retailers: An application to the Spanish sector. </a:t>
            </a:r>
            <a:r>
              <a:rPr lang="en-US" sz="1200" i="1" dirty="0">
                <a:solidFill>
                  <a:schemeClr val="tx1"/>
                </a:solidFill>
                <a:latin typeface="Times New Roman" panose="02020603050405020304" pitchFamily="18" charset="0"/>
                <a:cs typeface="Times New Roman" panose="02020603050405020304" pitchFamily="18" charset="0"/>
              </a:rPr>
              <a:t>Contemporary Economics, </a:t>
            </a:r>
            <a:r>
              <a:rPr lang="en-US" sz="1200" dirty="0">
                <a:solidFill>
                  <a:schemeClr val="tx1"/>
                </a:solidFill>
                <a:latin typeface="Times New Roman" panose="02020603050405020304" pitchFamily="18" charset="0"/>
                <a:cs typeface="Times New Roman" panose="02020603050405020304" pitchFamily="18" charset="0"/>
              </a:rPr>
              <a:t>Vol 10 (3), 205-216</a:t>
            </a:r>
            <a:r>
              <a:rPr lang="en-US" sz="1200" i="1" dirty="0">
                <a:solidFill>
                  <a:schemeClr val="tx1"/>
                </a:solidFill>
                <a:latin typeface="Times New Roman" panose="02020603050405020304" pitchFamily="18" charset="0"/>
                <a:cs typeface="Times New Roman" panose="02020603050405020304" pitchFamily="18" charset="0"/>
              </a:rPr>
              <a:t>.</a:t>
            </a:r>
            <a:r>
              <a:rPr lang="en-US" sz="1200" dirty="0">
                <a:solidFill>
                  <a:schemeClr val="tx1"/>
                </a:solidFill>
                <a:latin typeface="Times New Roman" panose="02020603050405020304" pitchFamily="18" charset="0"/>
                <a:cs typeface="Times New Roman" panose="02020603050405020304" pitchFamily="18" charset="0"/>
              </a:rPr>
              <a:t> doi:10.5709/ce.1897-9254.210</a:t>
            </a:r>
          </a:p>
          <a:p>
            <a:pPr indent="-457200" algn="l">
              <a:spcBef>
                <a:spcPts val="600"/>
              </a:spcBef>
            </a:pPr>
            <a:r>
              <a:rPr lang="en-US" sz="1200" dirty="0">
                <a:solidFill>
                  <a:srgbClr val="000000"/>
                </a:solidFill>
                <a:effectLst/>
                <a:latin typeface="Times New Roman" panose="02020603050405020304" pitchFamily="18" charset="0"/>
                <a:ea typeface="Calibri" panose="020F0502020204030204" pitchFamily="34" charset="0"/>
              </a:rPr>
              <a:t>Moore, G. (1991). </a:t>
            </a:r>
            <a:r>
              <a:rPr lang="en-US" sz="1200" i="1" dirty="0">
                <a:solidFill>
                  <a:srgbClr val="000000"/>
                </a:solidFill>
                <a:effectLst/>
                <a:latin typeface="Times New Roman" panose="02020603050405020304" pitchFamily="18" charset="0"/>
                <a:ea typeface="Calibri" panose="020F0502020204030204" pitchFamily="34" charset="0"/>
              </a:rPr>
              <a:t>Crossing the chasm.</a:t>
            </a:r>
            <a:r>
              <a:rPr lang="en-US" sz="1200" dirty="0">
                <a:solidFill>
                  <a:srgbClr val="000000"/>
                </a:solidFill>
                <a:effectLst/>
                <a:latin typeface="Times New Roman" panose="02020603050405020304" pitchFamily="18" charset="0"/>
                <a:ea typeface="Calibri" panose="020F0502020204030204" pitchFamily="34" charset="0"/>
              </a:rPr>
              <a:t> New York, NY: Harper Collins Publishers.</a:t>
            </a:r>
            <a:endParaRPr lang="en-US" sz="1200" dirty="0">
              <a:effectLst/>
              <a:latin typeface="Times New Roman" panose="02020603050405020304" pitchFamily="18" charset="0"/>
              <a:ea typeface="Calibri" panose="020F0502020204030204" pitchFamily="34" charset="0"/>
            </a:endParaRP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Narayandas, D., &amp; Rangan, K. (1996). </a:t>
            </a:r>
            <a:r>
              <a:rPr lang="en-US" sz="1200" i="1" dirty="0">
                <a:solidFill>
                  <a:schemeClr val="tx1"/>
                </a:solidFill>
                <a:latin typeface="Times New Roman" panose="02020603050405020304" pitchFamily="18" charset="0"/>
                <a:cs typeface="Times New Roman" panose="02020603050405020304" pitchFamily="18" charset="0"/>
              </a:rPr>
              <a:t>Dell Computer Corporation.</a:t>
            </a:r>
            <a:r>
              <a:rPr lang="en-US" sz="1200" dirty="0">
                <a:solidFill>
                  <a:schemeClr val="tx1"/>
                </a:solidFill>
                <a:latin typeface="Times New Roman" panose="02020603050405020304" pitchFamily="18" charset="0"/>
                <a:cs typeface="Times New Roman" panose="02020603050405020304" pitchFamily="18" charset="0"/>
              </a:rPr>
              <a:t> HBS No. 9-596-058. Boston, MA: Harvard Business School Publishing. Retrieved from https://www.hbr.org</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OECD. (2005). </a:t>
            </a:r>
            <a:r>
              <a:rPr lang="en-US" sz="1200" i="1" dirty="0">
                <a:solidFill>
                  <a:schemeClr val="tx1"/>
                </a:solidFill>
                <a:latin typeface="Times New Roman" panose="02020603050405020304" pitchFamily="18" charset="0"/>
                <a:cs typeface="Times New Roman" panose="02020603050405020304" pitchFamily="18" charset="0"/>
              </a:rPr>
              <a:t>Oslo manual: Guidelines for collecting and interpreting innovation data, 3rd edition</a:t>
            </a:r>
            <a:r>
              <a:rPr lang="en-US" sz="1200" dirty="0">
                <a:solidFill>
                  <a:schemeClr val="tx1"/>
                </a:solidFill>
                <a:latin typeface="Times New Roman" panose="02020603050405020304" pitchFamily="18" charset="0"/>
                <a:cs typeface="Times New Roman" panose="02020603050405020304" pitchFamily="18" charset="0"/>
              </a:rPr>
              <a:t>. Paris, France: OECD Publishing. doi:10.1787/9789264013100-en</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OECD. (2018). </a:t>
            </a:r>
            <a:r>
              <a:rPr lang="en-US" sz="1200" i="1" dirty="0">
                <a:solidFill>
                  <a:schemeClr val="tx1"/>
                </a:solidFill>
                <a:latin typeface="Times New Roman" panose="02020603050405020304" pitchFamily="18" charset="0"/>
                <a:cs typeface="Times New Roman" panose="02020603050405020304" pitchFamily="18" charset="0"/>
              </a:rPr>
              <a:t>Oslo manual 2018: Guidelines for collecting, reporting and using data on innovation, 4th edition</a:t>
            </a:r>
            <a:r>
              <a:rPr lang="en-US" sz="1200" dirty="0">
                <a:solidFill>
                  <a:schemeClr val="tx1"/>
                </a:solidFill>
                <a:latin typeface="Times New Roman" panose="02020603050405020304" pitchFamily="18" charset="0"/>
                <a:cs typeface="Times New Roman" panose="02020603050405020304" pitchFamily="18" charset="0"/>
              </a:rPr>
              <a:t>. Paris, France: OECD Publishing. doi:10.1787/9789264304604-en</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Unkelos-Shpigel, N., Sherman, S., &amp; Hadar, I. (2015). Finding the Missing Link to Industry: LinkedIn Professional Groups as Facilitators of Empirical Research. 2015 IEEE/ACM 3rd International Workshop on Conducting Empirical Studies in Industry. doi:10.1109/cesi.2015.14</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Osterwalder, A., &amp; Pigneur, Y. (2010). </a:t>
            </a:r>
            <a:r>
              <a:rPr lang="en-US" sz="1200" i="1" dirty="0">
                <a:solidFill>
                  <a:schemeClr val="tx1"/>
                </a:solidFill>
                <a:latin typeface="Times New Roman" panose="02020603050405020304" pitchFamily="18" charset="0"/>
                <a:cs typeface="Times New Roman" panose="02020603050405020304" pitchFamily="18" charset="0"/>
              </a:rPr>
              <a:t>Business model generation</a:t>
            </a:r>
            <a:r>
              <a:rPr lang="en-US" sz="1200" dirty="0">
                <a:solidFill>
                  <a:schemeClr val="tx1"/>
                </a:solidFill>
                <a:latin typeface="Times New Roman" panose="02020603050405020304" pitchFamily="18" charset="0"/>
                <a:cs typeface="Times New Roman" panose="02020603050405020304" pitchFamily="18" charset="0"/>
              </a:rPr>
              <a:t>. Hoboken, NJ: John Wiley &amp; Sons.</a:t>
            </a:r>
          </a:p>
          <a:p>
            <a:pPr indent="-457200" algn="l">
              <a:spcBef>
                <a:spcPts val="600"/>
              </a:spcBef>
            </a:pPr>
            <a:r>
              <a:rPr lang="en-GB" sz="1200" dirty="0">
                <a:solidFill>
                  <a:schemeClr val="tx1"/>
                </a:solidFill>
                <a:latin typeface="Times New Roman" panose="02020603050405020304" pitchFamily="18" charset="0"/>
                <a:cs typeface="Times New Roman" panose="02020603050405020304" pitchFamily="18" charset="0"/>
              </a:rPr>
              <a:t>Porter, M. (1985). Competitive Advantage. New York, NY: Free Press.</a:t>
            </a:r>
            <a:endParaRPr lang="en-US" sz="1200" dirty="0">
              <a:solidFill>
                <a:schemeClr val="tx1"/>
              </a:solidFill>
              <a:latin typeface="Times New Roman" panose="02020603050405020304" pitchFamily="18" charset="0"/>
              <a:cs typeface="Times New Roman" panose="02020603050405020304" pitchFamily="18" charset="0"/>
            </a:endParaRP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Reimer, J. (2005). Total share: 30 years of personal computer market share figures [Data file]. </a:t>
            </a:r>
            <a:r>
              <a:rPr lang="en-US" sz="1200" i="1" dirty="0">
                <a:solidFill>
                  <a:schemeClr val="tx1"/>
                </a:solidFill>
                <a:latin typeface="Times New Roman" panose="02020603050405020304" pitchFamily="18" charset="0"/>
                <a:cs typeface="Times New Roman" panose="02020603050405020304" pitchFamily="18" charset="0"/>
              </a:rPr>
              <a:t>ARS Technica.</a:t>
            </a:r>
            <a:r>
              <a:rPr lang="en-US" sz="1200" dirty="0">
                <a:solidFill>
                  <a:schemeClr val="tx1"/>
                </a:solidFill>
                <a:latin typeface="Times New Roman" panose="02020603050405020304" pitchFamily="18" charset="0"/>
                <a:cs typeface="Times New Roman" panose="02020603050405020304" pitchFamily="18" charset="0"/>
              </a:rPr>
              <a:t> Retrieved from http://jeremyreimer.com/</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Richter, F. (2017). </a:t>
            </a:r>
            <a:r>
              <a:rPr lang="en-US" sz="1200" i="1" dirty="0">
                <a:solidFill>
                  <a:schemeClr val="tx1"/>
                </a:solidFill>
                <a:latin typeface="Times New Roman" panose="02020603050405020304" pitchFamily="18" charset="0"/>
                <a:cs typeface="Times New Roman" panose="02020603050405020304" pitchFamily="18" charset="0"/>
              </a:rPr>
              <a:t>Five years past peak PC.</a:t>
            </a:r>
            <a:r>
              <a:rPr lang="en-US" sz="1200" dirty="0">
                <a:solidFill>
                  <a:schemeClr val="tx1"/>
                </a:solidFill>
                <a:latin typeface="Times New Roman" panose="02020603050405020304" pitchFamily="18" charset="0"/>
                <a:cs typeface="Times New Roman" panose="02020603050405020304" pitchFamily="18" charset="0"/>
              </a:rPr>
              <a:t> New York, NY: Statista. Retrieved from https://www.statista.com/chart/5241/global-pc-shipments-since-2008/</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Rivken, J., Porter, M., &amp; Nabavi, F. (1999). </a:t>
            </a:r>
            <a:r>
              <a:rPr lang="en-US" sz="1200" i="1" dirty="0">
                <a:solidFill>
                  <a:schemeClr val="tx1"/>
                </a:solidFill>
                <a:latin typeface="Times New Roman" panose="02020603050405020304" pitchFamily="18" charset="0"/>
                <a:cs typeface="Times New Roman" panose="02020603050405020304" pitchFamily="18" charset="0"/>
              </a:rPr>
              <a:t>Matching Dell.</a:t>
            </a:r>
            <a:r>
              <a:rPr lang="en-US" sz="1200" dirty="0">
                <a:solidFill>
                  <a:schemeClr val="tx1"/>
                </a:solidFill>
                <a:latin typeface="Times New Roman" panose="02020603050405020304" pitchFamily="18" charset="0"/>
                <a:cs typeface="Times New Roman" panose="02020603050405020304" pitchFamily="18" charset="0"/>
              </a:rPr>
              <a:t> HBS No. 9-799-158. Boston, MA: Harvard Business School Publishing. Retrieved from https://www.hbr.org</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Rivken, J. (2010). </a:t>
            </a:r>
            <a:r>
              <a:rPr lang="en-US" sz="1200" i="1" dirty="0">
                <a:solidFill>
                  <a:schemeClr val="tx1"/>
                </a:solidFill>
                <a:latin typeface="Times New Roman" panose="02020603050405020304" pitchFamily="18" charset="0"/>
                <a:cs typeface="Times New Roman" panose="02020603050405020304" pitchFamily="18" charset="0"/>
              </a:rPr>
              <a:t>Revitalizing Dell.</a:t>
            </a:r>
            <a:r>
              <a:rPr lang="en-US" sz="1200" dirty="0">
                <a:solidFill>
                  <a:schemeClr val="tx1"/>
                </a:solidFill>
                <a:latin typeface="Times New Roman" panose="02020603050405020304" pitchFamily="18" charset="0"/>
                <a:cs typeface="Times New Roman" panose="02020603050405020304" pitchFamily="18" charset="0"/>
              </a:rPr>
              <a:t> HBS No. 9-710-442. Boston, MA: Harvard Business School Publishing. Retrieved from https://www.hbr.org</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Rogers, E. (1962). </a:t>
            </a:r>
            <a:r>
              <a:rPr lang="en-US" sz="1200" i="1" dirty="0">
                <a:solidFill>
                  <a:schemeClr val="tx1"/>
                </a:solidFill>
                <a:latin typeface="Times New Roman" panose="02020603050405020304" pitchFamily="18" charset="0"/>
                <a:cs typeface="Times New Roman" panose="02020603050405020304" pitchFamily="18" charset="0"/>
              </a:rPr>
              <a:t>Diffusion of innovations (1</a:t>
            </a:r>
            <a:r>
              <a:rPr lang="en-US" sz="1200" i="1" baseline="30000" dirty="0">
                <a:solidFill>
                  <a:schemeClr val="tx1"/>
                </a:solidFill>
                <a:latin typeface="Times New Roman" panose="02020603050405020304" pitchFamily="18" charset="0"/>
                <a:cs typeface="Times New Roman" panose="02020603050405020304" pitchFamily="18" charset="0"/>
              </a:rPr>
              <a:t>st</a:t>
            </a:r>
            <a:r>
              <a:rPr lang="en-US" sz="1200" i="1" dirty="0">
                <a:solidFill>
                  <a:schemeClr val="tx1"/>
                </a:solidFill>
                <a:latin typeface="Times New Roman" panose="02020603050405020304" pitchFamily="18" charset="0"/>
                <a:cs typeface="Times New Roman" panose="02020603050405020304" pitchFamily="18" charset="0"/>
              </a:rPr>
              <a:t> ed.).</a:t>
            </a:r>
            <a:r>
              <a:rPr lang="en-US" sz="1200" dirty="0">
                <a:solidFill>
                  <a:schemeClr val="tx1"/>
                </a:solidFill>
                <a:latin typeface="Times New Roman" panose="02020603050405020304" pitchFamily="18" charset="0"/>
                <a:cs typeface="Times New Roman" panose="02020603050405020304" pitchFamily="18" charset="0"/>
              </a:rPr>
              <a:t> New York, NY: Free Press.</a:t>
            </a:r>
          </a:p>
          <a:p>
            <a:pPr indent="-457200" algn="l">
              <a:spcBef>
                <a:spcPts val="600"/>
              </a:spcBef>
            </a:pPr>
            <a:r>
              <a:rPr lang="en-US" sz="1200" dirty="0">
                <a:solidFill>
                  <a:schemeClr val="tx1"/>
                </a:solidFill>
                <a:latin typeface="Times New Roman" panose="02020603050405020304" pitchFamily="18" charset="0"/>
                <a:cs typeface="Times New Roman" panose="02020603050405020304" pitchFamily="18" charset="0"/>
              </a:rPr>
              <a:t>Rogers, E. (2003). </a:t>
            </a:r>
            <a:r>
              <a:rPr lang="en-US" sz="1200" i="1" dirty="0">
                <a:solidFill>
                  <a:schemeClr val="tx1"/>
                </a:solidFill>
                <a:latin typeface="Times New Roman" panose="02020603050405020304" pitchFamily="18" charset="0"/>
                <a:cs typeface="Times New Roman" panose="02020603050405020304" pitchFamily="18" charset="0"/>
              </a:rPr>
              <a:t>Diffusion of innovations (5</a:t>
            </a:r>
            <a:r>
              <a:rPr lang="en-US" sz="1200" i="1" baseline="30000" dirty="0">
                <a:solidFill>
                  <a:schemeClr val="tx1"/>
                </a:solidFill>
                <a:latin typeface="Times New Roman" panose="02020603050405020304" pitchFamily="18" charset="0"/>
                <a:cs typeface="Times New Roman" panose="02020603050405020304" pitchFamily="18" charset="0"/>
              </a:rPr>
              <a:t>th</a:t>
            </a:r>
            <a:r>
              <a:rPr lang="en-US" sz="1200" i="1" dirty="0">
                <a:solidFill>
                  <a:schemeClr val="tx1"/>
                </a:solidFill>
                <a:latin typeface="Times New Roman" panose="02020603050405020304" pitchFamily="18" charset="0"/>
                <a:cs typeface="Times New Roman" panose="02020603050405020304" pitchFamily="18" charset="0"/>
              </a:rPr>
              <a:t> ed.).</a:t>
            </a:r>
            <a:r>
              <a:rPr lang="en-US" sz="1200" dirty="0">
                <a:solidFill>
                  <a:schemeClr val="tx1"/>
                </a:solidFill>
                <a:latin typeface="Times New Roman" panose="02020603050405020304" pitchFamily="18" charset="0"/>
                <a:cs typeface="Times New Roman" panose="02020603050405020304" pitchFamily="18" charset="0"/>
              </a:rPr>
              <a:t> New York, NY: Free Press.</a:t>
            </a:r>
          </a:p>
        </p:txBody>
      </p:sp>
    </p:spTree>
    <p:extLst>
      <p:ext uri="{BB962C8B-B14F-4D97-AF65-F5344CB8AC3E}">
        <p14:creationId xmlns:p14="http://schemas.microsoft.com/office/powerpoint/2010/main" val="3784622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ED14C-1985-4ED8-916E-8E7811F000AF}"/>
              </a:ext>
            </a:extLst>
          </p:cNvPr>
          <p:cNvSpPr txBox="1"/>
          <p:nvPr/>
        </p:nvSpPr>
        <p:spPr>
          <a:xfrm>
            <a:off x="0" y="-9526"/>
            <a:ext cx="9235440" cy="6858000"/>
          </a:xfrm>
          <a:prstGeom prst="rect">
            <a:avLst/>
          </a:prstGeom>
          <a:solidFill>
            <a:schemeClr val="bg1"/>
          </a:solidFill>
        </p:spPr>
        <p:txBody>
          <a:bodyPr wrap="square" rtlCol="0">
            <a:spAutoFit/>
          </a:body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4" name="Title 1">
            <a:extLst>
              <a:ext uri="{FF2B5EF4-FFF2-40B4-BE49-F238E27FC236}">
                <a16:creationId xmlns:a16="http://schemas.microsoft.com/office/drawing/2014/main" id="{344CDC04-A562-4EC0-B38B-74686F16E675}"/>
              </a:ext>
            </a:extLst>
          </p:cNvPr>
          <p:cNvSpPr txBox="1">
            <a:spLocks/>
          </p:cNvSpPr>
          <p:nvPr/>
        </p:nvSpPr>
        <p:spPr>
          <a:xfrm>
            <a:off x="457200" y="274638"/>
            <a:ext cx="8229600" cy="8060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baseline="0">
                <a:solidFill>
                  <a:srgbClr val="023562"/>
                </a:solidFill>
                <a:latin typeface="+mj-lt"/>
                <a:ea typeface="+mj-ea"/>
                <a:cs typeface="+mj-cs"/>
              </a:defRPr>
            </a:lvl1pPr>
          </a:lstStyle>
          <a:p>
            <a:pPr algn="l"/>
            <a:r>
              <a:rPr lang="en-US">
                <a:latin typeface="Arial" charset="0"/>
              </a:rPr>
              <a:t>References</a:t>
            </a:r>
            <a:endParaRPr lang="en-US" dirty="0">
              <a:latin typeface="Arial" charset="0"/>
            </a:endParaRPr>
          </a:p>
        </p:txBody>
      </p:sp>
      <p:sp>
        <p:nvSpPr>
          <p:cNvPr id="5" name="Content Placeholder 2">
            <a:extLst>
              <a:ext uri="{FF2B5EF4-FFF2-40B4-BE49-F238E27FC236}">
                <a16:creationId xmlns:a16="http://schemas.microsoft.com/office/drawing/2014/main" id="{91668AD9-7AA3-47B4-8CB7-81CEF1AFB31C}"/>
              </a:ext>
            </a:extLst>
          </p:cNvPr>
          <p:cNvSpPr txBox="1">
            <a:spLocks/>
          </p:cNvSpPr>
          <p:nvPr/>
        </p:nvSpPr>
        <p:spPr>
          <a:xfrm>
            <a:off x="457200" y="914407"/>
            <a:ext cx="8229600" cy="531090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Saaty, T. (1980). </a:t>
            </a:r>
            <a:r>
              <a:rPr lang="en-US" sz="1200" i="1">
                <a:solidFill>
                  <a:schemeClr val="tx1"/>
                </a:solidFill>
                <a:latin typeface="Times New Roman" panose="02020603050405020304" pitchFamily="18" charset="0"/>
                <a:cs typeface="Times New Roman" panose="02020603050405020304" pitchFamily="18" charset="0"/>
              </a:rPr>
              <a:t>The analytic hierarchy process: Planning, priority setting, resource allocation</a:t>
            </a:r>
            <a:r>
              <a:rPr lang="en-US" sz="1200">
                <a:solidFill>
                  <a:schemeClr val="tx1"/>
                </a:solidFill>
                <a:latin typeface="Times New Roman" panose="02020603050405020304" pitchFamily="18" charset="0"/>
                <a:cs typeface="Times New Roman" panose="02020603050405020304" pitchFamily="18" charset="0"/>
              </a:rPr>
              <a:t>. New York, NY: McGraw Hill.</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Schumpeter, J. (1934). </a:t>
            </a:r>
            <a:r>
              <a:rPr lang="en-US" sz="1200" i="1">
                <a:solidFill>
                  <a:schemeClr val="tx1"/>
                </a:solidFill>
                <a:latin typeface="Times New Roman" panose="02020603050405020304" pitchFamily="18" charset="0"/>
                <a:cs typeface="Times New Roman" panose="02020603050405020304" pitchFamily="18" charset="0"/>
              </a:rPr>
              <a:t>The theory of economic development: an inquiry into profits, capital, credit, interest and the business cycle.</a:t>
            </a:r>
            <a:r>
              <a:rPr lang="en-US" sz="1200">
                <a:solidFill>
                  <a:schemeClr val="tx1"/>
                </a:solidFill>
                <a:latin typeface="Times New Roman" panose="02020603050405020304" pitchFamily="18" charset="0"/>
                <a:cs typeface="Times New Roman" panose="02020603050405020304" pitchFamily="18" charset="0"/>
              </a:rPr>
              <a:t> Boston, MA: Harvard University Press.</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Schumpeter, J. (1942). Creative destruction. </a:t>
            </a:r>
            <a:r>
              <a:rPr lang="en-US" sz="1200" i="1">
                <a:solidFill>
                  <a:schemeClr val="tx1"/>
                </a:solidFill>
                <a:latin typeface="Times New Roman" panose="02020603050405020304" pitchFamily="18" charset="0"/>
                <a:cs typeface="Times New Roman" panose="02020603050405020304" pitchFamily="18" charset="0"/>
              </a:rPr>
              <a:t>Capitalism, socialism and democracy</a:t>
            </a:r>
            <a:r>
              <a:rPr lang="en-US" sz="1200">
                <a:solidFill>
                  <a:schemeClr val="tx1"/>
                </a:solidFill>
                <a:latin typeface="Times New Roman" panose="02020603050405020304" pitchFamily="18" charset="0"/>
                <a:cs typeface="Times New Roman" panose="02020603050405020304" pitchFamily="18" charset="0"/>
              </a:rPr>
              <a:t>, </a:t>
            </a:r>
            <a:r>
              <a:rPr lang="en-US" sz="1200" i="1">
                <a:solidFill>
                  <a:schemeClr val="tx1"/>
                </a:solidFill>
                <a:latin typeface="Times New Roman" panose="02020603050405020304" pitchFamily="18" charset="0"/>
                <a:cs typeface="Times New Roman" panose="02020603050405020304" pitchFamily="18" charset="0"/>
              </a:rPr>
              <a:t>825</a:t>
            </a:r>
            <a:r>
              <a:rPr lang="en-US" sz="1200">
                <a:solidFill>
                  <a:schemeClr val="tx1"/>
                </a:solidFill>
                <a:latin typeface="Times New Roman" panose="02020603050405020304" pitchFamily="18" charset="0"/>
                <a:cs typeface="Times New Roman" panose="02020603050405020304" pitchFamily="18" charset="0"/>
              </a:rPr>
              <a:t>, 82-85. New York, NY: Harper.</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Steffens, J. (1994). </a:t>
            </a:r>
            <a:r>
              <a:rPr lang="en-US" sz="1200" i="1">
                <a:solidFill>
                  <a:schemeClr val="tx1"/>
                </a:solidFill>
                <a:latin typeface="Times New Roman" panose="02020603050405020304" pitchFamily="18" charset="0"/>
                <a:cs typeface="Times New Roman" panose="02020603050405020304" pitchFamily="18" charset="0"/>
              </a:rPr>
              <a:t>Computer industry forecasts and newgames: Strategic competition in the pc revolution.</a:t>
            </a:r>
            <a:r>
              <a:rPr lang="en-US" sz="1200">
                <a:solidFill>
                  <a:schemeClr val="tx1"/>
                </a:solidFill>
                <a:latin typeface="Times New Roman" panose="02020603050405020304" pitchFamily="18" charset="0"/>
                <a:cs typeface="Times New Roman" panose="02020603050405020304" pitchFamily="18" charset="0"/>
              </a:rPr>
              <a:t> New York, NY: Pergamon Press.</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Teece, D. (1986). Profiting from technological innovation. </a:t>
            </a:r>
            <a:r>
              <a:rPr lang="en-US" sz="1200" i="1">
                <a:solidFill>
                  <a:schemeClr val="tx1"/>
                </a:solidFill>
                <a:latin typeface="Times New Roman" panose="02020603050405020304" pitchFamily="18" charset="0"/>
                <a:cs typeface="Times New Roman" panose="02020603050405020304" pitchFamily="18" charset="0"/>
              </a:rPr>
              <a:t>Research Policy</a:t>
            </a:r>
            <a:r>
              <a:rPr lang="en-US" sz="1200">
                <a:solidFill>
                  <a:schemeClr val="tx1"/>
                </a:solidFill>
                <a:latin typeface="Times New Roman" panose="02020603050405020304" pitchFamily="18" charset="0"/>
                <a:cs typeface="Times New Roman" panose="02020603050405020304" pitchFamily="18" charset="0"/>
              </a:rPr>
              <a:t>, 15(6), 285–306. doi:10.1016/0048-7333(86)90027-2</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Tran, T. (2020). Top LinkedIn demographics that matter to social media marketers. Hootsuite. Retrieved from https://blog.hootsuite.com/linkedin-demographics-for-business/</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U.S. Census Bureau. (2014). </a:t>
            </a:r>
            <a:r>
              <a:rPr lang="en-US" sz="1200" i="1">
                <a:solidFill>
                  <a:schemeClr val="tx1"/>
                </a:solidFill>
                <a:latin typeface="Times New Roman" panose="02020603050405020304" pitchFamily="18" charset="0"/>
                <a:cs typeface="Times New Roman" panose="02020603050405020304" pitchFamily="18" charset="0"/>
              </a:rPr>
              <a:t>Computer and internet use tables </a:t>
            </a:r>
            <a:r>
              <a:rPr lang="en-US" sz="1200">
                <a:solidFill>
                  <a:schemeClr val="tx1"/>
                </a:solidFill>
                <a:latin typeface="Times New Roman" panose="02020603050405020304" pitchFamily="18" charset="0"/>
                <a:cs typeface="Times New Roman" panose="02020603050405020304" pitchFamily="18" charset="0"/>
              </a:rPr>
              <a:t>[Data file]. Retrieved from https://www.census.gov/topics/population/computer-internet/data/tables.html</a:t>
            </a:r>
          </a:p>
          <a:p>
            <a:pPr algn="l">
              <a:spcBef>
                <a:spcPts val="600"/>
              </a:spcBef>
            </a:pPr>
            <a:r>
              <a:rPr lang="en-US" sz="1200">
                <a:solidFill>
                  <a:schemeClr val="tx1"/>
                </a:solidFill>
                <a:latin typeface="Times New Roman" panose="02020603050405020304" pitchFamily="18" charset="0"/>
                <a:cs typeface="Times New Roman" panose="02020603050405020304" pitchFamily="18" charset="0"/>
              </a:rPr>
              <a:t>U.S. Census Bureau. (2018). Percentage of households in the United States with a computer at home from 1984 to 2016 [Graph/Spreadsheet]. In </a:t>
            </a:r>
            <a:r>
              <a:rPr lang="en-US" sz="1200" i="1">
                <a:solidFill>
                  <a:schemeClr val="tx1"/>
                </a:solidFill>
                <a:latin typeface="Times New Roman" panose="02020603050405020304" pitchFamily="18" charset="0"/>
                <a:cs typeface="Times New Roman" panose="02020603050405020304" pitchFamily="18" charset="0"/>
              </a:rPr>
              <a:t>Statista</a:t>
            </a:r>
            <a:r>
              <a:rPr lang="en-US" sz="1200">
                <a:solidFill>
                  <a:schemeClr val="tx1"/>
                </a:solidFill>
                <a:latin typeface="Times New Roman" panose="02020603050405020304" pitchFamily="18" charset="0"/>
                <a:cs typeface="Times New Roman" panose="02020603050405020304" pitchFamily="18" charset="0"/>
              </a:rPr>
              <a:t>. Retrieved February 01, 2020, from https://www-statista-com.access.library.eou.edu/statistics/214641/household-adoption-rate-of-computer-in-the-us-since-1997/</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Utterback, J. M. (1994). </a:t>
            </a:r>
            <a:r>
              <a:rPr lang="en-US" sz="1200" i="1">
                <a:solidFill>
                  <a:schemeClr val="tx1"/>
                </a:solidFill>
                <a:latin typeface="Times New Roman" panose="02020603050405020304" pitchFamily="18" charset="0"/>
                <a:cs typeface="Times New Roman" panose="02020603050405020304" pitchFamily="18" charset="0"/>
              </a:rPr>
              <a:t>Mastering the dynamics of innovation. </a:t>
            </a:r>
            <a:r>
              <a:rPr lang="en-US" sz="1200">
                <a:solidFill>
                  <a:schemeClr val="tx1"/>
                </a:solidFill>
                <a:latin typeface="Times New Roman" panose="02020603050405020304" pitchFamily="18" charset="0"/>
                <a:cs typeface="Times New Roman" panose="02020603050405020304" pitchFamily="18" charset="0"/>
              </a:rPr>
              <a:t>Boston, MA: Harvard Business School Press.</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Utterback, J. M., &amp; Abernathy, W. (1975). A dynamic model of process and product innovation. </a:t>
            </a:r>
            <a:r>
              <a:rPr lang="en-US" sz="1200" i="1">
                <a:solidFill>
                  <a:schemeClr val="tx1"/>
                </a:solidFill>
                <a:latin typeface="Times New Roman" panose="02020603050405020304" pitchFamily="18" charset="0"/>
                <a:cs typeface="Times New Roman" panose="02020603050405020304" pitchFamily="18" charset="0"/>
              </a:rPr>
              <a:t>Omega, The International Journal of Management Science, </a:t>
            </a:r>
            <a:r>
              <a:rPr lang="en-US" sz="1200">
                <a:solidFill>
                  <a:schemeClr val="tx1"/>
                </a:solidFill>
                <a:latin typeface="Times New Roman" panose="02020603050405020304" pitchFamily="18" charset="0"/>
                <a:cs typeface="Times New Roman" panose="02020603050405020304" pitchFamily="18" charset="0"/>
              </a:rPr>
              <a:t>3(6), 639–656</a:t>
            </a:r>
            <a:r>
              <a:rPr lang="en-US" sz="1200" i="1">
                <a:solidFill>
                  <a:schemeClr val="tx1"/>
                </a:solidFill>
                <a:latin typeface="Times New Roman" panose="02020603050405020304" pitchFamily="18" charset="0"/>
                <a:cs typeface="Times New Roman" panose="02020603050405020304" pitchFamily="18" charset="0"/>
              </a:rPr>
              <a:t>.</a:t>
            </a:r>
            <a:r>
              <a:rPr lang="en-US" sz="1200">
                <a:solidFill>
                  <a:schemeClr val="tx1"/>
                </a:solidFill>
                <a:latin typeface="Times New Roman" panose="02020603050405020304" pitchFamily="18" charset="0"/>
                <a:cs typeface="Times New Roman" panose="02020603050405020304" pitchFamily="18" charset="0"/>
              </a:rPr>
              <a:t> doi:10.1016/0305-0483(75)90068-7</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Von Hippel, E. (2005). Democratizing innovation. Cambridge, MA: MIT University Press.</a:t>
            </a:r>
          </a:p>
          <a:p>
            <a:pPr indent="-457200" algn="l">
              <a:spcBef>
                <a:spcPts val="600"/>
              </a:spcBef>
            </a:pPr>
            <a:r>
              <a:rPr lang="en-US" sz="1200">
                <a:solidFill>
                  <a:schemeClr val="tx1"/>
                </a:solidFill>
                <a:latin typeface="Times New Roman" panose="02020603050405020304" pitchFamily="18" charset="0"/>
                <a:cs typeface="Times New Roman" panose="02020603050405020304" pitchFamily="18" charset="0"/>
              </a:rPr>
              <a:t>Zhang, S., &amp; Vucetic, S. (2016). Sampling Bias in LinkedIn. Proceedings of the 25th International Conference Companion on World Wide Web - WWW  ’16 Companion. doi:10.1145/2872518.2889357</a:t>
            </a:r>
          </a:p>
          <a:p>
            <a:pPr indent="-457200" algn="l">
              <a:spcBef>
                <a:spcPts val="600"/>
              </a:spcBef>
            </a:pP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562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Backup</a:t>
            </a:r>
            <a:endParaRPr lang="en-US" sz="3200" kern="0" dirty="0">
              <a:solidFill>
                <a:schemeClr val="tx2"/>
              </a:solidFill>
              <a:latin typeface="Georgia" pitchFamily="18" charset="0"/>
              <a:ea typeface="+mj-ea"/>
              <a:cs typeface="+mj-cs"/>
            </a:endParaRPr>
          </a:p>
        </p:txBody>
      </p:sp>
      <p:pic>
        <p:nvPicPr>
          <p:cNvPr id="7" name="Picture 6" descr="Smanjivanje marži neminovno će dovesti do konsolidacije industrije. Osnivač kompanije Acer, Stan Shih navodi kao Wintel model više ne funkcionira zbog toga što Microsoft i Intel uzimaju svu dobit. Tajvanskoj tvrtki ostaje mogućnost eksperimentiranja s drugim platformama kao što to već radi ili poboljšavanje svog lanca opskrbe.">
            <a:extLst>
              <a:ext uri="{FF2B5EF4-FFF2-40B4-BE49-F238E27FC236}">
                <a16:creationId xmlns:a16="http://schemas.microsoft.com/office/drawing/2014/main" id="{97082ECB-F110-446F-B5D9-7B40FAC37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62200"/>
            <a:ext cx="4924832" cy="3248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8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AHP Results</a:t>
            </a:r>
            <a:endParaRPr lang="en-US" sz="3200" kern="0" dirty="0">
              <a:solidFill>
                <a:schemeClr val="tx2"/>
              </a:solidFill>
              <a:latin typeface="Georgia" pitchFamily="18" charset="0"/>
              <a:ea typeface="+mj-ea"/>
              <a:cs typeface="+mj-cs"/>
            </a:endParaRPr>
          </a:p>
        </p:txBody>
      </p:sp>
      <p:pic>
        <p:nvPicPr>
          <p:cNvPr id="2" name="Picture 1">
            <a:extLst>
              <a:ext uri="{FF2B5EF4-FFF2-40B4-BE49-F238E27FC236}">
                <a16:creationId xmlns:a16="http://schemas.microsoft.com/office/drawing/2014/main" id="{60FF958C-15E8-4DFC-AF96-0660A3239075}"/>
              </a:ext>
            </a:extLst>
          </p:cNvPr>
          <p:cNvPicPr>
            <a:picLocks noChangeAspect="1"/>
          </p:cNvPicPr>
          <p:nvPr/>
        </p:nvPicPr>
        <p:blipFill>
          <a:blip r:embed="rId3"/>
          <a:stretch>
            <a:fillRect/>
          </a:stretch>
        </p:blipFill>
        <p:spPr>
          <a:xfrm>
            <a:off x="120075" y="1981200"/>
            <a:ext cx="4302315" cy="3438121"/>
          </a:xfrm>
          <a:prstGeom prst="rect">
            <a:avLst/>
          </a:prstGeom>
          <a:ln>
            <a:solidFill>
              <a:schemeClr val="tx1"/>
            </a:solidFill>
          </a:ln>
        </p:spPr>
      </p:pic>
      <p:pic>
        <p:nvPicPr>
          <p:cNvPr id="3" name="Picture 2">
            <a:extLst>
              <a:ext uri="{FF2B5EF4-FFF2-40B4-BE49-F238E27FC236}">
                <a16:creationId xmlns:a16="http://schemas.microsoft.com/office/drawing/2014/main" id="{F760E0D2-EA20-4AD4-862F-6D2F71737140}"/>
              </a:ext>
            </a:extLst>
          </p:cNvPr>
          <p:cNvPicPr>
            <a:picLocks noChangeAspect="1"/>
          </p:cNvPicPr>
          <p:nvPr/>
        </p:nvPicPr>
        <p:blipFill>
          <a:blip r:embed="rId4"/>
          <a:stretch>
            <a:fillRect/>
          </a:stretch>
        </p:blipFill>
        <p:spPr>
          <a:xfrm>
            <a:off x="4562764" y="1981200"/>
            <a:ext cx="4451926" cy="3438121"/>
          </a:xfrm>
          <a:prstGeom prst="rect">
            <a:avLst/>
          </a:prstGeom>
          <a:ln>
            <a:solidFill>
              <a:schemeClr val="tx1"/>
            </a:solidFill>
          </a:ln>
        </p:spPr>
      </p:pic>
    </p:spTree>
    <p:extLst>
      <p:ext uri="{BB962C8B-B14F-4D97-AF65-F5344CB8AC3E}">
        <p14:creationId xmlns:p14="http://schemas.microsoft.com/office/powerpoint/2010/main" val="1153072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AHP Results</a:t>
            </a:r>
            <a:endParaRPr lang="en-US" sz="3200" kern="0" dirty="0">
              <a:solidFill>
                <a:schemeClr val="tx2"/>
              </a:solidFill>
              <a:latin typeface="Georgia" pitchFamily="18" charset="0"/>
              <a:ea typeface="+mj-ea"/>
              <a:cs typeface="+mj-cs"/>
            </a:endParaRPr>
          </a:p>
        </p:txBody>
      </p:sp>
      <p:pic>
        <p:nvPicPr>
          <p:cNvPr id="2" name="Picture 1">
            <a:extLst>
              <a:ext uri="{FF2B5EF4-FFF2-40B4-BE49-F238E27FC236}">
                <a16:creationId xmlns:a16="http://schemas.microsoft.com/office/drawing/2014/main" id="{C36679E5-63F3-4DC4-B35D-43595D0291E6}"/>
              </a:ext>
            </a:extLst>
          </p:cNvPr>
          <p:cNvPicPr>
            <a:picLocks noChangeAspect="1"/>
          </p:cNvPicPr>
          <p:nvPr/>
        </p:nvPicPr>
        <p:blipFill>
          <a:blip r:embed="rId3"/>
          <a:stretch>
            <a:fillRect/>
          </a:stretch>
        </p:blipFill>
        <p:spPr>
          <a:xfrm>
            <a:off x="4607024" y="1981200"/>
            <a:ext cx="4395480" cy="3397353"/>
          </a:xfrm>
          <a:prstGeom prst="rect">
            <a:avLst/>
          </a:prstGeom>
          <a:ln>
            <a:solidFill>
              <a:schemeClr val="tx1"/>
            </a:solidFill>
          </a:ln>
        </p:spPr>
      </p:pic>
      <p:pic>
        <p:nvPicPr>
          <p:cNvPr id="4" name="Picture 3">
            <a:extLst>
              <a:ext uri="{FF2B5EF4-FFF2-40B4-BE49-F238E27FC236}">
                <a16:creationId xmlns:a16="http://schemas.microsoft.com/office/drawing/2014/main" id="{EE221743-562C-4BE9-9196-682E0B35F5E2}"/>
              </a:ext>
            </a:extLst>
          </p:cNvPr>
          <p:cNvPicPr>
            <a:picLocks noChangeAspect="1"/>
          </p:cNvPicPr>
          <p:nvPr/>
        </p:nvPicPr>
        <p:blipFill>
          <a:blip r:embed="rId4"/>
          <a:stretch>
            <a:fillRect/>
          </a:stretch>
        </p:blipFill>
        <p:spPr>
          <a:xfrm>
            <a:off x="119786" y="1981200"/>
            <a:ext cx="4391096" cy="3397354"/>
          </a:xfrm>
          <a:prstGeom prst="rect">
            <a:avLst/>
          </a:prstGeom>
          <a:ln>
            <a:solidFill>
              <a:schemeClr val="tx1"/>
            </a:solidFill>
          </a:ln>
        </p:spPr>
      </p:pic>
    </p:spTree>
    <p:extLst>
      <p:ext uri="{BB962C8B-B14F-4D97-AF65-F5344CB8AC3E}">
        <p14:creationId xmlns:p14="http://schemas.microsoft.com/office/powerpoint/2010/main" val="3538128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AHP Results</a:t>
            </a:r>
            <a:endParaRPr lang="en-US" sz="3200" kern="0" dirty="0">
              <a:solidFill>
                <a:schemeClr val="tx2"/>
              </a:solidFill>
              <a:latin typeface="Georgia" pitchFamily="18" charset="0"/>
              <a:ea typeface="+mj-ea"/>
              <a:cs typeface="+mj-cs"/>
            </a:endParaRPr>
          </a:p>
        </p:txBody>
      </p:sp>
      <p:pic>
        <p:nvPicPr>
          <p:cNvPr id="2" name="Picture 1">
            <a:extLst>
              <a:ext uri="{FF2B5EF4-FFF2-40B4-BE49-F238E27FC236}">
                <a16:creationId xmlns:a16="http://schemas.microsoft.com/office/drawing/2014/main" id="{795F52F5-AA5A-468E-A7CA-C29047DFD9B6}"/>
              </a:ext>
            </a:extLst>
          </p:cNvPr>
          <p:cNvPicPr>
            <a:picLocks noChangeAspect="1"/>
          </p:cNvPicPr>
          <p:nvPr/>
        </p:nvPicPr>
        <p:blipFill>
          <a:blip r:embed="rId3"/>
          <a:stretch>
            <a:fillRect/>
          </a:stretch>
        </p:blipFill>
        <p:spPr>
          <a:xfrm>
            <a:off x="129311" y="1905000"/>
            <a:ext cx="4391096" cy="3389727"/>
          </a:xfrm>
          <a:prstGeom prst="rect">
            <a:avLst/>
          </a:prstGeom>
          <a:ln>
            <a:solidFill>
              <a:schemeClr val="tx1"/>
            </a:solidFill>
          </a:ln>
        </p:spPr>
      </p:pic>
      <p:pic>
        <p:nvPicPr>
          <p:cNvPr id="4" name="Picture 3">
            <a:extLst>
              <a:ext uri="{FF2B5EF4-FFF2-40B4-BE49-F238E27FC236}">
                <a16:creationId xmlns:a16="http://schemas.microsoft.com/office/drawing/2014/main" id="{B84CC9E1-7632-4292-BE68-70D7BD4465A5}"/>
              </a:ext>
            </a:extLst>
          </p:cNvPr>
          <p:cNvPicPr>
            <a:picLocks noChangeAspect="1"/>
          </p:cNvPicPr>
          <p:nvPr/>
        </p:nvPicPr>
        <p:blipFill>
          <a:blip r:embed="rId4"/>
          <a:stretch>
            <a:fillRect/>
          </a:stretch>
        </p:blipFill>
        <p:spPr>
          <a:xfrm>
            <a:off x="4623595" y="1905000"/>
            <a:ext cx="4391094" cy="3395945"/>
          </a:xfrm>
          <a:prstGeom prst="rect">
            <a:avLst/>
          </a:prstGeom>
          <a:ln>
            <a:solidFill>
              <a:schemeClr val="tx1"/>
            </a:solidFill>
          </a:ln>
        </p:spPr>
      </p:pic>
    </p:spTree>
    <p:extLst>
      <p:ext uri="{BB962C8B-B14F-4D97-AF65-F5344CB8AC3E}">
        <p14:creationId xmlns:p14="http://schemas.microsoft.com/office/powerpoint/2010/main" val="467937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AHP Results</a:t>
            </a:r>
            <a:endParaRPr lang="en-US" sz="3200" kern="0" dirty="0">
              <a:solidFill>
                <a:schemeClr val="tx2"/>
              </a:solidFill>
              <a:latin typeface="Georgia" pitchFamily="18" charset="0"/>
              <a:ea typeface="+mj-ea"/>
              <a:cs typeface="+mj-cs"/>
            </a:endParaRPr>
          </a:p>
        </p:txBody>
      </p:sp>
      <p:pic>
        <p:nvPicPr>
          <p:cNvPr id="2" name="Picture 1">
            <a:extLst>
              <a:ext uri="{FF2B5EF4-FFF2-40B4-BE49-F238E27FC236}">
                <a16:creationId xmlns:a16="http://schemas.microsoft.com/office/drawing/2014/main" id="{38A9105E-9E56-475C-B3AC-EF6B9AAE75CA}"/>
              </a:ext>
            </a:extLst>
          </p:cNvPr>
          <p:cNvPicPr>
            <a:picLocks noChangeAspect="1"/>
          </p:cNvPicPr>
          <p:nvPr/>
        </p:nvPicPr>
        <p:blipFill>
          <a:blip r:embed="rId3"/>
          <a:stretch>
            <a:fillRect/>
          </a:stretch>
        </p:blipFill>
        <p:spPr>
          <a:xfrm>
            <a:off x="129312" y="1981200"/>
            <a:ext cx="4391096" cy="3419449"/>
          </a:xfrm>
          <a:prstGeom prst="rect">
            <a:avLst/>
          </a:prstGeom>
          <a:ln>
            <a:solidFill>
              <a:schemeClr val="tx1"/>
            </a:solidFill>
          </a:ln>
        </p:spPr>
      </p:pic>
      <p:pic>
        <p:nvPicPr>
          <p:cNvPr id="4" name="Picture 3">
            <a:extLst>
              <a:ext uri="{FF2B5EF4-FFF2-40B4-BE49-F238E27FC236}">
                <a16:creationId xmlns:a16="http://schemas.microsoft.com/office/drawing/2014/main" id="{FDE1EB71-44D7-4C84-8AF7-2B4412FD379F}"/>
              </a:ext>
            </a:extLst>
          </p:cNvPr>
          <p:cNvPicPr>
            <a:picLocks noChangeAspect="1"/>
          </p:cNvPicPr>
          <p:nvPr/>
        </p:nvPicPr>
        <p:blipFill>
          <a:blip r:embed="rId4"/>
          <a:stretch>
            <a:fillRect/>
          </a:stretch>
        </p:blipFill>
        <p:spPr>
          <a:xfrm>
            <a:off x="4641688" y="1981200"/>
            <a:ext cx="4373000" cy="3414280"/>
          </a:xfrm>
          <a:prstGeom prst="rect">
            <a:avLst/>
          </a:prstGeom>
          <a:ln>
            <a:solidFill>
              <a:schemeClr val="tx1"/>
            </a:solidFill>
          </a:ln>
        </p:spPr>
      </p:pic>
    </p:spTree>
    <p:extLst>
      <p:ext uri="{BB962C8B-B14F-4D97-AF65-F5344CB8AC3E}">
        <p14:creationId xmlns:p14="http://schemas.microsoft.com/office/powerpoint/2010/main" val="2842522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AHP Results</a:t>
            </a:r>
            <a:endParaRPr lang="en-US" sz="3200" kern="0" dirty="0">
              <a:solidFill>
                <a:schemeClr val="tx2"/>
              </a:solidFill>
              <a:latin typeface="Georgia" pitchFamily="18" charset="0"/>
              <a:ea typeface="+mj-ea"/>
              <a:cs typeface="+mj-cs"/>
            </a:endParaRPr>
          </a:p>
        </p:txBody>
      </p:sp>
      <p:pic>
        <p:nvPicPr>
          <p:cNvPr id="2" name="Picture 1">
            <a:extLst>
              <a:ext uri="{FF2B5EF4-FFF2-40B4-BE49-F238E27FC236}">
                <a16:creationId xmlns:a16="http://schemas.microsoft.com/office/drawing/2014/main" id="{D2B6A8E3-4B03-4B3A-98DE-ECE6CCC41C8A}"/>
              </a:ext>
            </a:extLst>
          </p:cNvPr>
          <p:cNvPicPr>
            <a:picLocks noChangeAspect="1"/>
          </p:cNvPicPr>
          <p:nvPr/>
        </p:nvPicPr>
        <p:blipFill>
          <a:blip r:embed="rId3"/>
          <a:stretch>
            <a:fillRect/>
          </a:stretch>
        </p:blipFill>
        <p:spPr>
          <a:xfrm>
            <a:off x="129312" y="2057400"/>
            <a:ext cx="4391096" cy="3419449"/>
          </a:xfrm>
          <a:prstGeom prst="rect">
            <a:avLst/>
          </a:prstGeom>
          <a:ln>
            <a:solidFill>
              <a:schemeClr val="tx1"/>
            </a:solidFill>
          </a:ln>
        </p:spPr>
      </p:pic>
      <p:pic>
        <p:nvPicPr>
          <p:cNvPr id="4" name="Picture 3">
            <a:extLst>
              <a:ext uri="{FF2B5EF4-FFF2-40B4-BE49-F238E27FC236}">
                <a16:creationId xmlns:a16="http://schemas.microsoft.com/office/drawing/2014/main" id="{0A128F37-A872-4883-BBE1-3D99981B42F7}"/>
              </a:ext>
            </a:extLst>
          </p:cNvPr>
          <p:cNvPicPr>
            <a:picLocks noChangeAspect="1"/>
          </p:cNvPicPr>
          <p:nvPr/>
        </p:nvPicPr>
        <p:blipFill>
          <a:blip r:embed="rId4"/>
          <a:stretch>
            <a:fillRect/>
          </a:stretch>
        </p:blipFill>
        <p:spPr>
          <a:xfrm>
            <a:off x="4641688" y="2057400"/>
            <a:ext cx="4373000" cy="3414280"/>
          </a:xfrm>
          <a:prstGeom prst="rect">
            <a:avLst/>
          </a:prstGeom>
          <a:ln>
            <a:solidFill>
              <a:schemeClr val="tx1"/>
            </a:solidFill>
          </a:ln>
        </p:spPr>
      </p:pic>
    </p:spTree>
    <p:extLst>
      <p:ext uri="{BB962C8B-B14F-4D97-AF65-F5344CB8AC3E}">
        <p14:creationId xmlns:p14="http://schemas.microsoft.com/office/powerpoint/2010/main" val="21526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11" name="TextBox 10"/>
          <p:cNvSpPr txBox="1"/>
          <p:nvPr/>
        </p:nvSpPr>
        <p:spPr>
          <a:xfrm>
            <a:off x="427384" y="6112568"/>
            <a:ext cx="2039276" cy="646331"/>
          </a:xfrm>
          <a:prstGeom prst="rect">
            <a:avLst/>
          </a:prstGeom>
          <a:noFill/>
        </p:spPr>
        <p:txBody>
          <a:bodyPr wrap="none" rtlCol="0">
            <a:spAutoFit/>
          </a:bodyPr>
          <a:lstStyle/>
          <a:p>
            <a:r>
              <a:rPr lang="en-US" dirty="0"/>
              <a:t>EOU Colloquium</a:t>
            </a:r>
          </a:p>
          <a:p>
            <a:r>
              <a:rPr lang="en-US" dirty="0"/>
              <a:t>November 12, 2020</a:t>
            </a:r>
          </a:p>
        </p:txBody>
      </p:sp>
      <p:grpSp>
        <p:nvGrpSpPr>
          <p:cNvPr id="16" name="Group 15">
            <a:extLst>
              <a:ext uri="{FF2B5EF4-FFF2-40B4-BE49-F238E27FC236}">
                <a16:creationId xmlns:a16="http://schemas.microsoft.com/office/drawing/2014/main" id="{1BF2B4B0-33DC-43D9-917C-52C412E84D4E}"/>
              </a:ext>
            </a:extLst>
          </p:cNvPr>
          <p:cNvGrpSpPr/>
          <p:nvPr/>
        </p:nvGrpSpPr>
        <p:grpSpPr>
          <a:xfrm>
            <a:off x="2004336" y="2769161"/>
            <a:ext cx="4294288" cy="2363697"/>
            <a:chOff x="3620767" y="1828652"/>
            <a:chExt cx="4294288" cy="2363697"/>
          </a:xfrm>
        </p:grpSpPr>
        <p:pic>
          <p:nvPicPr>
            <p:cNvPr id="17" name="Picture 16">
              <a:extLst>
                <a:ext uri="{FF2B5EF4-FFF2-40B4-BE49-F238E27FC236}">
                  <a16:creationId xmlns:a16="http://schemas.microsoft.com/office/drawing/2014/main" id="{95D872CA-BD38-481E-A87C-CF8CFE3945A6}"/>
                </a:ext>
              </a:extLst>
            </p:cNvPr>
            <p:cNvPicPr>
              <a:picLocks noChangeAspect="1"/>
            </p:cNvPicPr>
            <p:nvPr/>
          </p:nvPicPr>
          <p:blipFill rotWithShape="1">
            <a:blip r:embed="rId3">
              <a:extLst>
                <a:ext uri="{28A0092B-C50C-407E-A947-70E740481C1C}">
                  <a14:useLocalDpi xmlns:a14="http://schemas.microsoft.com/office/drawing/2010/main" val="0"/>
                </a:ext>
              </a:extLst>
            </a:blip>
            <a:srcRect l="24929" r="23932"/>
            <a:stretch/>
          </p:blipFill>
          <p:spPr>
            <a:xfrm>
              <a:off x="3693576" y="1828652"/>
              <a:ext cx="4221479" cy="2363697"/>
            </a:xfrm>
            <a:prstGeom prst="rect">
              <a:avLst/>
            </a:prstGeom>
          </p:spPr>
        </p:pic>
        <p:cxnSp>
          <p:nvCxnSpPr>
            <p:cNvPr id="18" name="Straight Connector 17">
              <a:extLst>
                <a:ext uri="{FF2B5EF4-FFF2-40B4-BE49-F238E27FC236}">
                  <a16:creationId xmlns:a16="http://schemas.microsoft.com/office/drawing/2014/main" id="{F06D3803-DFB3-4890-839D-1BEA307E619F}"/>
                </a:ext>
              </a:extLst>
            </p:cNvPr>
            <p:cNvCxnSpPr>
              <a:cxnSpLocks/>
            </p:cNvCxnSpPr>
            <p:nvPr/>
          </p:nvCxnSpPr>
          <p:spPr>
            <a:xfrm>
              <a:off x="5797117" y="2228295"/>
              <a:ext cx="0" cy="166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7364B5-9C89-4043-B54C-436FDF56D797}"/>
                </a:ext>
              </a:extLst>
            </p:cNvPr>
            <p:cNvCxnSpPr>
              <a:cxnSpLocks/>
            </p:cNvCxnSpPr>
            <p:nvPr/>
          </p:nvCxnSpPr>
          <p:spPr>
            <a:xfrm>
              <a:off x="6592162" y="2948036"/>
              <a:ext cx="2141" cy="93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364213A-F5FF-4BA0-B664-2E53DCED6E3B}"/>
                </a:ext>
              </a:extLst>
            </p:cNvPr>
            <p:cNvCxnSpPr>
              <a:cxnSpLocks/>
            </p:cNvCxnSpPr>
            <p:nvPr/>
          </p:nvCxnSpPr>
          <p:spPr>
            <a:xfrm>
              <a:off x="4354495" y="3614618"/>
              <a:ext cx="0" cy="26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259C6D8-6A9B-4D78-9CF1-B10377072001}"/>
                </a:ext>
              </a:extLst>
            </p:cNvPr>
            <p:cNvCxnSpPr>
              <a:cxnSpLocks/>
            </p:cNvCxnSpPr>
            <p:nvPr/>
          </p:nvCxnSpPr>
          <p:spPr>
            <a:xfrm>
              <a:off x="5002565" y="2928984"/>
              <a:ext cx="0" cy="94991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2AC933A-9259-4989-8734-2F73737ABAF3}"/>
                </a:ext>
              </a:extLst>
            </p:cNvPr>
            <p:cNvSpPr txBox="1"/>
            <p:nvPr/>
          </p:nvSpPr>
          <p:spPr>
            <a:xfrm>
              <a:off x="4379308" y="3380012"/>
              <a:ext cx="659155" cy="553998"/>
            </a:xfrm>
            <a:prstGeom prst="rect">
              <a:avLst/>
            </a:prstGeom>
            <a:noFill/>
          </p:spPr>
          <p:txBody>
            <a:bodyPr wrap="none" rtlCol="0">
              <a:spAutoFit/>
            </a:bodyPr>
            <a:lstStyle/>
            <a:p>
              <a:pPr algn="ctr"/>
              <a:r>
                <a:rPr lang="en-US" sz="1000" b="1" dirty="0"/>
                <a:t>early</a:t>
              </a:r>
            </a:p>
            <a:p>
              <a:pPr algn="ctr"/>
              <a:r>
                <a:rPr lang="en-US" sz="1000" b="1" dirty="0"/>
                <a:t>adopters</a:t>
              </a:r>
            </a:p>
            <a:p>
              <a:pPr algn="ctr"/>
              <a:r>
                <a:rPr lang="en-US" sz="1000" b="1" dirty="0"/>
                <a:t>13.5%</a:t>
              </a:r>
            </a:p>
          </p:txBody>
        </p:sp>
        <p:sp>
          <p:nvSpPr>
            <p:cNvPr id="23" name="TextBox 22">
              <a:extLst>
                <a:ext uri="{FF2B5EF4-FFF2-40B4-BE49-F238E27FC236}">
                  <a16:creationId xmlns:a16="http://schemas.microsoft.com/office/drawing/2014/main" id="{AA59FC48-2026-49FF-A210-DBF838918E19}"/>
                </a:ext>
              </a:extLst>
            </p:cNvPr>
            <p:cNvSpPr txBox="1"/>
            <p:nvPr/>
          </p:nvSpPr>
          <p:spPr>
            <a:xfrm>
              <a:off x="3620767" y="3380012"/>
              <a:ext cx="758541" cy="400110"/>
            </a:xfrm>
            <a:prstGeom prst="rect">
              <a:avLst/>
            </a:prstGeom>
            <a:noFill/>
          </p:spPr>
          <p:txBody>
            <a:bodyPr wrap="none" rtlCol="0">
              <a:spAutoFit/>
            </a:bodyPr>
            <a:lstStyle/>
            <a:p>
              <a:pPr algn="ctr"/>
              <a:r>
                <a:rPr lang="en-US" sz="1000" b="1" dirty="0"/>
                <a:t>Innovators</a:t>
              </a:r>
            </a:p>
            <a:p>
              <a:pPr algn="ctr"/>
              <a:r>
                <a:rPr lang="en-US" sz="1000" b="1" dirty="0"/>
                <a:t>2.5%</a:t>
              </a:r>
            </a:p>
          </p:txBody>
        </p:sp>
        <p:sp>
          <p:nvSpPr>
            <p:cNvPr id="24" name="TextBox 23">
              <a:extLst>
                <a:ext uri="{FF2B5EF4-FFF2-40B4-BE49-F238E27FC236}">
                  <a16:creationId xmlns:a16="http://schemas.microsoft.com/office/drawing/2014/main" id="{D88388AD-EC1A-4AF4-A5D0-16B3C59C4BD4}"/>
                </a:ext>
              </a:extLst>
            </p:cNvPr>
            <p:cNvSpPr txBox="1"/>
            <p:nvPr/>
          </p:nvSpPr>
          <p:spPr>
            <a:xfrm>
              <a:off x="5082041" y="3380012"/>
              <a:ext cx="635110" cy="553998"/>
            </a:xfrm>
            <a:prstGeom prst="rect">
              <a:avLst/>
            </a:prstGeom>
            <a:noFill/>
          </p:spPr>
          <p:txBody>
            <a:bodyPr wrap="none" rtlCol="0">
              <a:spAutoFit/>
            </a:bodyPr>
            <a:lstStyle/>
            <a:p>
              <a:pPr algn="ctr"/>
              <a:r>
                <a:rPr lang="en-US" sz="1000" b="1" dirty="0"/>
                <a:t>early</a:t>
              </a:r>
            </a:p>
            <a:p>
              <a:pPr algn="ctr"/>
              <a:r>
                <a:rPr lang="en-US" sz="1000" b="1" dirty="0"/>
                <a:t>majority</a:t>
              </a:r>
            </a:p>
            <a:p>
              <a:pPr algn="ctr"/>
              <a:r>
                <a:rPr lang="en-US" sz="1000" b="1" dirty="0"/>
                <a:t>34%</a:t>
              </a:r>
            </a:p>
          </p:txBody>
        </p:sp>
        <p:sp>
          <p:nvSpPr>
            <p:cNvPr id="25" name="TextBox 24">
              <a:extLst>
                <a:ext uri="{FF2B5EF4-FFF2-40B4-BE49-F238E27FC236}">
                  <a16:creationId xmlns:a16="http://schemas.microsoft.com/office/drawing/2014/main" id="{E57C1FF6-A6AA-4356-8845-CD2AE23F61A6}"/>
                </a:ext>
              </a:extLst>
            </p:cNvPr>
            <p:cNvSpPr txBox="1"/>
            <p:nvPr/>
          </p:nvSpPr>
          <p:spPr>
            <a:xfrm>
              <a:off x="6667674" y="3537116"/>
              <a:ext cx="628698" cy="400110"/>
            </a:xfrm>
            <a:prstGeom prst="rect">
              <a:avLst/>
            </a:prstGeom>
            <a:noFill/>
          </p:spPr>
          <p:txBody>
            <a:bodyPr wrap="none" rtlCol="0">
              <a:spAutoFit/>
            </a:bodyPr>
            <a:lstStyle/>
            <a:p>
              <a:pPr algn="ctr"/>
              <a:r>
                <a:rPr lang="en-US" sz="1000" b="1" dirty="0"/>
                <a:t>laggards</a:t>
              </a:r>
            </a:p>
            <a:p>
              <a:pPr algn="ctr"/>
              <a:r>
                <a:rPr lang="en-US" sz="1000" b="1" dirty="0"/>
                <a:t>16%</a:t>
              </a:r>
            </a:p>
          </p:txBody>
        </p:sp>
        <p:sp>
          <p:nvSpPr>
            <p:cNvPr id="26" name="TextBox 25">
              <a:extLst>
                <a:ext uri="{FF2B5EF4-FFF2-40B4-BE49-F238E27FC236}">
                  <a16:creationId xmlns:a16="http://schemas.microsoft.com/office/drawing/2014/main" id="{375A606D-C33E-43E4-984C-099693E60683}"/>
                </a:ext>
              </a:extLst>
            </p:cNvPr>
            <p:cNvSpPr txBox="1"/>
            <p:nvPr/>
          </p:nvSpPr>
          <p:spPr>
            <a:xfrm>
              <a:off x="5876592" y="3380012"/>
              <a:ext cx="635110" cy="553998"/>
            </a:xfrm>
            <a:prstGeom prst="rect">
              <a:avLst/>
            </a:prstGeom>
            <a:noFill/>
          </p:spPr>
          <p:txBody>
            <a:bodyPr wrap="none" rtlCol="0">
              <a:spAutoFit/>
            </a:bodyPr>
            <a:lstStyle/>
            <a:p>
              <a:pPr algn="ctr"/>
              <a:r>
                <a:rPr lang="en-US" sz="1000" b="1" dirty="0"/>
                <a:t>late</a:t>
              </a:r>
            </a:p>
            <a:p>
              <a:pPr algn="ctr"/>
              <a:r>
                <a:rPr lang="en-US" sz="1000" b="1" dirty="0"/>
                <a:t>majority</a:t>
              </a:r>
            </a:p>
            <a:p>
              <a:pPr algn="ctr"/>
              <a:r>
                <a:rPr lang="en-US" sz="1000" b="1" dirty="0"/>
                <a:t>34%</a:t>
              </a:r>
            </a:p>
          </p:txBody>
        </p:sp>
      </p:grpSp>
      <p:grpSp>
        <p:nvGrpSpPr>
          <p:cNvPr id="64" name="Group 63">
            <a:extLst>
              <a:ext uri="{FF2B5EF4-FFF2-40B4-BE49-F238E27FC236}">
                <a16:creationId xmlns:a16="http://schemas.microsoft.com/office/drawing/2014/main" id="{AA0BD5F5-1B0F-4BD0-8B78-C6FAC78916FA}"/>
              </a:ext>
            </a:extLst>
          </p:cNvPr>
          <p:cNvGrpSpPr/>
          <p:nvPr/>
        </p:nvGrpSpPr>
        <p:grpSpPr>
          <a:xfrm>
            <a:off x="2080536" y="2341340"/>
            <a:ext cx="5059127" cy="2573194"/>
            <a:chOff x="2080536" y="2341340"/>
            <a:chExt cx="5059127" cy="2573194"/>
          </a:xfrm>
        </p:grpSpPr>
        <p:cxnSp>
          <p:nvCxnSpPr>
            <p:cNvPr id="5" name="Straight Arrow Connector 4">
              <a:extLst>
                <a:ext uri="{FF2B5EF4-FFF2-40B4-BE49-F238E27FC236}">
                  <a16:creationId xmlns:a16="http://schemas.microsoft.com/office/drawing/2014/main" id="{FC227BA9-120A-49A7-ABCE-933CF6367565}"/>
                </a:ext>
              </a:extLst>
            </p:cNvPr>
            <p:cNvCxnSpPr>
              <a:cxnSpLocks/>
            </p:cNvCxnSpPr>
            <p:nvPr/>
          </p:nvCxnSpPr>
          <p:spPr>
            <a:xfrm flipH="1" flipV="1">
              <a:off x="6281061" y="2341340"/>
              <a:ext cx="27088" cy="2496994"/>
            </a:xfrm>
            <a:prstGeom prst="straightConnector1">
              <a:avLst/>
            </a:prstGeom>
            <a:ln w="19050">
              <a:tailEnd type="triangle"/>
            </a:ln>
            <a:effectLst/>
          </p:spPr>
          <p:style>
            <a:lnRef idx="2">
              <a:schemeClr val="accent1"/>
            </a:lnRef>
            <a:fillRef idx="0">
              <a:schemeClr val="accent1"/>
            </a:fillRef>
            <a:effectRef idx="1">
              <a:schemeClr val="accent1"/>
            </a:effectRef>
            <a:fontRef idx="minor">
              <a:schemeClr val="tx1"/>
            </a:fontRef>
          </p:style>
        </p:cxnSp>
        <p:sp>
          <p:nvSpPr>
            <p:cNvPr id="6" name="Freeform: Shape 5">
              <a:extLst>
                <a:ext uri="{FF2B5EF4-FFF2-40B4-BE49-F238E27FC236}">
                  <a16:creationId xmlns:a16="http://schemas.microsoft.com/office/drawing/2014/main" id="{12FCC358-DFF2-46F0-9CE6-94ABA945A5AC}"/>
                </a:ext>
              </a:extLst>
            </p:cNvPr>
            <p:cNvSpPr/>
            <p:nvPr/>
          </p:nvSpPr>
          <p:spPr>
            <a:xfrm>
              <a:off x="2080536" y="2569940"/>
              <a:ext cx="4191000" cy="2219074"/>
            </a:xfrm>
            <a:custGeom>
              <a:avLst/>
              <a:gdLst>
                <a:gd name="connsiteX0" fmla="*/ 0 w 4191000"/>
                <a:gd name="connsiteY0" fmla="*/ 2209800 h 2219074"/>
                <a:gd name="connsiteX1" fmla="*/ 571500 w 4191000"/>
                <a:gd name="connsiteY1" fmla="*/ 2152650 h 2219074"/>
                <a:gd name="connsiteX2" fmla="*/ 1285875 w 4191000"/>
                <a:gd name="connsiteY2" fmla="*/ 1714500 h 2219074"/>
                <a:gd name="connsiteX3" fmla="*/ 2095500 w 4191000"/>
                <a:gd name="connsiteY3" fmla="*/ 600075 h 2219074"/>
                <a:gd name="connsiteX4" fmla="*/ 2952750 w 4191000"/>
                <a:gd name="connsiteY4" fmla="*/ 114300 h 2219074"/>
                <a:gd name="connsiteX5" fmla="*/ 4191000 w 4191000"/>
                <a:gd name="connsiteY5" fmla="*/ 0 h 2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2219074">
                  <a:moveTo>
                    <a:pt x="0" y="2209800"/>
                  </a:moveTo>
                  <a:cubicBezTo>
                    <a:pt x="178594" y="2222500"/>
                    <a:pt x="357188" y="2235200"/>
                    <a:pt x="571500" y="2152650"/>
                  </a:cubicBezTo>
                  <a:cubicBezTo>
                    <a:pt x="785812" y="2070100"/>
                    <a:pt x="1031875" y="1973262"/>
                    <a:pt x="1285875" y="1714500"/>
                  </a:cubicBezTo>
                  <a:cubicBezTo>
                    <a:pt x="1539875" y="1455738"/>
                    <a:pt x="1817688" y="866775"/>
                    <a:pt x="2095500" y="600075"/>
                  </a:cubicBezTo>
                  <a:cubicBezTo>
                    <a:pt x="2373312" y="333375"/>
                    <a:pt x="2603500" y="214312"/>
                    <a:pt x="2952750" y="114300"/>
                  </a:cubicBezTo>
                  <a:cubicBezTo>
                    <a:pt x="3302000" y="14287"/>
                    <a:pt x="3746500" y="7143"/>
                    <a:pt x="4191000" y="0"/>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821E0E4-BECC-428A-944B-135570AD8BB5}"/>
                </a:ext>
              </a:extLst>
            </p:cNvPr>
            <p:cNvSpPr txBox="1"/>
            <p:nvPr/>
          </p:nvSpPr>
          <p:spPr>
            <a:xfrm>
              <a:off x="6358886" y="2454524"/>
              <a:ext cx="357790" cy="230832"/>
            </a:xfrm>
            <a:prstGeom prst="rect">
              <a:avLst/>
            </a:prstGeom>
            <a:noFill/>
          </p:spPr>
          <p:txBody>
            <a:bodyPr wrap="none" rtlCol="0">
              <a:spAutoFit/>
            </a:bodyPr>
            <a:lstStyle/>
            <a:p>
              <a:r>
                <a:rPr lang="en-US" sz="900" dirty="0"/>
                <a:t>100</a:t>
              </a:r>
            </a:p>
          </p:txBody>
        </p:sp>
        <p:sp>
          <p:nvSpPr>
            <p:cNvPr id="30" name="TextBox 29">
              <a:extLst>
                <a:ext uri="{FF2B5EF4-FFF2-40B4-BE49-F238E27FC236}">
                  <a16:creationId xmlns:a16="http://schemas.microsoft.com/office/drawing/2014/main" id="{72ED5148-5F90-4482-97F1-5159AD07066E}"/>
                </a:ext>
              </a:extLst>
            </p:cNvPr>
            <p:cNvSpPr txBox="1"/>
            <p:nvPr/>
          </p:nvSpPr>
          <p:spPr>
            <a:xfrm>
              <a:off x="6358886" y="3063345"/>
              <a:ext cx="300082" cy="230832"/>
            </a:xfrm>
            <a:prstGeom prst="rect">
              <a:avLst/>
            </a:prstGeom>
            <a:noFill/>
          </p:spPr>
          <p:txBody>
            <a:bodyPr wrap="none" rtlCol="0">
              <a:spAutoFit/>
            </a:bodyPr>
            <a:lstStyle/>
            <a:p>
              <a:r>
                <a:rPr lang="en-US" sz="900" dirty="0"/>
                <a:t>75</a:t>
              </a:r>
            </a:p>
          </p:txBody>
        </p:sp>
        <p:sp>
          <p:nvSpPr>
            <p:cNvPr id="32" name="TextBox 31">
              <a:extLst>
                <a:ext uri="{FF2B5EF4-FFF2-40B4-BE49-F238E27FC236}">
                  <a16:creationId xmlns:a16="http://schemas.microsoft.com/office/drawing/2014/main" id="{01FB01B4-3006-4F23-B2CE-A688EB5AD851}"/>
                </a:ext>
              </a:extLst>
            </p:cNvPr>
            <p:cNvSpPr txBox="1"/>
            <p:nvPr/>
          </p:nvSpPr>
          <p:spPr>
            <a:xfrm>
              <a:off x="6358886" y="3604179"/>
              <a:ext cx="300082" cy="230832"/>
            </a:xfrm>
            <a:prstGeom prst="rect">
              <a:avLst/>
            </a:prstGeom>
            <a:noFill/>
          </p:spPr>
          <p:txBody>
            <a:bodyPr wrap="none" rtlCol="0">
              <a:spAutoFit/>
            </a:bodyPr>
            <a:lstStyle/>
            <a:p>
              <a:r>
                <a:rPr lang="en-US" sz="900" dirty="0"/>
                <a:t>50</a:t>
              </a:r>
            </a:p>
          </p:txBody>
        </p:sp>
        <p:sp>
          <p:nvSpPr>
            <p:cNvPr id="34" name="TextBox 33">
              <a:extLst>
                <a:ext uri="{FF2B5EF4-FFF2-40B4-BE49-F238E27FC236}">
                  <a16:creationId xmlns:a16="http://schemas.microsoft.com/office/drawing/2014/main" id="{A5DE9818-9E88-4C22-9A06-B6DC777B5A22}"/>
                </a:ext>
              </a:extLst>
            </p:cNvPr>
            <p:cNvSpPr txBox="1"/>
            <p:nvPr/>
          </p:nvSpPr>
          <p:spPr>
            <a:xfrm>
              <a:off x="6358886" y="4142868"/>
              <a:ext cx="300082" cy="230832"/>
            </a:xfrm>
            <a:prstGeom prst="rect">
              <a:avLst/>
            </a:prstGeom>
            <a:noFill/>
          </p:spPr>
          <p:txBody>
            <a:bodyPr wrap="none" rtlCol="0">
              <a:spAutoFit/>
            </a:bodyPr>
            <a:lstStyle/>
            <a:p>
              <a:r>
                <a:rPr lang="en-US" sz="900" dirty="0"/>
                <a:t>25</a:t>
              </a:r>
            </a:p>
          </p:txBody>
        </p:sp>
        <p:sp>
          <p:nvSpPr>
            <p:cNvPr id="36" name="TextBox 35">
              <a:extLst>
                <a:ext uri="{FF2B5EF4-FFF2-40B4-BE49-F238E27FC236}">
                  <a16:creationId xmlns:a16="http://schemas.microsoft.com/office/drawing/2014/main" id="{818F3D88-E0F2-4D09-A495-1FF423EF6313}"/>
                </a:ext>
              </a:extLst>
            </p:cNvPr>
            <p:cNvSpPr txBox="1"/>
            <p:nvPr/>
          </p:nvSpPr>
          <p:spPr>
            <a:xfrm>
              <a:off x="6358886" y="4683702"/>
              <a:ext cx="242374" cy="230832"/>
            </a:xfrm>
            <a:prstGeom prst="rect">
              <a:avLst/>
            </a:prstGeom>
            <a:noFill/>
          </p:spPr>
          <p:txBody>
            <a:bodyPr wrap="none" rtlCol="0">
              <a:spAutoFit/>
            </a:bodyPr>
            <a:lstStyle/>
            <a:p>
              <a:r>
                <a:rPr lang="en-US" sz="900" dirty="0"/>
                <a:t>0</a:t>
              </a:r>
            </a:p>
          </p:txBody>
        </p:sp>
        <p:sp>
          <p:nvSpPr>
            <p:cNvPr id="38" name="TextBox 37">
              <a:extLst>
                <a:ext uri="{FF2B5EF4-FFF2-40B4-BE49-F238E27FC236}">
                  <a16:creationId xmlns:a16="http://schemas.microsoft.com/office/drawing/2014/main" id="{267A23B7-B0B0-4A3C-8BF9-9428A588D203}"/>
                </a:ext>
              </a:extLst>
            </p:cNvPr>
            <p:cNvSpPr txBox="1"/>
            <p:nvPr/>
          </p:nvSpPr>
          <p:spPr>
            <a:xfrm rot="5400000">
              <a:off x="6416612" y="3581095"/>
              <a:ext cx="1169103" cy="276999"/>
            </a:xfrm>
            <a:prstGeom prst="rect">
              <a:avLst/>
            </a:prstGeom>
            <a:noFill/>
          </p:spPr>
          <p:txBody>
            <a:bodyPr wrap="none" rtlCol="0">
              <a:spAutoFit/>
            </a:bodyPr>
            <a:lstStyle/>
            <a:p>
              <a:r>
                <a:rPr lang="en-US" sz="1200" dirty="0"/>
                <a:t>Market Share %</a:t>
              </a:r>
            </a:p>
          </p:txBody>
        </p:sp>
      </p:grpSp>
      <p:sp>
        <p:nvSpPr>
          <p:cNvPr id="57" name="TextBox 56">
            <a:extLst>
              <a:ext uri="{FF2B5EF4-FFF2-40B4-BE49-F238E27FC236}">
                <a16:creationId xmlns:a16="http://schemas.microsoft.com/office/drawing/2014/main" id="{4321E178-9212-4720-ADCE-51CEF8C36BA1}"/>
              </a:ext>
            </a:extLst>
          </p:cNvPr>
          <p:cNvSpPr txBox="1"/>
          <p:nvPr/>
        </p:nvSpPr>
        <p:spPr>
          <a:xfrm>
            <a:off x="4057079" y="4962747"/>
            <a:ext cx="261610" cy="369332"/>
          </a:xfrm>
          <a:prstGeom prst="rect">
            <a:avLst/>
          </a:prstGeom>
          <a:noFill/>
        </p:spPr>
        <p:txBody>
          <a:bodyPr wrap="none" rtlCol="0">
            <a:spAutoFit/>
          </a:bodyPr>
          <a:lstStyle/>
          <a:p>
            <a:r>
              <a:rPr lang="en-US" i="1" dirty="0"/>
              <a:t>t</a:t>
            </a:r>
          </a:p>
        </p:txBody>
      </p:sp>
      <p:sp>
        <p:nvSpPr>
          <p:cNvPr id="60" name="Rectangle 8">
            <a:extLst>
              <a:ext uri="{FF2B5EF4-FFF2-40B4-BE49-F238E27FC236}">
                <a16:creationId xmlns:a16="http://schemas.microsoft.com/office/drawing/2014/main" id="{9541AA63-9560-4413-94FF-2C91B14505EC}"/>
              </a:ext>
            </a:extLst>
          </p:cNvPr>
          <p:cNvSpPr txBox="1">
            <a:spLocks noChangeArrowheads="1"/>
          </p:cNvSpPr>
          <p:nvPr/>
        </p:nvSpPr>
        <p:spPr bwMode="auto">
          <a:xfrm>
            <a:off x="2590800" y="183177"/>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Conceptual Foundation</a:t>
            </a:r>
          </a:p>
          <a:p>
            <a:pPr eaLnBrk="1" hangingPunct="1">
              <a:defRPr/>
            </a:pPr>
            <a:r>
              <a:rPr lang="en-US" sz="2800" kern="0" dirty="0">
                <a:solidFill>
                  <a:schemeClr val="tx2"/>
                </a:solidFill>
                <a:latin typeface="Georgia" pitchFamily="18" charset="0"/>
                <a:ea typeface="+mj-ea"/>
                <a:cs typeface="+mj-cs"/>
              </a:rPr>
              <a:t>Rogers Diffusion Theory</a:t>
            </a:r>
            <a:endParaRPr lang="en-US" sz="2400" kern="0" dirty="0">
              <a:solidFill>
                <a:schemeClr val="tx2"/>
              </a:solidFill>
              <a:latin typeface="Georgia" pitchFamily="18" charset="0"/>
              <a:ea typeface="+mj-ea"/>
              <a:cs typeface="+mj-cs"/>
            </a:endParaRPr>
          </a:p>
        </p:txBody>
      </p:sp>
      <p:cxnSp>
        <p:nvCxnSpPr>
          <p:cNvPr id="61" name="Straight Arrow Connector 60">
            <a:extLst>
              <a:ext uri="{FF2B5EF4-FFF2-40B4-BE49-F238E27FC236}">
                <a16:creationId xmlns:a16="http://schemas.microsoft.com/office/drawing/2014/main" id="{A9840B4D-C568-4591-A2BE-80C0B4BE5D6F}"/>
              </a:ext>
            </a:extLst>
          </p:cNvPr>
          <p:cNvCxnSpPr>
            <a:cxnSpLocks/>
          </p:cNvCxnSpPr>
          <p:nvPr/>
        </p:nvCxnSpPr>
        <p:spPr>
          <a:xfrm>
            <a:off x="2087091" y="4830110"/>
            <a:ext cx="4206240" cy="0"/>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9D917E0A-A050-42E4-A088-8B07F288A43D}"/>
              </a:ext>
            </a:extLst>
          </p:cNvPr>
          <p:cNvSpPr txBox="1"/>
          <p:nvPr/>
        </p:nvSpPr>
        <p:spPr>
          <a:xfrm>
            <a:off x="1227892" y="5216835"/>
            <a:ext cx="1117614" cy="230832"/>
          </a:xfrm>
          <a:prstGeom prst="rect">
            <a:avLst/>
          </a:prstGeom>
          <a:noFill/>
        </p:spPr>
        <p:txBody>
          <a:bodyPr wrap="none" rtlCol="0">
            <a:spAutoFit/>
          </a:bodyPr>
          <a:lstStyle/>
          <a:p>
            <a:pPr algn="ctr"/>
            <a:r>
              <a:rPr lang="en-US" sz="900" dirty="0"/>
              <a:t>Rogers (1962, 2003)</a:t>
            </a:r>
          </a:p>
        </p:txBody>
      </p:sp>
    </p:spTree>
    <p:extLst>
      <p:ext uri="{BB962C8B-B14F-4D97-AF65-F5344CB8AC3E}">
        <p14:creationId xmlns:p14="http://schemas.microsoft.com/office/powerpoint/2010/main" val="154798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AHP Results</a:t>
            </a:r>
            <a:endParaRPr lang="en-US" sz="3200" kern="0" dirty="0">
              <a:solidFill>
                <a:schemeClr val="tx2"/>
              </a:solidFill>
              <a:latin typeface="Georgia" pitchFamily="18" charset="0"/>
              <a:ea typeface="+mj-ea"/>
              <a:cs typeface="+mj-cs"/>
            </a:endParaRPr>
          </a:p>
        </p:txBody>
      </p:sp>
      <p:pic>
        <p:nvPicPr>
          <p:cNvPr id="2" name="Picture 1">
            <a:extLst>
              <a:ext uri="{FF2B5EF4-FFF2-40B4-BE49-F238E27FC236}">
                <a16:creationId xmlns:a16="http://schemas.microsoft.com/office/drawing/2014/main" id="{84F6D6E7-C068-493C-990A-B2BB9609353F}"/>
              </a:ext>
            </a:extLst>
          </p:cNvPr>
          <p:cNvPicPr>
            <a:picLocks noChangeAspect="1"/>
          </p:cNvPicPr>
          <p:nvPr/>
        </p:nvPicPr>
        <p:blipFill>
          <a:blip r:embed="rId3"/>
          <a:stretch>
            <a:fillRect/>
          </a:stretch>
        </p:blipFill>
        <p:spPr>
          <a:xfrm>
            <a:off x="110405" y="2057400"/>
            <a:ext cx="4403552" cy="3419449"/>
          </a:xfrm>
          <a:prstGeom prst="rect">
            <a:avLst/>
          </a:prstGeom>
          <a:ln>
            <a:solidFill>
              <a:schemeClr val="tx1"/>
            </a:solidFill>
          </a:ln>
        </p:spPr>
      </p:pic>
      <p:pic>
        <p:nvPicPr>
          <p:cNvPr id="4" name="Picture 3">
            <a:extLst>
              <a:ext uri="{FF2B5EF4-FFF2-40B4-BE49-F238E27FC236}">
                <a16:creationId xmlns:a16="http://schemas.microsoft.com/office/drawing/2014/main" id="{E0DD21F1-B83C-4418-A8A2-4B7AFE001FAC}"/>
              </a:ext>
            </a:extLst>
          </p:cNvPr>
          <p:cNvPicPr>
            <a:picLocks noChangeAspect="1"/>
          </p:cNvPicPr>
          <p:nvPr/>
        </p:nvPicPr>
        <p:blipFill>
          <a:blip r:embed="rId4"/>
          <a:stretch>
            <a:fillRect/>
          </a:stretch>
        </p:blipFill>
        <p:spPr>
          <a:xfrm>
            <a:off x="4604847" y="2057400"/>
            <a:ext cx="4434010" cy="3419449"/>
          </a:xfrm>
          <a:prstGeom prst="rect">
            <a:avLst/>
          </a:prstGeom>
          <a:ln>
            <a:solidFill>
              <a:schemeClr val="tx1"/>
            </a:solidFill>
          </a:ln>
        </p:spPr>
      </p:pic>
    </p:spTree>
    <p:extLst>
      <p:ext uri="{BB962C8B-B14F-4D97-AF65-F5344CB8AC3E}">
        <p14:creationId xmlns:p14="http://schemas.microsoft.com/office/powerpoint/2010/main" val="4082286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AHP Results</a:t>
            </a:r>
            <a:endParaRPr lang="en-US" sz="3200" kern="0" dirty="0">
              <a:solidFill>
                <a:schemeClr val="tx2"/>
              </a:solidFill>
              <a:latin typeface="Georgia" pitchFamily="18" charset="0"/>
              <a:ea typeface="+mj-ea"/>
              <a:cs typeface="+mj-cs"/>
            </a:endParaRPr>
          </a:p>
        </p:txBody>
      </p:sp>
      <p:pic>
        <p:nvPicPr>
          <p:cNvPr id="2" name="Picture 1">
            <a:extLst>
              <a:ext uri="{FF2B5EF4-FFF2-40B4-BE49-F238E27FC236}">
                <a16:creationId xmlns:a16="http://schemas.microsoft.com/office/drawing/2014/main" id="{A4FCF926-3FBD-4FF8-AF2D-923DD0E3D0C5}"/>
              </a:ext>
            </a:extLst>
          </p:cNvPr>
          <p:cNvPicPr>
            <a:picLocks noChangeAspect="1"/>
          </p:cNvPicPr>
          <p:nvPr/>
        </p:nvPicPr>
        <p:blipFill>
          <a:blip r:embed="rId3"/>
          <a:stretch>
            <a:fillRect/>
          </a:stretch>
        </p:blipFill>
        <p:spPr>
          <a:xfrm>
            <a:off x="110405" y="2057400"/>
            <a:ext cx="4416552" cy="3429544"/>
          </a:xfrm>
          <a:prstGeom prst="rect">
            <a:avLst/>
          </a:prstGeom>
          <a:ln>
            <a:solidFill>
              <a:schemeClr val="tx1"/>
            </a:solidFill>
          </a:ln>
        </p:spPr>
      </p:pic>
      <p:pic>
        <p:nvPicPr>
          <p:cNvPr id="4" name="Picture 3">
            <a:extLst>
              <a:ext uri="{FF2B5EF4-FFF2-40B4-BE49-F238E27FC236}">
                <a16:creationId xmlns:a16="http://schemas.microsoft.com/office/drawing/2014/main" id="{73C2B7B0-D183-4211-91C3-7306E08C6D5E}"/>
              </a:ext>
            </a:extLst>
          </p:cNvPr>
          <p:cNvPicPr>
            <a:picLocks noChangeAspect="1"/>
          </p:cNvPicPr>
          <p:nvPr/>
        </p:nvPicPr>
        <p:blipFill>
          <a:blip r:embed="rId4"/>
          <a:stretch>
            <a:fillRect/>
          </a:stretch>
        </p:blipFill>
        <p:spPr>
          <a:xfrm>
            <a:off x="4591757" y="2057400"/>
            <a:ext cx="4447100" cy="3429544"/>
          </a:xfrm>
          <a:prstGeom prst="rect">
            <a:avLst/>
          </a:prstGeom>
          <a:ln>
            <a:solidFill>
              <a:schemeClr val="tx1"/>
            </a:solidFill>
          </a:ln>
        </p:spPr>
      </p:pic>
    </p:spTree>
    <p:extLst>
      <p:ext uri="{BB962C8B-B14F-4D97-AF65-F5344CB8AC3E}">
        <p14:creationId xmlns:p14="http://schemas.microsoft.com/office/powerpoint/2010/main" val="814043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2640594" y="322421"/>
            <a:ext cx="60198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AHP Results</a:t>
            </a:r>
            <a:endParaRPr lang="en-US" sz="3200" kern="0" dirty="0">
              <a:solidFill>
                <a:schemeClr val="tx2"/>
              </a:solidFill>
              <a:latin typeface="Georgia" pitchFamily="18" charset="0"/>
              <a:ea typeface="+mj-ea"/>
              <a:cs typeface="+mj-cs"/>
            </a:endParaRPr>
          </a:p>
        </p:txBody>
      </p:sp>
      <p:pic>
        <p:nvPicPr>
          <p:cNvPr id="2" name="Picture 1">
            <a:extLst>
              <a:ext uri="{FF2B5EF4-FFF2-40B4-BE49-F238E27FC236}">
                <a16:creationId xmlns:a16="http://schemas.microsoft.com/office/drawing/2014/main" id="{27EF3B99-F8E5-44FF-9FF7-D361984D193C}"/>
              </a:ext>
            </a:extLst>
          </p:cNvPr>
          <p:cNvPicPr>
            <a:picLocks noChangeAspect="1"/>
          </p:cNvPicPr>
          <p:nvPr/>
        </p:nvPicPr>
        <p:blipFill>
          <a:blip r:embed="rId3"/>
          <a:stretch>
            <a:fillRect/>
          </a:stretch>
        </p:blipFill>
        <p:spPr>
          <a:xfrm>
            <a:off x="238125" y="1981200"/>
            <a:ext cx="4417655" cy="3429000"/>
          </a:xfrm>
          <a:prstGeom prst="rect">
            <a:avLst/>
          </a:prstGeom>
          <a:ln>
            <a:solidFill>
              <a:schemeClr val="tx1"/>
            </a:solidFill>
          </a:ln>
        </p:spPr>
      </p:pic>
      <p:pic>
        <p:nvPicPr>
          <p:cNvPr id="8" name="Picture 7" descr="A picture containing drawing, toy&#10;&#10;Description automatically generated">
            <a:extLst>
              <a:ext uri="{FF2B5EF4-FFF2-40B4-BE49-F238E27FC236}">
                <a16:creationId xmlns:a16="http://schemas.microsoft.com/office/drawing/2014/main" id="{7F4A9605-196B-4A4F-9077-DA1D00AC0227}"/>
              </a:ext>
            </a:extLst>
          </p:cNvPr>
          <p:cNvPicPr>
            <a:picLocks noChangeAspect="1"/>
          </p:cNvPicPr>
          <p:nvPr/>
        </p:nvPicPr>
        <p:blipFill>
          <a:blip r:embed="rId4"/>
          <a:stretch>
            <a:fillRect/>
          </a:stretch>
        </p:blipFill>
        <p:spPr>
          <a:xfrm>
            <a:off x="5257800" y="2362200"/>
            <a:ext cx="3181350" cy="3181350"/>
          </a:xfrm>
          <a:prstGeom prst="rect">
            <a:avLst/>
          </a:prstGeom>
        </p:spPr>
      </p:pic>
    </p:spTree>
    <p:extLst>
      <p:ext uri="{BB962C8B-B14F-4D97-AF65-F5344CB8AC3E}">
        <p14:creationId xmlns:p14="http://schemas.microsoft.com/office/powerpoint/2010/main" val="2914034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C58EB6-E13B-4C80-A075-41083FCE7350}"/>
              </a:ext>
            </a:extLst>
          </p:cNvPr>
          <p:cNvSpPr txBox="1"/>
          <p:nvPr/>
        </p:nvSpPr>
        <p:spPr>
          <a:xfrm>
            <a:off x="3810" y="1466916"/>
            <a:ext cx="9144000" cy="5394960"/>
          </a:xfrm>
          <a:prstGeom prst="rect">
            <a:avLst/>
          </a:prstGeom>
          <a:solidFill>
            <a:schemeClr val="bg1"/>
          </a:solidFill>
        </p:spPr>
        <p:txBody>
          <a:bodyPr wrap="square" rtlCol="0">
            <a:spAutoFit/>
          </a:bodyPr>
          <a:lstStyle/>
          <a:p>
            <a:endParaRPr lang="en-US" dirty="0"/>
          </a:p>
        </p:txBody>
      </p:sp>
      <p:sp>
        <p:nvSpPr>
          <p:cNvPr id="6" name="Rectangle 8"/>
          <p:cNvSpPr txBox="1">
            <a:spLocks noChangeArrowheads="1"/>
          </p:cNvSpPr>
          <p:nvPr/>
        </p:nvSpPr>
        <p:spPr bwMode="auto">
          <a:xfrm>
            <a:off x="2640594" y="106977"/>
            <a:ext cx="60198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Sources</a:t>
            </a:r>
          </a:p>
          <a:p>
            <a:pPr eaLnBrk="1" hangingPunct="1">
              <a:defRPr/>
            </a:pPr>
            <a:r>
              <a:rPr lang="en-US" sz="2800" kern="0" dirty="0">
                <a:solidFill>
                  <a:schemeClr val="tx2"/>
                </a:solidFill>
                <a:latin typeface="Georgia" pitchFamily="18" charset="0"/>
                <a:ea typeface="+mj-ea"/>
                <a:cs typeface="+mj-cs"/>
              </a:rPr>
              <a:t>Digital Resources</a:t>
            </a:r>
            <a:endParaRPr lang="en-US" sz="2400" kern="0" dirty="0">
              <a:solidFill>
                <a:schemeClr val="tx2"/>
              </a:solidFill>
              <a:latin typeface="Georgia" pitchFamily="18" charset="0"/>
              <a:ea typeface="+mj-ea"/>
              <a:cs typeface="+mj-cs"/>
            </a:endParaRPr>
          </a:p>
        </p:txBody>
      </p:sp>
      <p:pic>
        <p:nvPicPr>
          <p:cNvPr id="4" name="Picture 3">
            <a:extLst>
              <a:ext uri="{FF2B5EF4-FFF2-40B4-BE49-F238E27FC236}">
                <a16:creationId xmlns:a16="http://schemas.microsoft.com/office/drawing/2014/main" id="{A18CEAA0-2C6E-41F7-AF41-EB74A2A99007}"/>
              </a:ext>
            </a:extLst>
          </p:cNvPr>
          <p:cNvPicPr>
            <a:picLocks noChangeAspect="1"/>
          </p:cNvPicPr>
          <p:nvPr/>
        </p:nvPicPr>
        <p:blipFill>
          <a:blip r:embed="rId3"/>
          <a:stretch>
            <a:fillRect/>
          </a:stretch>
        </p:blipFill>
        <p:spPr>
          <a:xfrm>
            <a:off x="1134665" y="1534424"/>
            <a:ext cx="6874669" cy="4834347"/>
          </a:xfrm>
          <a:prstGeom prst="rect">
            <a:avLst/>
          </a:prstGeom>
        </p:spPr>
      </p:pic>
      <p:sp>
        <p:nvSpPr>
          <p:cNvPr id="10" name="TextBox 9">
            <a:extLst>
              <a:ext uri="{FF2B5EF4-FFF2-40B4-BE49-F238E27FC236}">
                <a16:creationId xmlns:a16="http://schemas.microsoft.com/office/drawing/2014/main" id="{868DBBB1-D63A-4CB7-B15D-B23ED3B1C1D7}"/>
              </a:ext>
            </a:extLst>
          </p:cNvPr>
          <p:cNvSpPr txBox="1"/>
          <p:nvPr/>
        </p:nvSpPr>
        <p:spPr>
          <a:xfrm>
            <a:off x="1134665" y="6424047"/>
            <a:ext cx="4619624" cy="307777"/>
          </a:xfrm>
          <a:prstGeom prst="rect">
            <a:avLst/>
          </a:prstGeom>
          <a:noFill/>
        </p:spPr>
        <p:txBody>
          <a:bodyPr wrap="square">
            <a:spAutoFit/>
          </a:bodyPr>
          <a:lstStyle/>
          <a:p>
            <a:r>
              <a:rPr lang="en-US" sz="1400" dirty="0"/>
              <a:t>+ traditional print publications…</a:t>
            </a:r>
          </a:p>
        </p:txBody>
      </p:sp>
    </p:spTree>
    <p:extLst>
      <p:ext uri="{BB962C8B-B14F-4D97-AF65-F5344CB8AC3E}">
        <p14:creationId xmlns:p14="http://schemas.microsoft.com/office/powerpoint/2010/main" val="1941737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A771EC-6AF2-4CF4-BD85-360CF888C64A}"/>
              </a:ext>
            </a:extLst>
          </p:cNvPr>
          <p:cNvSpPr/>
          <p:nvPr/>
        </p:nvSpPr>
        <p:spPr>
          <a:xfrm>
            <a:off x="0" y="5209309"/>
            <a:ext cx="9144000" cy="1648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45D3FF3-6F60-4B73-A453-40CF00033AA1}"/>
              </a:ext>
            </a:extLst>
          </p:cNvPr>
          <p:cNvSpPr>
            <a:spLocks noGrp="1"/>
          </p:cNvSpPr>
          <p:nvPr>
            <p:ph type="sldNum" sz="quarter" idx="12"/>
          </p:nvPr>
        </p:nvSpPr>
        <p:spPr/>
        <p:txBody>
          <a:bodyPr/>
          <a:lstStyle/>
          <a:p>
            <a:fld id="{7CFD783A-7458-A746-BA26-291A04EDE88D}" type="slidenum">
              <a:rPr lang="en-US" smtClean="0"/>
              <a:pPr/>
              <a:t>44</a:t>
            </a:fld>
            <a:endParaRPr lang="en-US" dirty="0"/>
          </a:p>
        </p:txBody>
      </p:sp>
      <p:pic>
        <p:nvPicPr>
          <p:cNvPr id="5" name="Picture 4">
            <a:extLst>
              <a:ext uri="{FF2B5EF4-FFF2-40B4-BE49-F238E27FC236}">
                <a16:creationId xmlns:a16="http://schemas.microsoft.com/office/drawing/2014/main" id="{9529FE75-473A-4FAC-BC96-9F84739F27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3825" y="2276475"/>
            <a:ext cx="8896350" cy="2305050"/>
          </a:xfrm>
          <a:prstGeom prst="rect">
            <a:avLst/>
          </a:prstGeom>
          <a:noFill/>
          <a:ln>
            <a:noFill/>
          </a:ln>
        </p:spPr>
      </p:pic>
      <p:sp>
        <p:nvSpPr>
          <p:cNvPr id="6" name="Title 1">
            <a:extLst>
              <a:ext uri="{FF2B5EF4-FFF2-40B4-BE49-F238E27FC236}">
                <a16:creationId xmlns:a16="http://schemas.microsoft.com/office/drawing/2014/main" id="{5E8D57BA-0982-4EE1-9361-E79D195C4D7A}"/>
              </a:ext>
            </a:extLst>
          </p:cNvPr>
          <p:cNvSpPr>
            <a:spLocks noGrp="1"/>
          </p:cNvSpPr>
          <p:nvPr>
            <p:ph type="title"/>
          </p:nvPr>
        </p:nvSpPr>
        <p:spPr>
          <a:xfrm>
            <a:off x="457200" y="274638"/>
            <a:ext cx="8229600" cy="695180"/>
          </a:xfrm>
        </p:spPr>
        <p:txBody>
          <a:bodyPr>
            <a:normAutofit/>
          </a:bodyPr>
          <a:lstStyle/>
          <a:p>
            <a:r>
              <a:rPr lang="en-US" dirty="0">
                <a:latin typeface="Arial" charset="0"/>
              </a:rPr>
              <a:t>Diffusion Curves	</a:t>
            </a:r>
          </a:p>
        </p:txBody>
      </p:sp>
    </p:spTree>
    <p:extLst>
      <p:ext uri="{BB962C8B-B14F-4D97-AF65-F5344CB8AC3E}">
        <p14:creationId xmlns:p14="http://schemas.microsoft.com/office/powerpoint/2010/main" val="4002942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D6C76C-2600-4991-8193-585F2DE82D95}"/>
              </a:ext>
            </a:extLst>
          </p:cNvPr>
          <p:cNvSpPr/>
          <p:nvPr/>
        </p:nvSpPr>
        <p:spPr>
          <a:xfrm>
            <a:off x="0" y="5209309"/>
            <a:ext cx="9144000" cy="1648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0E4EAA7-885E-48D9-938F-B1F031BAA01D}"/>
              </a:ext>
            </a:extLst>
          </p:cNvPr>
          <p:cNvGrpSpPr/>
          <p:nvPr/>
        </p:nvGrpSpPr>
        <p:grpSpPr>
          <a:xfrm>
            <a:off x="1087848" y="48061"/>
            <a:ext cx="7282827" cy="3253524"/>
            <a:chOff x="986252" y="76636"/>
            <a:chExt cx="7282827" cy="3253524"/>
          </a:xfrm>
        </p:grpSpPr>
        <p:pic>
          <p:nvPicPr>
            <p:cNvPr id="6" name="Picture 5" descr="A screenshot of a cell phone&#10;&#10;Description automatically generated">
              <a:extLst>
                <a:ext uri="{FF2B5EF4-FFF2-40B4-BE49-F238E27FC236}">
                  <a16:creationId xmlns:a16="http://schemas.microsoft.com/office/drawing/2014/main" id="{74107E81-36B9-4FD0-8644-4AE107877267}"/>
                </a:ext>
              </a:extLst>
            </p:cNvPr>
            <p:cNvPicPr>
              <a:picLocks noChangeAspect="1"/>
            </p:cNvPicPr>
            <p:nvPr/>
          </p:nvPicPr>
          <p:blipFill>
            <a:blip r:embed="rId2"/>
            <a:stretch>
              <a:fillRect/>
            </a:stretch>
          </p:blipFill>
          <p:spPr>
            <a:xfrm>
              <a:off x="986252" y="76636"/>
              <a:ext cx="7282827" cy="3253524"/>
            </a:xfrm>
            <a:prstGeom prst="rect">
              <a:avLst/>
            </a:prstGeom>
          </p:spPr>
        </p:pic>
        <p:sp>
          <p:nvSpPr>
            <p:cNvPr id="14" name="TextBox 13">
              <a:extLst>
                <a:ext uri="{FF2B5EF4-FFF2-40B4-BE49-F238E27FC236}">
                  <a16:creationId xmlns:a16="http://schemas.microsoft.com/office/drawing/2014/main" id="{FDA812B3-D7D3-49A8-83C1-9992C871D57E}"/>
                </a:ext>
              </a:extLst>
            </p:cNvPr>
            <p:cNvSpPr txBox="1"/>
            <p:nvPr/>
          </p:nvSpPr>
          <p:spPr>
            <a:xfrm>
              <a:off x="988293" y="81169"/>
              <a:ext cx="1287532" cy="400110"/>
            </a:xfrm>
            <a:prstGeom prst="rect">
              <a:avLst/>
            </a:prstGeom>
            <a:solidFill>
              <a:schemeClr val="bg1"/>
            </a:solidFill>
            <a:ln>
              <a:solidFill>
                <a:schemeClr val="bg1"/>
              </a:solidFill>
            </a:ln>
          </p:spPr>
          <p:txBody>
            <a:bodyPr wrap="none" rtlCol="0">
              <a:spAutoFit/>
            </a:bodyPr>
            <a:lstStyle/>
            <a:p>
              <a:r>
                <a:rPr lang="en-US" sz="1000" dirty="0"/>
                <a:t>U.S. PC Market Share</a:t>
              </a:r>
            </a:p>
            <a:p>
              <a:r>
                <a:rPr lang="en-US" sz="1000" dirty="0"/>
                <a:t>1975 - 2019</a:t>
              </a:r>
            </a:p>
          </p:txBody>
        </p:sp>
      </p:grpSp>
      <p:grpSp>
        <p:nvGrpSpPr>
          <p:cNvPr id="17" name="Group 16">
            <a:extLst>
              <a:ext uri="{FF2B5EF4-FFF2-40B4-BE49-F238E27FC236}">
                <a16:creationId xmlns:a16="http://schemas.microsoft.com/office/drawing/2014/main" id="{F5C08741-25CB-4392-BE96-B60A8A0749D5}"/>
              </a:ext>
            </a:extLst>
          </p:cNvPr>
          <p:cNvGrpSpPr/>
          <p:nvPr/>
        </p:nvGrpSpPr>
        <p:grpSpPr>
          <a:xfrm>
            <a:off x="1087850" y="3429001"/>
            <a:ext cx="7282825" cy="3255470"/>
            <a:chOff x="986254" y="3429001"/>
            <a:chExt cx="7282825" cy="3255470"/>
          </a:xfrm>
        </p:grpSpPr>
        <p:grpSp>
          <p:nvGrpSpPr>
            <p:cNvPr id="13" name="Group 12">
              <a:extLst>
                <a:ext uri="{FF2B5EF4-FFF2-40B4-BE49-F238E27FC236}">
                  <a16:creationId xmlns:a16="http://schemas.microsoft.com/office/drawing/2014/main" id="{A07DF1BB-E135-473D-99E1-5C50A44A74C3}"/>
                </a:ext>
              </a:extLst>
            </p:cNvPr>
            <p:cNvGrpSpPr/>
            <p:nvPr/>
          </p:nvGrpSpPr>
          <p:grpSpPr>
            <a:xfrm>
              <a:off x="986254" y="3429001"/>
              <a:ext cx="7282825" cy="3255470"/>
              <a:chOff x="986254" y="3540634"/>
              <a:chExt cx="7171493" cy="3143836"/>
            </a:xfrm>
          </p:grpSpPr>
          <p:sp>
            <p:nvSpPr>
              <p:cNvPr id="12" name="Rectangle 11">
                <a:extLst>
                  <a:ext uri="{FF2B5EF4-FFF2-40B4-BE49-F238E27FC236}">
                    <a16:creationId xmlns:a16="http://schemas.microsoft.com/office/drawing/2014/main" id="{849A2162-30B0-41D9-8A63-789DDA595DE6}"/>
                  </a:ext>
                </a:extLst>
              </p:cNvPr>
              <p:cNvSpPr>
                <a:spLocks noChangeAspect="1"/>
              </p:cNvSpPr>
              <p:nvPr/>
            </p:nvSpPr>
            <p:spPr>
              <a:xfrm>
                <a:off x="7721350" y="3540634"/>
                <a:ext cx="436397" cy="31438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83F0D318-CF49-4F20-B896-714B5FA8255C}"/>
                  </a:ext>
                </a:extLst>
              </p:cNvPr>
              <p:cNvPicPr>
                <a:picLocks noChangeAspect="1"/>
              </p:cNvPicPr>
              <p:nvPr/>
            </p:nvPicPr>
            <p:blipFill>
              <a:blip r:embed="rId3"/>
              <a:stretch>
                <a:fillRect/>
              </a:stretch>
            </p:blipFill>
            <p:spPr>
              <a:xfrm>
                <a:off x="986254" y="3540634"/>
                <a:ext cx="6800002" cy="3143836"/>
              </a:xfrm>
              <a:prstGeom prst="rect">
                <a:avLst/>
              </a:prstGeom>
              <a:ln>
                <a:solidFill>
                  <a:schemeClr val="bg1"/>
                </a:solidFill>
              </a:ln>
            </p:spPr>
          </p:pic>
          <p:pic>
            <p:nvPicPr>
              <p:cNvPr id="11" name="Picture 10" descr="A screenshot of a cell phone&#10;&#10;Description automatically generated">
                <a:extLst>
                  <a:ext uri="{FF2B5EF4-FFF2-40B4-BE49-F238E27FC236}">
                    <a16:creationId xmlns:a16="http://schemas.microsoft.com/office/drawing/2014/main" id="{358925C6-C9A3-4BFC-AD59-39CD8D8E38D5}"/>
                  </a:ext>
                </a:extLst>
              </p:cNvPr>
              <p:cNvPicPr>
                <a:picLocks noChangeAspect="1"/>
              </p:cNvPicPr>
              <p:nvPr/>
            </p:nvPicPr>
            <p:blipFill rotWithShape="1">
              <a:blip r:embed="rId4"/>
              <a:srcRect l="21601" r="72374"/>
              <a:stretch/>
            </p:blipFill>
            <p:spPr>
              <a:xfrm>
                <a:off x="7671998" y="3540634"/>
                <a:ext cx="413812" cy="3143836"/>
              </a:xfrm>
              <a:prstGeom prst="rect">
                <a:avLst/>
              </a:prstGeom>
            </p:spPr>
          </p:pic>
        </p:grpSp>
        <p:sp>
          <p:nvSpPr>
            <p:cNvPr id="15" name="TextBox 14">
              <a:extLst>
                <a:ext uri="{FF2B5EF4-FFF2-40B4-BE49-F238E27FC236}">
                  <a16:creationId xmlns:a16="http://schemas.microsoft.com/office/drawing/2014/main" id="{9B37BA88-59C9-4DE7-816D-B8E81E830AE0}"/>
                </a:ext>
              </a:extLst>
            </p:cNvPr>
            <p:cNvSpPr txBox="1"/>
            <p:nvPr/>
          </p:nvSpPr>
          <p:spPr>
            <a:xfrm>
              <a:off x="988293" y="3432658"/>
              <a:ext cx="1287532" cy="400110"/>
            </a:xfrm>
            <a:prstGeom prst="rect">
              <a:avLst/>
            </a:prstGeom>
            <a:solidFill>
              <a:schemeClr val="bg1"/>
            </a:solidFill>
            <a:ln>
              <a:solidFill>
                <a:schemeClr val="bg1"/>
              </a:solidFill>
            </a:ln>
          </p:spPr>
          <p:txBody>
            <a:bodyPr wrap="none" rtlCol="0">
              <a:spAutoFit/>
            </a:bodyPr>
            <a:lstStyle/>
            <a:p>
              <a:r>
                <a:rPr lang="en-US" sz="1000" dirty="0"/>
                <a:t>U.S. PC Market Share</a:t>
              </a:r>
            </a:p>
            <a:p>
              <a:r>
                <a:rPr lang="en-US" sz="1000" dirty="0"/>
                <a:t>1975 - 2019</a:t>
              </a:r>
            </a:p>
          </p:txBody>
        </p:sp>
      </p:grpSp>
      <p:sp>
        <p:nvSpPr>
          <p:cNvPr id="18" name="Title 1">
            <a:extLst>
              <a:ext uri="{FF2B5EF4-FFF2-40B4-BE49-F238E27FC236}">
                <a16:creationId xmlns:a16="http://schemas.microsoft.com/office/drawing/2014/main" id="{022952C6-37C1-4E8A-8FB7-718D22D01D2E}"/>
              </a:ext>
            </a:extLst>
          </p:cNvPr>
          <p:cNvSpPr>
            <a:spLocks noGrp="1"/>
          </p:cNvSpPr>
          <p:nvPr>
            <p:ph type="title"/>
          </p:nvPr>
        </p:nvSpPr>
        <p:spPr>
          <a:xfrm rot="16200000">
            <a:off x="-1914095" y="2833111"/>
            <a:ext cx="4650509" cy="695180"/>
          </a:xfrm>
        </p:spPr>
        <p:txBody>
          <a:bodyPr>
            <a:normAutofit fontScale="90000"/>
          </a:bodyPr>
          <a:lstStyle/>
          <a:p>
            <a:pPr algn="ctr"/>
            <a:r>
              <a:rPr lang="en-US" dirty="0">
                <a:latin typeface="Arial" charset="0"/>
              </a:rPr>
              <a:t>PC Market Share Data	</a:t>
            </a:r>
          </a:p>
        </p:txBody>
      </p:sp>
    </p:spTree>
    <p:extLst>
      <p:ext uri="{BB962C8B-B14F-4D97-AF65-F5344CB8AC3E}">
        <p14:creationId xmlns:p14="http://schemas.microsoft.com/office/powerpoint/2010/main" val="320136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77643F-2BAB-48BE-8C0F-4060515C2CBA}"/>
              </a:ext>
            </a:extLst>
          </p:cNvPr>
          <p:cNvSpPr/>
          <p:nvPr/>
        </p:nvSpPr>
        <p:spPr>
          <a:xfrm>
            <a:off x="0" y="5209309"/>
            <a:ext cx="9144000" cy="1648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E43A708-3325-4D80-9620-BC9075D29837}"/>
              </a:ext>
            </a:extLst>
          </p:cNvPr>
          <p:cNvGrpSpPr/>
          <p:nvPr/>
        </p:nvGrpSpPr>
        <p:grpSpPr>
          <a:xfrm>
            <a:off x="1060141" y="3419440"/>
            <a:ext cx="7263470" cy="3306509"/>
            <a:chOff x="986253" y="3419440"/>
            <a:chExt cx="7263470" cy="3306509"/>
          </a:xfrm>
        </p:grpSpPr>
        <p:grpSp>
          <p:nvGrpSpPr>
            <p:cNvPr id="13" name="Group 12">
              <a:extLst>
                <a:ext uri="{FF2B5EF4-FFF2-40B4-BE49-F238E27FC236}">
                  <a16:creationId xmlns:a16="http://schemas.microsoft.com/office/drawing/2014/main" id="{FC1EDB1F-4674-4369-8845-86A2FEAE9451}"/>
                </a:ext>
              </a:extLst>
            </p:cNvPr>
            <p:cNvGrpSpPr/>
            <p:nvPr/>
          </p:nvGrpSpPr>
          <p:grpSpPr>
            <a:xfrm>
              <a:off x="986253" y="3429001"/>
              <a:ext cx="7263470" cy="3296948"/>
              <a:chOff x="986253" y="3519159"/>
              <a:chExt cx="7169069" cy="3206789"/>
            </a:xfrm>
          </p:grpSpPr>
          <p:sp>
            <p:nvSpPr>
              <p:cNvPr id="12" name="Rectangle 11">
                <a:extLst>
                  <a:ext uri="{FF2B5EF4-FFF2-40B4-BE49-F238E27FC236}">
                    <a16:creationId xmlns:a16="http://schemas.microsoft.com/office/drawing/2014/main" id="{1DFC0238-3A03-4D8B-88ED-F88141E17D4D}"/>
                  </a:ext>
                </a:extLst>
              </p:cNvPr>
              <p:cNvSpPr/>
              <p:nvPr/>
            </p:nvSpPr>
            <p:spPr>
              <a:xfrm>
                <a:off x="3639127" y="3519159"/>
                <a:ext cx="4516195" cy="32067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screenshot of a cell phone&#10;&#10;Description automatically generated">
                <a:extLst>
                  <a:ext uri="{FF2B5EF4-FFF2-40B4-BE49-F238E27FC236}">
                    <a16:creationId xmlns:a16="http://schemas.microsoft.com/office/drawing/2014/main" id="{56FDC31D-A65F-49FA-9730-4CA545597A14}"/>
                  </a:ext>
                </a:extLst>
              </p:cNvPr>
              <p:cNvPicPr>
                <a:picLocks noChangeAspect="1"/>
              </p:cNvPicPr>
              <p:nvPr/>
            </p:nvPicPr>
            <p:blipFill>
              <a:blip r:embed="rId2"/>
              <a:stretch>
                <a:fillRect/>
              </a:stretch>
            </p:blipFill>
            <p:spPr>
              <a:xfrm>
                <a:off x="986253" y="3519159"/>
                <a:ext cx="6182816" cy="3206789"/>
              </a:xfrm>
              <a:prstGeom prst="rect">
                <a:avLst/>
              </a:prstGeom>
            </p:spPr>
          </p:pic>
        </p:grpSp>
        <p:sp>
          <p:nvSpPr>
            <p:cNvPr id="14" name="TextBox 13">
              <a:extLst>
                <a:ext uri="{FF2B5EF4-FFF2-40B4-BE49-F238E27FC236}">
                  <a16:creationId xmlns:a16="http://schemas.microsoft.com/office/drawing/2014/main" id="{93BFA618-FC63-4B10-B374-30BBBD6B3BE5}"/>
                </a:ext>
              </a:extLst>
            </p:cNvPr>
            <p:cNvSpPr txBox="1"/>
            <p:nvPr/>
          </p:nvSpPr>
          <p:spPr>
            <a:xfrm>
              <a:off x="986253" y="3419440"/>
              <a:ext cx="1287532" cy="400110"/>
            </a:xfrm>
            <a:prstGeom prst="rect">
              <a:avLst/>
            </a:prstGeom>
            <a:solidFill>
              <a:schemeClr val="bg1"/>
            </a:solidFill>
            <a:ln>
              <a:solidFill>
                <a:schemeClr val="bg1"/>
              </a:solidFill>
            </a:ln>
          </p:spPr>
          <p:txBody>
            <a:bodyPr wrap="none" rtlCol="0">
              <a:spAutoFit/>
            </a:bodyPr>
            <a:lstStyle/>
            <a:p>
              <a:r>
                <a:rPr lang="en-US" sz="1000" dirty="0"/>
                <a:t>U.S. PC Market Share</a:t>
              </a:r>
            </a:p>
            <a:p>
              <a:r>
                <a:rPr lang="en-US" sz="1000" dirty="0"/>
                <a:t>1975 - 2019</a:t>
              </a:r>
            </a:p>
          </p:txBody>
        </p:sp>
      </p:grpSp>
      <p:grpSp>
        <p:nvGrpSpPr>
          <p:cNvPr id="16" name="Group 15">
            <a:extLst>
              <a:ext uri="{FF2B5EF4-FFF2-40B4-BE49-F238E27FC236}">
                <a16:creationId xmlns:a16="http://schemas.microsoft.com/office/drawing/2014/main" id="{2A2C8372-A4E1-44E1-8CB5-F827B94BEF9F}"/>
              </a:ext>
            </a:extLst>
          </p:cNvPr>
          <p:cNvGrpSpPr/>
          <p:nvPr/>
        </p:nvGrpSpPr>
        <p:grpSpPr>
          <a:xfrm>
            <a:off x="1060140" y="62459"/>
            <a:ext cx="7263471" cy="3299577"/>
            <a:chOff x="986252" y="62459"/>
            <a:chExt cx="7263471" cy="3299577"/>
          </a:xfrm>
        </p:grpSpPr>
        <p:pic>
          <p:nvPicPr>
            <p:cNvPr id="7" name="Picture 6" descr="A screenshot of a cell phone&#10;&#10;Description automatically generated">
              <a:extLst>
                <a:ext uri="{FF2B5EF4-FFF2-40B4-BE49-F238E27FC236}">
                  <a16:creationId xmlns:a16="http://schemas.microsoft.com/office/drawing/2014/main" id="{22669242-A450-4C51-AEE8-38F4D93BABE8}"/>
                </a:ext>
              </a:extLst>
            </p:cNvPr>
            <p:cNvPicPr>
              <a:picLocks noChangeAspect="1"/>
            </p:cNvPicPr>
            <p:nvPr/>
          </p:nvPicPr>
          <p:blipFill rotWithShape="1">
            <a:blip r:embed="rId3"/>
            <a:srcRect t="-1" b="903"/>
            <a:stretch/>
          </p:blipFill>
          <p:spPr>
            <a:xfrm>
              <a:off x="986252" y="67400"/>
              <a:ext cx="7263471" cy="3294636"/>
            </a:xfrm>
            <a:prstGeom prst="rect">
              <a:avLst/>
            </a:prstGeom>
          </p:spPr>
        </p:pic>
        <p:sp>
          <p:nvSpPr>
            <p:cNvPr id="15" name="TextBox 14">
              <a:extLst>
                <a:ext uri="{FF2B5EF4-FFF2-40B4-BE49-F238E27FC236}">
                  <a16:creationId xmlns:a16="http://schemas.microsoft.com/office/drawing/2014/main" id="{758EFE2A-E442-4B8F-8F5C-935CC9D768EB}"/>
                </a:ext>
              </a:extLst>
            </p:cNvPr>
            <p:cNvSpPr txBox="1"/>
            <p:nvPr/>
          </p:nvSpPr>
          <p:spPr>
            <a:xfrm>
              <a:off x="986253" y="62459"/>
              <a:ext cx="1287532" cy="400110"/>
            </a:xfrm>
            <a:prstGeom prst="rect">
              <a:avLst/>
            </a:prstGeom>
            <a:solidFill>
              <a:schemeClr val="bg1"/>
            </a:solidFill>
            <a:ln>
              <a:solidFill>
                <a:schemeClr val="bg1"/>
              </a:solidFill>
            </a:ln>
          </p:spPr>
          <p:txBody>
            <a:bodyPr wrap="none" rtlCol="0">
              <a:spAutoFit/>
            </a:bodyPr>
            <a:lstStyle/>
            <a:p>
              <a:r>
                <a:rPr lang="en-US" sz="1000" dirty="0"/>
                <a:t>U.S. PC Market Share</a:t>
              </a:r>
            </a:p>
            <a:p>
              <a:r>
                <a:rPr lang="en-US" sz="1000" dirty="0"/>
                <a:t>1975 - 2019</a:t>
              </a:r>
            </a:p>
          </p:txBody>
        </p:sp>
      </p:grpSp>
      <p:sp>
        <p:nvSpPr>
          <p:cNvPr id="19" name="Title 1">
            <a:extLst>
              <a:ext uri="{FF2B5EF4-FFF2-40B4-BE49-F238E27FC236}">
                <a16:creationId xmlns:a16="http://schemas.microsoft.com/office/drawing/2014/main" id="{86C518C6-ACEA-495A-AE31-7FA6960E356E}"/>
              </a:ext>
            </a:extLst>
          </p:cNvPr>
          <p:cNvSpPr>
            <a:spLocks noGrp="1"/>
          </p:cNvSpPr>
          <p:nvPr>
            <p:ph type="title"/>
          </p:nvPr>
        </p:nvSpPr>
        <p:spPr>
          <a:xfrm rot="16200000">
            <a:off x="-1914095" y="2833111"/>
            <a:ext cx="4650509" cy="695180"/>
          </a:xfrm>
        </p:spPr>
        <p:txBody>
          <a:bodyPr>
            <a:normAutofit fontScale="90000"/>
          </a:bodyPr>
          <a:lstStyle/>
          <a:p>
            <a:pPr algn="ctr"/>
            <a:r>
              <a:rPr lang="en-US" dirty="0">
                <a:latin typeface="Arial" charset="0"/>
              </a:rPr>
              <a:t>PC Market Share Data	</a:t>
            </a:r>
          </a:p>
        </p:txBody>
      </p:sp>
    </p:spTree>
    <p:extLst>
      <p:ext uri="{BB962C8B-B14F-4D97-AF65-F5344CB8AC3E}">
        <p14:creationId xmlns:p14="http://schemas.microsoft.com/office/powerpoint/2010/main" val="2941654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C3491-99ED-41ED-A78D-D07C16633A0B}"/>
              </a:ext>
            </a:extLst>
          </p:cNvPr>
          <p:cNvSpPr/>
          <p:nvPr/>
        </p:nvSpPr>
        <p:spPr>
          <a:xfrm>
            <a:off x="0" y="5209309"/>
            <a:ext cx="9144000" cy="1648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D90BDC1-8054-43F6-BC20-B99D3B79CF03}"/>
              </a:ext>
            </a:extLst>
          </p:cNvPr>
          <p:cNvSpPr>
            <a:spLocks noGrp="1"/>
          </p:cNvSpPr>
          <p:nvPr>
            <p:ph type="sldNum" sz="quarter" idx="12"/>
          </p:nvPr>
        </p:nvSpPr>
        <p:spPr/>
        <p:txBody>
          <a:bodyPr/>
          <a:lstStyle/>
          <a:p>
            <a:fld id="{7CFD783A-7458-A746-BA26-291A04EDE88D}" type="slidenum">
              <a:rPr lang="en-US" smtClean="0"/>
              <a:pPr/>
              <a:t>47</a:t>
            </a:fld>
            <a:endParaRPr lang="en-US" dirty="0"/>
          </a:p>
        </p:txBody>
      </p:sp>
      <p:pic>
        <p:nvPicPr>
          <p:cNvPr id="5" name="image">
            <a:hlinkClick r:id="rId2"/>
            <a:extLst>
              <a:ext uri="{FF2B5EF4-FFF2-40B4-BE49-F238E27FC236}">
                <a16:creationId xmlns:a16="http://schemas.microsoft.com/office/drawing/2014/main" id="{8AB39735-6481-4839-942E-99B75FCAB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50" y="1773876"/>
            <a:ext cx="4412669" cy="3144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hlinkClick r:id="rId4"/>
            <a:extLst>
              <a:ext uri="{FF2B5EF4-FFF2-40B4-BE49-F238E27FC236}">
                <a16:creationId xmlns:a16="http://schemas.microsoft.com/office/drawing/2014/main" id="{E2DC403D-F5F1-4AE6-92A8-384467E919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228"/>
          <a:stretch/>
        </p:blipFill>
        <p:spPr bwMode="auto">
          <a:xfrm>
            <a:off x="4713103" y="1773876"/>
            <a:ext cx="4251815" cy="3144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AC3F5DE-3434-4E03-8871-536D8EDC80C8}"/>
              </a:ext>
            </a:extLst>
          </p:cNvPr>
          <p:cNvSpPr>
            <a:spLocks noGrp="1"/>
          </p:cNvSpPr>
          <p:nvPr>
            <p:ph type="title"/>
          </p:nvPr>
        </p:nvSpPr>
        <p:spPr>
          <a:xfrm>
            <a:off x="457200" y="274638"/>
            <a:ext cx="8229600" cy="695180"/>
          </a:xfrm>
        </p:spPr>
        <p:txBody>
          <a:bodyPr>
            <a:normAutofit/>
          </a:bodyPr>
          <a:lstStyle/>
          <a:p>
            <a:r>
              <a:rPr lang="en-US" dirty="0">
                <a:latin typeface="Arial" charset="0"/>
              </a:rPr>
              <a:t>Recent Sales Results (Global)	</a:t>
            </a:r>
          </a:p>
        </p:txBody>
      </p:sp>
      <p:sp>
        <p:nvSpPr>
          <p:cNvPr id="8" name="Rectangle 7">
            <a:extLst>
              <a:ext uri="{FF2B5EF4-FFF2-40B4-BE49-F238E27FC236}">
                <a16:creationId xmlns:a16="http://schemas.microsoft.com/office/drawing/2014/main" id="{CC950393-9F57-4E46-84FC-23E92A07325D}"/>
              </a:ext>
            </a:extLst>
          </p:cNvPr>
          <p:cNvSpPr/>
          <p:nvPr/>
        </p:nvSpPr>
        <p:spPr>
          <a:xfrm>
            <a:off x="140814" y="5073546"/>
            <a:ext cx="2565512" cy="307777"/>
          </a:xfrm>
          <a:prstGeom prst="rect">
            <a:avLst/>
          </a:prstGeom>
          <a:solidFill>
            <a:srgbClr val="FFFFFF">
              <a:alpha val="30196"/>
            </a:srgbClr>
          </a:solidFill>
        </p:spPr>
        <p:txBody>
          <a:bodyPr wrap="square">
            <a:spAutoFit/>
          </a:bodyPr>
          <a:lstStyle/>
          <a:p>
            <a:pPr>
              <a:spcBef>
                <a:spcPts val="400"/>
              </a:spcBef>
            </a:pPr>
            <a:r>
              <a:rPr lang="en-US" sz="1400" dirty="0">
                <a:latin typeface="Times New Roman" panose="02020603050405020304" pitchFamily="18" charset="0"/>
                <a:cs typeface="Times New Roman" panose="02020603050405020304" pitchFamily="18" charset="0"/>
              </a:rPr>
              <a:t>Richter (2017)</a:t>
            </a:r>
          </a:p>
        </p:txBody>
      </p:sp>
      <p:sp>
        <p:nvSpPr>
          <p:cNvPr id="9" name="Rectangle 8">
            <a:extLst>
              <a:ext uri="{FF2B5EF4-FFF2-40B4-BE49-F238E27FC236}">
                <a16:creationId xmlns:a16="http://schemas.microsoft.com/office/drawing/2014/main" id="{CB67B578-1A11-44BF-899E-C9F2E03F9031}"/>
              </a:ext>
            </a:extLst>
          </p:cNvPr>
          <p:cNvSpPr/>
          <p:nvPr/>
        </p:nvSpPr>
        <p:spPr>
          <a:xfrm>
            <a:off x="4713103" y="5073546"/>
            <a:ext cx="2565512" cy="307777"/>
          </a:xfrm>
          <a:prstGeom prst="rect">
            <a:avLst/>
          </a:prstGeom>
          <a:solidFill>
            <a:srgbClr val="FFFFFF">
              <a:alpha val="30196"/>
            </a:srgbClr>
          </a:solidFill>
        </p:spPr>
        <p:txBody>
          <a:bodyPr wrap="square">
            <a:spAutoFit/>
          </a:bodyPr>
          <a:lstStyle/>
          <a:p>
            <a:pPr>
              <a:spcBef>
                <a:spcPts val="400"/>
              </a:spcBef>
            </a:pPr>
            <a:r>
              <a:rPr lang="en-US" sz="1400" dirty="0">
                <a:latin typeface="Times New Roman" panose="02020603050405020304" pitchFamily="18" charset="0"/>
                <a:cs typeface="Times New Roman" panose="02020603050405020304" pitchFamily="18" charset="0"/>
              </a:rPr>
              <a:t>Kannan (2020)</a:t>
            </a:r>
          </a:p>
        </p:txBody>
      </p:sp>
    </p:spTree>
    <p:extLst>
      <p:ext uri="{BB962C8B-B14F-4D97-AF65-F5344CB8AC3E}">
        <p14:creationId xmlns:p14="http://schemas.microsoft.com/office/powerpoint/2010/main" val="291868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11" name="TextBox 10"/>
          <p:cNvSpPr txBox="1"/>
          <p:nvPr/>
        </p:nvSpPr>
        <p:spPr>
          <a:xfrm>
            <a:off x="427384" y="6112568"/>
            <a:ext cx="2039276" cy="646331"/>
          </a:xfrm>
          <a:prstGeom prst="rect">
            <a:avLst/>
          </a:prstGeom>
          <a:noFill/>
        </p:spPr>
        <p:txBody>
          <a:bodyPr wrap="none" rtlCol="0">
            <a:spAutoFit/>
          </a:bodyPr>
          <a:lstStyle/>
          <a:p>
            <a:r>
              <a:rPr lang="en-US" dirty="0"/>
              <a:t>EOU Colloquium</a:t>
            </a:r>
          </a:p>
          <a:p>
            <a:r>
              <a:rPr lang="en-US" dirty="0"/>
              <a:t>November 12, 2020</a:t>
            </a:r>
          </a:p>
        </p:txBody>
      </p:sp>
      <p:sp>
        <p:nvSpPr>
          <p:cNvPr id="60" name="Rectangle 8">
            <a:extLst>
              <a:ext uri="{FF2B5EF4-FFF2-40B4-BE49-F238E27FC236}">
                <a16:creationId xmlns:a16="http://schemas.microsoft.com/office/drawing/2014/main" id="{9541AA63-9560-4413-94FF-2C91B14505EC}"/>
              </a:ext>
            </a:extLst>
          </p:cNvPr>
          <p:cNvSpPr txBox="1">
            <a:spLocks noChangeArrowheads="1"/>
          </p:cNvSpPr>
          <p:nvPr/>
        </p:nvSpPr>
        <p:spPr bwMode="auto">
          <a:xfrm>
            <a:off x="2590800" y="183177"/>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Conceptual Foundation</a:t>
            </a:r>
          </a:p>
          <a:p>
            <a:pPr eaLnBrk="1" hangingPunct="1">
              <a:defRPr/>
            </a:pPr>
            <a:r>
              <a:rPr lang="en-US" sz="2800" kern="0" dirty="0">
                <a:solidFill>
                  <a:schemeClr val="tx2"/>
                </a:solidFill>
                <a:latin typeface="Georgia" pitchFamily="18" charset="0"/>
                <a:ea typeface="+mj-ea"/>
                <a:cs typeface="+mj-cs"/>
              </a:rPr>
              <a:t>Crossing the Chasm</a:t>
            </a:r>
            <a:endParaRPr lang="en-US" sz="2400" kern="0" dirty="0">
              <a:solidFill>
                <a:schemeClr val="tx2"/>
              </a:solidFill>
              <a:latin typeface="Georgia" pitchFamily="18" charset="0"/>
              <a:ea typeface="+mj-ea"/>
              <a:cs typeface="+mj-cs"/>
            </a:endParaRPr>
          </a:p>
        </p:txBody>
      </p:sp>
      <p:pic>
        <p:nvPicPr>
          <p:cNvPr id="3" name="Picture 2">
            <a:extLst>
              <a:ext uri="{FF2B5EF4-FFF2-40B4-BE49-F238E27FC236}">
                <a16:creationId xmlns:a16="http://schemas.microsoft.com/office/drawing/2014/main" id="{B9D09EE2-85D3-4B65-B200-201FDB44757E}"/>
              </a:ext>
            </a:extLst>
          </p:cNvPr>
          <p:cNvPicPr>
            <a:picLocks noChangeAspect="1"/>
          </p:cNvPicPr>
          <p:nvPr/>
        </p:nvPicPr>
        <p:blipFill rotWithShape="1">
          <a:blip r:embed="rId3"/>
          <a:srcRect l="-1" r="64143"/>
          <a:stretch/>
        </p:blipFill>
        <p:spPr>
          <a:xfrm>
            <a:off x="990601" y="1930854"/>
            <a:ext cx="2209800" cy="3524250"/>
          </a:xfrm>
          <a:prstGeom prst="rect">
            <a:avLst/>
          </a:prstGeom>
        </p:spPr>
      </p:pic>
      <p:pic>
        <p:nvPicPr>
          <p:cNvPr id="4" name="Picture 3">
            <a:extLst>
              <a:ext uri="{FF2B5EF4-FFF2-40B4-BE49-F238E27FC236}">
                <a16:creationId xmlns:a16="http://schemas.microsoft.com/office/drawing/2014/main" id="{417D7C4D-46AF-4C0C-A7D7-92E07176C134}"/>
              </a:ext>
            </a:extLst>
          </p:cNvPr>
          <p:cNvPicPr>
            <a:picLocks noChangeAspect="1"/>
          </p:cNvPicPr>
          <p:nvPr/>
        </p:nvPicPr>
        <p:blipFill rotWithShape="1">
          <a:blip r:embed="rId3"/>
          <a:srcRect l="37698"/>
          <a:stretch/>
        </p:blipFill>
        <p:spPr>
          <a:xfrm>
            <a:off x="3505200" y="1930854"/>
            <a:ext cx="3839470" cy="3524250"/>
          </a:xfrm>
          <a:prstGeom prst="rect">
            <a:avLst/>
          </a:prstGeom>
        </p:spPr>
      </p:pic>
      <p:sp>
        <p:nvSpPr>
          <p:cNvPr id="7" name="Rectangle 6">
            <a:extLst>
              <a:ext uri="{FF2B5EF4-FFF2-40B4-BE49-F238E27FC236}">
                <a16:creationId xmlns:a16="http://schemas.microsoft.com/office/drawing/2014/main" id="{4C7AFFDA-236A-4126-BF7A-AEDF29AE9A5A}"/>
              </a:ext>
            </a:extLst>
          </p:cNvPr>
          <p:cNvSpPr/>
          <p:nvPr/>
        </p:nvSpPr>
        <p:spPr>
          <a:xfrm>
            <a:off x="3200400" y="2209800"/>
            <a:ext cx="380999" cy="2895600"/>
          </a:xfrm>
          <a:prstGeom prst="rect">
            <a:avLst/>
          </a:prstGeom>
          <a:solidFill>
            <a:srgbClr val="E0E9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20275-41F9-4A86-9E7B-25CCCE36BC2C}"/>
              </a:ext>
            </a:extLst>
          </p:cNvPr>
          <p:cNvSpPr txBox="1"/>
          <p:nvPr/>
        </p:nvSpPr>
        <p:spPr>
          <a:xfrm>
            <a:off x="2921058" y="1860096"/>
            <a:ext cx="960519" cy="307777"/>
          </a:xfrm>
          <a:prstGeom prst="rect">
            <a:avLst/>
          </a:prstGeom>
          <a:noFill/>
        </p:spPr>
        <p:txBody>
          <a:bodyPr wrap="none" rtlCol="0">
            <a:spAutoFit/>
          </a:bodyPr>
          <a:lstStyle/>
          <a:p>
            <a:r>
              <a:rPr lang="en-US" sz="1400" dirty="0"/>
              <a:t>the Chasm</a:t>
            </a:r>
          </a:p>
        </p:txBody>
      </p:sp>
      <p:sp>
        <p:nvSpPr>
          <p:cNvPr id="9" name="TextBox 8">
            <a:extLst>
              <a:ext uri="{FF2B5EF4-FFF2-40B4-BE49-F238E27FC236}">
                <a16:creationId xmlns:a16="http://schemas.microsoft.com/office/drawing/2014/main" id="{F54A5AB9-F42B-452C-A78B-76001150F001}"/>
              </a:ext>
            </a:extLst>
          </p:cNvPr>
          <p:cNvSpPr txBox="1"/>
          <p:nvPr/>
        </p:nvSpPr>
        <p:spPr>
          <a:xfrm>
            <a:off x="1008344" y="5086350"/>
            <a:ext cx="1087157" cy="230832"/>
          </a:xfrm>
          <a:prstGeom prst="rect">
            <a:avLst/>
          </a:prstGeom>
          <a:solidFill>
            <a:schemeClr val="bg1"/>
          </a:solidFill>
        </p:spPr>
        <p:txBody>
          <a:bodyPr wrap="none" rtlCol="0">
            <a:spAutoFit/>
          </a:bodyPr>
          <a:lstStyle/>
          <a:p>
            <a:pPr algn="ctr"/>
            <a:r>
              <a:rPr lang="en-US" sz="900" dirty="0"/>
              <a:t>Moore (1991)          </a:t>
            </a:r>
          </a:p>
        </p:txBody>
      </p:sp>
      <p:sp>
        <p:nvSpPr>
          <p:cNvPr id="12" name="TextBox 11">
            <a:extLst>
              <a:ext uri="{FF2B5EF4-FFF2-40B4-BE49-F238E27FC236}">
                <a16:creationId xmlns:a16="http://schemas.microsoft.com/office/drawing/2014/main" id="{03E8B962-EDC7-4AF6-8B6A-0AED6FCD54BE}"/>
              </a:ext>
            </a:extLst>
          </p:cNvPr>
          <p:cNvSpPr txBox="1"/>
          <p:nvPr/>
        </p:nvSpPr>
        <p:spPr>
          <a:xfrm>
            <a:off x="3264616" y="5321724"/>
            <a:ext cx="2209800" cy="400110"/>
          </a:xfrm>
          <a:prstGeom prst="rect">
            <a:avLst/>
          </a:prstGeom>
          <a:solidFill>
            <a:schemeClr val="bg1"/>
          </a:solidFill>
        </p:spPr>
        <p:txBody>
          <a:bodyPr wrap="square" rtlCol="0">
            <a:spAutoFit/>
          </a:bodyPr>
          <a:lstStyle/>
          <a:p>
            <a:r>
              <a:rPr lang="en-US" sz="2000" b="1" dirty="0"/>
              <a:t>No Guarantee….</a:t>
            </a:r>
            <a:endParaRPr lang="en-US" dirty="0"/>
          </a:p>
        </p:txBody>
      </p:sp>
    </p:spTree>
    <p:extLst>
      <p:ext uri="{BB962C8B-B14F-4D97-AF65-F5344CB8AC3E}">
        <p14:creationId xmlns:p14="http://schemas.microsoft.com/office/powerpoint/2010/main" val="305181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0AA16D24-85B3-485A-A023-077CBF29A5AB}"/>
              </a:ext>
            </a:extLst>
          </p:cNvPr>
          <p:cNvCxnSpPr/>
          <p:nvPr/>
        </p:nvCxnSpPr>
        <p:spPr>
          <a:xfrm>
            <a:off x="5229466" y="5762698"/>
            <a:ext cx="1508421" cy="26876"/>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94772B06-2928-4598-8E3C-1E5F8BB7F3A7}"/>
              </a:ext>
            </a:extLst>
          </p:cNvPr>
          <p:cNvGrpSpPr/>
          <p:nvPr/>
        </p:nvGrpSpPr>
        <p:grpSpPr>
          <a:xfrm>
            <a:off x="4781550" y="2295524"/>
            <a:ext cx="3996266" cy="2743200"/>
            <a:chOff x="4781550" y="2295524"/>
            <a:chExt cx="3996266" cy="2743200"/>
          </a:xfrm>
        </p:grpSpPr>
        <p:grpSp>
          <p:nvGrpSpPr>
            <p:cNvPr id="10" name="Group 9">
              <a:extLst>
                <a:ext uri="{FF2B5EF4-FFF2-40B4-BE49-F238E27FC236}">
                  <a16:creationId xmlns:a16="http://schemas.microsoft.com/office/drawing/2014/main" id="{A8851B2E-CEDA-4FC9-8A32-AEF9840B7994}"/>
                </a:ext>
              </a:extLst>
            </p:cNvPr>
            <p:cNvGrpSpPr/>
            <p:nvPr/>
          </p:nvGrpSpPr>
          <p:grpSpPr>
            <a:xfrm>
              <a:off x="4781550" y="2295524"/>
              <a:ext cx="3996266" cy="2743200"/>
              <a:chOff x="381000" y="2428875"/>
              <a:chExt cx="3996266" cy="2743200"/>
            </a:xfrm>
          </p:grpSpPr>
          <p:pic>
            <p:nvPicPr>
              <p:cNvPr id="6" name="Picture 5">
                <a:extLst>
                  <a:ext uri="{FF2B5EF4-FFF2-40B4-BE49-F238E27FC236}">
                    <a16:creationId xmlns:a16="http://schemas.microsoft.com/office/drawing/2014/main" id="{36943BAA-D265-47BB-8967-948C9DB4EA5F}"/>
                  </a:ext>
                </a:extLst>
              </p:cNvPr>
              <p:cNvPicPr/>
              <p:nvPr/>
            </p:nvPicPr>
            <p:blipFill rotWithShape="1">
              <a:blip r:embed="rId2">
                <a:extLst>
                  <a:ext uri="{28A0092B-C50C-407E-A947-70E740481C1C}">
                    <a14:useLocalDpi xmlns:a14="http://schemas.microsoft.com/office/drawing/2010/main" val="0"/>
                  </a:ext>
                </a:extLst>
              </a:blip>
              <a:srcRect l="5719" t="8197" r="5694" b="8197"/>
              <a:stretch/>
            </p:blipFill>
            <p:spPr bwMode="auto">
              <a:xfrm>
                <a:off x="381000" y="2428875"/>
                <a:ext cx="3996266" cy="2743200"/>
              </a:xfrm>
              <a:prstGeom prst="rect">
                <a:avLst/>
              </a:prstGeom>
              <a:noFill/>
              <a:ln>
                <a:solidFill>
                  <a:schemeClr val="tx1"/>
                </a:solidFill>
              </a:ln>
            </p:spPr>
          </p:pic>
          <p:sp>
            <p:nvSpPr>
              <p:cNvPr id="9" name="TextBox 8">
                <a:extLst>
                  <a:ext uri="{FF2B5EF4-FFF2-40B4-BE49-F238E27FC236}">
                    <a16:creationId xmlns:a16="http://schemas.microsoft.com/office/drawing/2014/main" id="{7FDB1695-CD74-4A98-80A2-A00EA6F7D547}"/>
                  </a:ext>
                </a:extLst>
              </p:cNvPr>
              <p:cNvSpPr txBox="1"/>
              <p:nvPr/>
            </p:nvSpPr>
            <p:spPr>
              <a:xfrm>
                <a:off x="3618259" y="4718615"/>
                <a:ext cx="367408" cy="369332"/>
              </a:xfrm>
              <a:prstGeom prst="rect">
                <a:avLst/>
              </a:prstGeom>
              <a:solidFill>
                <a:schemeClr val="bg1"/>
              </a:solidFill>
            </p:spPr>
            <p:txBody>
              <a:bodyPr wrap="none" rtlCol="0">
                <a:spAutoFit/>
              </a:bodyPr>
              <a:lstStyle/>
              <a:p>
                <a:r>
                  <a:rPr lang="en-US" i="1" dirty="0"/>
                  <a:t>t  </a:t>
                </a:r>
              </a:p>
            </p:txBody>
          </p:sp>
        </p:grpSp>
        <p:sp>
          <p:nvSpPr>
            <p:cNvPr id="22" name="Rectangle 21">
              <a:extLst>
                <a:ext uri="{FF2B5EF4-FFF2-40B4-BE49-F238E27FC236}">
                  <a16:creationId xmlns:a16="http://schemas.microsoft.com/office/drawing/2014/main" id="{99BB7148-236A-40B7-ADB6-F3A994DC64D7}"/>
                </a:ext>
              </a:extLst>
            </p:cNvPr>
            <p:cNvSpPr/>
            <p:nvPr/>
          </p:nvSpPr>
          <p:spPr>
            <a:xfrm>
              <a:off x="6324600" y="4798505"/>
              <a:ext cx="1441268" cy="232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2EF775EF-8295-46D0-888C-9CDA8C349A5E}"/>
              </a:ext>
            </a:extLst>
          </p:cNvPr>
          <p:cNvGrpSpPr/>
          <p:nvPr/>
        </p:nvGrpSpPr>
        <p:grpSpPr>
          <a:xfrm>
            <a:off x="328084" y="2276474"/>
            <a:ext cx="4200525" cy="2850517"/>
            <a:chOff x="4648200" y="2428875"/>
            <a:chExt cx="4200525" cy="2850517"/>
          </a:xfrm>
        </p:grpSpPr>
        <p:pic>
          <p:nvPicPr>
            <p:cNvPr id="4" name="Picture 3">
              <a:extLst>
                <a:ext uri="{FF2B5EF4-FFF2-40B4-BE49-F238E27FC236}">
                  <a16:creationId xmlns:a16="http://schemas.microsoft.com/office/drawing/2014/main" id="{40A35122-5736-44FB-8FB0-6D558B9B02F3}"/>
                </a:ext>
              </a:extLst>
            </p:cNvPr>
            <p:cNvPicPr>
              <a:picLocks noChangeAspect="1"/>
            </p:cNvPicPr>
            <p:nvPr/>
          </p:nvPicPr>
          <p:blipFill>
            <a:blip r:embed="rId3"/>
            <a:stretch>
              <a:fillRect/>
            </a:stretch>
          </p:blipFill>
          <p:spPr>
            <a:xfrm>
              <a:off x="4800600" y="2657475"/>
              <a:ext cx="4048125" cy="2621917"/>
            </a:xfrm>
            <a:prstGeom prst="rect">
              <a:avLst/>
            </a:prstGeom>
          </p:spPr>
        </p:pic>
        <p:sp>
          <p:nvSpPr>
            <p:cNvPr id="7" name="Rectangle 6">
              <a:extLst>
                <a:ext uri="{FF2B5EF4-FFF2-40B4-BE49-F238E27FC236}">
                  <a16:creationId xmlns:a16="http://schemas.microsoft.com/office/drawing/2014/main" id="{606C8F90-3BC7-4F9D-AA65-16D28DA6EEBE}"/>
                </a:ext>
              </a:extLst>
            </p:cNvPr>
            <p:cNvSpPr/>
            <p:nvPr/>
          </p:nvSpPr>
          <p:spPr>
            <a:xfrm>
              <a:off x="4648200" y="2428875"/>
              <a:ext cx="4200525" cy="2743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2C611D7-820E-4F64-A95E-D1D8486ACB23}"/>
              </a:ext>
            </a:extLst>
          </p:cNvPr>
          <p:cNvGrpSpPr/>
          <p:nvPr/>
        </p:nvGrpSpPr>
        <p:grpSpPr>
          <a:xfrm>
            <a:off x="5794086" y="3426737"/>
            <a:ext cx="985597" cy="430887"/>
            <a:chOff x="5794086" y="3426737"/>
            <a:chExt cx="985597" cy="430887"/>
          </a:xfrm>
        </p:grpSpPr>
        <p:sp>
          <p:nvSpPr>
            <p:cNvPr id="12" name="TextBox 11">
              <a:extLst>
                <a:ext uri="{FF2B5EF4-FFF2-40B4-BE49-F238E27FC236}">
                  <a16:creationId xmlns:a16="http://schemas.microsoft.com/office/drawing/2014/main" id="{863F7B1F-5E15-4464-ABAF-F39D2EA8FA87}"/>
                </a:ext>
              </a:extLst>
            </p:cNvPr>
            <p:cNvSpPr txBox="1"/>
            <p:nvPr/>
          </p:nvSpPr>
          <p:spPr>
            <a:xfrm>
              <a:off x="5794086" y="3426737"/>
              <a:ext cx="872355" cy="430887"/>
            </a:xfrm>
            <a:prstGeom prst="rect">
              <a:avLst/>
            </a:prstGeom>
            <a:noFill/>
          </p:spPr>
          <p:txBody>
            <a:bodyPr wrap="none" rtlCol="0">
              <a:spAutoFit/>
            </a:bodyPr>
            <a:lstStyle/>
            <a:p>
              <a:r>
                <a:rPr lang="en-US" sz="1100" dirty="0">
                  <a:solidFill>
                    <a:schemeClr val="tx2">
                      <a:lumMod val="60000"/>
                      <a:lumOff val="40000"/>
                    </a:schemeClr>
                  </a:solidFill>
                </a:rPr>
                <a:t>incremental</a:t>
              </a:r>
            </a:p>
            <a:p>
              <a:r>
                <a:rPr lang="en-US" sz="1100" dirty="0">
                  <a:solidFill>
                    <a:schemeClr val="tx2">
                      <a:lumMod val="60000"/>
                      <a:lumOff val="40000"/>
                    </a:schemeClr>
                  </a:solidFill>
                </a:rPr>
                <a:t>innovation</a:t>
              </a:r>
            </a:p>
          </p:txBody>
        </p:sp>
        <p:cxnSp>
          <p:nvCxnSpPr>
            <p:cNvPr id="16" name="Straight Arrow Connector 15">
              <a:extLst>
                <a:ext uri="{FF2B5EF4-FFF2-40B4-BE49-F238E27FC236}">
                  <a16:creationId xmlns:a16="http://schemas.microsoft.com/office/drawing/2014/main" id="{5561C4D6-BCD9-4F4F-AC41-E91B8B3711F3}"/>
                </a:ext>
              </a:extLst>
            </p:cNvPr>
            <p:cNvCxnSpPr>
              <a:cxnSpLocks/>
            </p:cNvCxnSpPr>
            <p:nvPr/>
          </p:nvCxnSpPr>
          <p:spPr>
            <a:xfrm flipV="1">
              <a:off x="6553200" y="3476624"/>
              <a:ext cx="226483" cy="381000"/>
            </a:xfrm>
            <a:prstGeom prst="straightConnector1">
              <a:avLst/>
            </a:prstGeom>
            <a:ln w="635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0F3CB963-9C49-4DB9-B4F2-04E3AEB6C223}"/>
              </a:ext>
            </a:extLst>
          </p:cNvPr>
          <p:cNvGrpSpPr/>
          <p:nvPr/>
        </p:nvGrpSpPr>
        <p:grpSpPr>
          <a:xfrm>
            <a:off x="6480174" y="4190322"/>
            <a:ext cx="1139990" cy="430887"/>
            <a:chOff x="6480174" y="4190322"/>
            <a:chExt cx="1139990" cy="430887"/>
          </a:xfrm>
        </p:grpSpPr>
        <p:sp>
          <p:nvSpPr>
            <p:cNvPr id="14" name="TextBox 13">
              <a:extLst>
                <a:ext uri="{FF2B5EF4-FFF2-40B4-BE49-F238E27FC236}">
                  <a16:creationId xmlns:a16="http://schemas.microsoft.com/office/drawing/2014/main" id="{0A5F1CF8-C2E0-4A75-B6FC-3235BB5EEDF6}"/>
                </a:ext>
              </a:extLst>
            </p:cNvPr>
            <p:cNvSpPr txBox="1"/>
            <p:nvPr/>
          </p:nvSpPr>
          <p:spPr>
            <a:xfrm>
              <a:off x="6760633" y="4190322"/>
              <a:ext cx="859531" cy="430887"/>
            </a:xfrm>
            <a:prstGeom prst="rect">
              <a:avLst/>
            </a:prstGeom>
            <a:solidFill>
              <a:schemeClr val="bg1"/>
            </a:solidFill>
          </p:spPr>
          <p:txBody>
            <a:bodyPr wrap="none" rtlCol="0">
              <a:spAutoFit/>
            </a:bodyPr>
            <a:lstStyle/>
            <a:p>
              <a:r>
                <a:rPr lang="en-US" sz="1100" dirty="0">
                  <a:solidFill>
                    <a:schemeClr val="tx2">
                      <a:lumMod val="60000"/>
                      <a:lumOff val="40000"/>
                    </a:schemeClr>
                  </a:solidFill>
                </a:rPr>
                <a:t>  disruptive</a:t>
              </a:r>
            </a:p>
            <a:p>
              <a:r>
                <a:rPr lang="en-US" sz="1100" dirty="0">
                  <a:solidFill>
                    <a:schemeClr val="tx2">
                      <a:lumMod val="60000"/>
                      <a:lumOff val="40000"/>
                    </a:schemeClr>
                  </a:solidFill>
                </a:rPr>
                <a:t>  innovation</a:t>
              </a:r>
            </a:p>
          </p:txBody>
        </p:sp>
        <p:cxnSp>
          <p:nvCxnSpPr>
            <p:cNvPr id="20" name="Straight Arrow Connector 19">
              <a:extLst>
                <a:ext uri="{FF2B5EF4-FFF2-40B4-BE49-F238E27FC236}">
                  <a16:creationId xmlns:a16="http://schemas.microsoft.com/office/drawing/2014/main" id="{F2EB0EF5-C8CF-400E-8589-26D4F503F370}"/>
                </a:ext>
              </a:extLst>
            </p:cNvPr>
            <p:cNvCxnSpPr>
              <a:cxnSpLocks/>
            </p:cNvCxnSpPr>
            <p:nvPr/>
          </p:nvCxnSpPr>
          <p:spPr>
            <a:xfrm>
              <a:off x="6480174" y="4388869"/>
              <a:ext cx="356659" cy="0"/>
            </a:xfrm>
            <a:prstGeom prst="straightConnector1">
              <a:avLst/>
            </a:prstGeom>
            <a:ln w="6350">
              <a:tailEnd type="triangle"/>
            </a:ln>
            <a:effectLst/>
          </p:spPr>
          <p:style>
            <a:lnRef idx="2">
              <a:schemeClr val="accent1"/>
            </a:lnRef>
            <a:fillRef idx="0">
              <a:schemeClr val="accent1"/>
            </a:fillRef>
            <a:effectRef idx="1">
              <a:schemeClr val="accent1"/>
            </a:effectRef>
            <a:fontRef idx="minor">
              <a:schemeClr val="tx1"/>
            </a:fontRef>
          </p:style>
        </p:cxnSp>
      </p:grpSp>
      <p:sp>
        <p:nvSpPr>
          <p:cNvPr id="28" name="Rectangle 8">
            <a:extLst>
              <a:ext uri="{FF2B5EF4-FFF2-40B4-BE49-F238E27FC236}">
                <a16:creationId xmlns:a16="http://schemas.microsoft.com/office/drawing/2014/main" id="{899E8A3A-45A3-4221-8CBE-B469D440D60C}"/>
              </a:ext>
            </a:extLst>
          </p:cNvPr>
          <p:cNvSpPr txBox="1">
            <a:spLocks noChangeArrowheads="1"/>
          </p:cNvSpPr>
          <p:nvPr/>
        </p:nvSpPr>
        <p:spPr bwMode="auto">
          <a:xfrm>
            <a:off x="2590800" y="183177"/>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Conceptual Foundation</a:t>
            </a:r>
          </a:p>
          <a:p>
            <a:pPr eaLnBrk="1" hangingPunct="1">
              <a:defRPr/>
            </a:pPr>
            <a:r>
              <a:rPr lang="en-US" sz="2800" kern="0" dirty="0">
                <a:solidFill>
                  <a:schemeClr val="tx2"/>
                </a:solidFill>
                <a:latin typeface="Georgia" pitchFamily="18" charset="0"/>
                <a:ea typeface="+mj-ea"/>
                <a:cs typeface="+mj-cs"/>
              </a:rPr>
              <a:t>Incremental vs. Disruptive Innovation</a:t>
            </a:r>
            <a:endParaRPr lang="en-US" sz="2400" kern="0" dirty="0">
              <a:solidFill>
                <a:schemeClr val="tx2"/>
              </a:solidFill>
              <a:latin typeface="Georgia" pitchFamily="18" charset="0"/>
              <a:ea typeface="+mj-ea"/>
              <a:cs typeface="+mj-cs"/>
            </a:endParaRPr>
          </a:p>
        </p:txBody>
      </p:sp>
      <p:sp>
        <p:nvSpPr>
          <p:cNvPr id="30" name="TextBox 29">
            <a:extLst>
              <a:ext uri="{FF2B5EF4-FFF2-40B4-BE49-F238E27FC236}">
                <a16:creationId xmlns:a16="http://schemas.microsoft.com/office/drawing/2014/main" id="{B65DB014-0E73-4B4F-83F1-2A79FA0E9F7A}"/>
              </a:ext>
            </a:extLst>
          </p:cNvPr>
          <p:cNvSpPr txBox="1"/>
          <p:nvPr/>
        </p:nvSpPr>
        <p:spPr>
          <a:xfrm>
            <a:off x="4696307" y="5188817"/>
            <a:ext cx="1066318" cy="230832"/>
          </a:xfrm>
          <a:prstGeom prst="rect">
            <a:avLst/>
          </a:prstGeom>
          <a:noFill/>
        </p:spPr>
        <p:txBody>
          <a:bodyPr wrap="none" rtlCol="0">
            <a:spAutoFit/>
          </a:bodyPr>
          <a:lstStyle/>
          <a:p>
            <a:pPr algn="ctr"/>
            <a:r>
              <a:rPr lang="en-US" sz="900" dirty="0"/>
              <a:t>Christensen (1997)</a:t>
            </a:r>
          </a:p>
        </p:txBody>
      </p:sp>
      <p:sp>
        <p:nvSpPr>
          <p:cNvPr id="2" name="TextBox 1">
            <a:extLst>
              <a:ext uri="{FF2B5EF4-FFF2-40B4-BE49-F238E27FC236}">
                <a16:creationId xmlns:a16="http://schemas.microsoft.com/office/drawing/2014/main" id="{D13EB992-7159-4E40-A1C0-3686B6C23E41}"/>
              </a:ext>
            </a:extLst>
          </p:cNvPr>
          <p:cNvSpPr txBox="1"/>
          <p:nvPr/>
        </p:nvSpPr>
        <p:spPr>
          <a:xfrm>
            <a:off x="256118" y="5188817"/>
            <a:ext cx="1117614" cy="230832"/>
          </a:xfrm>
          <a:prstGeom prst="rect">
            <a:avLst/>
          </a:prstGeom>
          <a:noFill/>
        </p:spPr>
        <p:txBody>
          <a:bodyPr wrap="none" rtlCol="0">
            <a:spAutoFit/>
          </a:bodyPr>
          <a:lstStyle/>
          <a:p>
            <a:pPr algn="ctr"/>
            <a:r>
              <a:rPr lang="en-US" sz="900" dirty="0"/>
              <a:t>Rogers (1962, 2003)</a:t>
            </a:r>
          </a:p>
        </p:txBody>
      </p:sp>
      <p:cxnSp>
        <p:nvCxnSpPr>
          <p:cNvPr id="8" name="Straight Connector 7">
            <a:extLst>
              <a:ext uri="{FF2B5EF4-FFF2-40B4-BE49-F238E27FC236}">
                <a16:creationId xmlns:a16="http://schemas.microsoft.com/office/drawing/2014/main" id="{BC677D17-8B8B-4D52-97B1-F4373AF48277}"/>
              </a:ext>
            </a:extLst>
          </p:cNvPr>
          <p:cNvCxnSpPr>
            <a:cxnSpLocks/>
          </p:cNvCxnSpPr>
          <p:nvPr/>
        </p:nvCxnSpPr>
        <p:spPr>
          <a:xfrm flipH="1">
            <a:off x="6092307" y="4254073"/>
            <a:ext cx="536034" cy="1165574"/>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2744221F-4D9F-44E7-ABB5-D2D359D947B8}"/>
              </a:ext>
            </a:extLst>
          </p:cNvPr>
          <p:cNvSpPr/>
          <p:nvPr/>
        </p:nvSpPr>
        <p:spPr>
          <a:xfrm>
            <a:off x="6568992" y="4034920"/>
            <a:ext cx="210691" cy="2323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BCF18AF-A2BA-448B-B04B-B469132F4DC6}"/>
              </a:ext>
            </a:extLst>
          </p:cNvPr>
          <p:cNvGrpSpPr/>
          <p:nvPr/>
        </p:nvGrpSpPr>
        <p:grpSpPr>
          <a:xfrm>
            <a:off x="5595431" y="5419649"/>
            <a:ext cx="759883" cy="739853"/>
            <a:chOff x="5595431" y="5419649"/>
            <a:chExt cx="759883" cy="739853"/>
          </a:xfrm>
        </p:grpSpPr>
        <p:sp>
          <p:nvSpPr>
            <p:cNvPr id="3" name="Oval 2">
              <a:extLst>
                <a:ext uri="{FF2B5EF4-FFF2-40B4-BE49-F238E27FC236}">
                  <a16:creationId xmlns:a16="http://schemas.microsoft.com/office/drawing/2014/main" id="{68D6FB5E-F1B1-4BE8-A9D0-F6F2C7F4288B}"/>
                </a:ext>
              </a:extLst>
            </p:cNvPr>
            <p:cNvSpPr/>
            <p:nvPr/>
          </p:nvSpPr>
          <p:spPr>
            <a:xfrm>
              <a:off x="5595431" y="5419649"/>
              <a:ext cx="759883" cy="73985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EB603ED-3CC9-4321-B964-6DBC73578D88}"/>
                </a:ext>
              </a:extLst>
            </p:cNvPr>
            <p:cNvSpPr/>
            <p:nvPr/>
          </p:nvSpPr>
          <p:spPr>
            <a:xfrm>
              <a:off x="5753100" y="5553886"/>
              <a:ext cx="76200" cy="745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020151A-DBB8-48DD-B6FD-784D012B7302}"/>
                </a:ext>
              </a:extLst>
            </p:cNvPr>
            <p:cNvSpPr/>
            <p:nvPr/>
          </p:nvSpPr>
          <p:spPr>
            <a:xfrm>
              <a:off x="5813136" y="5972098"/>
              <a:ext cx="76200" cy="745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1479F0E-2A4D-4870-80C8-FD9FEC3E6BE9}"/>
                </a:ext>
              </a:extLst>
            </p:cNvPr>
            <p:cNvSpPr/>
            <p:nvPr/>
          </p:nvSpPr>
          <p:spPr>
            <a:xfrm>
              <a:off x="5727411" y="5762698"/>
              <a:ext cx="76200" cy="745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E1B321B-6971-41CC-8EC8-B80F758A465E}"/>
                </a:ext>
              </a:extLst>
            </p:cNvPr>
            <p:cNvSpPr/>
            <p:nvPr/>
          </p:nvSpPr>
          <p:spPr>
            <a:xfrm>
              <a:off x="6054207" y="5907658"/>
              <a:ext cx="76200" cy="745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7BA61B6-9274-464F-BA51-63A5844BCEBE}"/>
                </a:ext>
              </a:extLst>
            </p:cNvPr>
            <p:cNvSpPr/>
            <p:nvPr/>
          </p:nvSpPr>
          <p:spPr>
            <a:xfrm>
              <a:off x="5957659" y="5674332"/>
              <a:ext cx="76200" cy="745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C1F7FD4-C1D1-49B0-A2F4-DF5A39627EC5}"/>
                </a:ext>
              </a:extLst>
            </p:cNvPr>
            <p:cNvSpPr/>
            <p:nvPr/>
          </p:nvSpPr>
          <p:spPr>
            <a:xfrm>
              <a:off x="6187907" y="5752287"/>
              <a:ext cx="76200" cy="745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386363D-8F2B-4D66-8E25-AA1BD6CBBF48}"/>
                </a:ext>
              </a:extLst>
            </p:cNvPr>
            <p:cNvSpPr/>
            <p:nvPr/>
          </p:nvSpPr>
          <p:spPr>
            <a:xfrm>
              <a:off x="5978007" y="5478022"/>
              <a:ext cx="76200" cy="745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91D1692C-BA3D-4795-9A9A-9239EDDC16E6}"/>
              </a:ext>
            </a:extLst>
          </p:cNvPr>
          <p:cNvSpPr txBox="1"/>
          <p:nvPr/>
        </p:nvSpPr>
        <p:spPr>
          <a:xfrm>
            <a:off x="4585153" y="6009385"/>
            <a:ext cx="1063112" cy="230832"/>
          </a:xfrm>
          <a:prstGeom prst="rect">
            <a:avLst/>
          </a:prstGeom>
          <a:noFill/>
        </p:spPr>
        <p:txBody>
          <a:bodyPr wrap="none" rtlCol="0">
            <a:spAutoFit/>
          </a:bodyPr>
          <a:lstStyle/>
          <a:p>
            <a:pPr algn="ctr"/>
            <a:r>
              <a:rPr lang="en-US" sz="900" dirty="0"/>
              <a:t>competing designs</a:t>
            </a:r>
          </a:p>
        </p:txBody>
      </p:sp>
      <p:sp>
        <p:nvSpPr>
          <p:cNvPr id="45" name="TextBox 44">
            <a:extLst>
              <a:ext uri="{FF2B5EF4-FFF2-40B4-BE49-F238E27FC236}">
                <a16:creationId xmlns:a16="http://schemas.microsoft.com/office/drawing/2014/main" id="{77EFD88F-0E3B-43F2-899B-448BDA358A3D}"/>
              </a:ext>
            </a:extLst>
          </p:cNvPr>
          <p:cNvSpPr txBox="1"/>
          <p:nvPr/>
        </p:nvSpPr>
        <p:spPr>
          <a:xfrm>
            <a:off x="6251216" y="5304233"/>
            <a:ext cx="973343" cy="230832"/>
          </a:xfrm>
          <a:prstGeom prst="rect">
            <a:avLst/>
          </a:prstGeom>
          <a:noFill/>
        </p:spPr>
        <p:txBody>
          <a:bodyPr wrap="none" rtlCol="0">
            <a:spAutoFit/>
          </a:bodyPr>
          <a:lstStyle/>
          <a:p>
            <a:pPr algn="ctr"/>
            <a:r>
              <a:rPr lang="en-US" sz="900" dirty="0"/>
              <a:t>dominant design</a:t>
            </a:r>
          </a:p>
        </p:txBody>
      </p:sp>
    </p:spTree>
    <p:extLst>
      <p:ext uri="{BB962C8B-B14F-4D97-AF65-F5344CB8AC3E}">
        <p14:creationId xmlns:p14="http://schemas.microsoft.com/office/powerpoint/2010/main" val="69753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3"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txBox="1">
            <a:spLocks noChangeArrowheads="1"/>
          </p:cNvSpPr>
          <p:nvPr/>
        </p:nvSpPr>
        <p:spPr bwMode="auto">
          <a:xfrm>
            <a:off x="2590800" y="183177"/>
            <a:ext cx="6324600" cy="1077218"/>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Conceptual Foundation</a:t>
            </a:r>
          </a:p>
          <a:p>
            <a:pPr eaLnBrk="1" hangingPunct="1">
              <a:defRPr/>
            </a:pPr>
            <a:r>
              <a:rPr lang="en-US" sz="2800" kern="0" dirty="0">
                <a:solidFill>
                  <a:schemeClr val="tx2"/>
                </a:solidFill>
                <a:latin typeface="Georgia" pitchFamily="18" charset="0"/>
                <a:ea typeface="+mj-ea"/>
                <a:cs typeface="+mj-cs"/>
              </a:rPr>
              <a:t>A-U Model</a:t>
            </a:r>
            <a:endParaRPr lang="en-US" sz="2400" kern="0" dirty="0">
              <a:solidFill>
                <a:schemeClr val="tx2"/>
              </a:solidFill>
              <a:latin typeface="Georgia" pitchFamily="18" charset="0"/>
              <a:ea typeface="+mj-ea"/>
              <a:cs typeface="+mj-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11" name="TextBox 10"/>
          <p:cNvSpPr txBox="1"/>
          <p:nvPr/>
        </p:nvSpPr>
        <p:spPr>
          <a:xfrm>
            <a:off x="427384" y="6112568"/>
            <a:ext cx="2039276" cy="646331"/>
          </a:xfrm>
          <a:prstGeom prst="rect">
            <a:avLst/>
          </a:prstGeom>
          <a:noFill/>
        </p:spPr>
        <p:txBody>
          <a:bodyPr wrap="none" rtlCol="0">
            <a:spAutoFit/>
          </a:bodyPr>
          <a:lstStyle/>
          <a:p>
            <a:r>
              <a:rPr lang="en-US" dirty="0"/>
              <a:t>EOU Colloquium</a:t>
            </a:r>
          </a:p>
          <a:p>
            <a:r>
              <a:rPr lang="en-US" dirty="0"/>
              <a:t>November 12, 2020</a:t>
            </a:r>
          </a:p>
        </p:txBody>
      </p:sp>
      <p:cxnSp>
        <p:nvCxnSpPr>
          <p:cNvPr id="12" name="Straight Connector 11"/>
          <p:cNvCxnSpPr/>
          <p:nvPr/>
        </p:nvCxnSpPr>
        <p:spPr>
          <a:xfrm>
            <a:off x="427384" y="6006704"/>
            <a:ext cx="65532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40626A-416E-4844-A4DD-99540AB103CC}"/>
              </a:ext>
            </a:extLst>
          </p:cNvPr>
          <p:cNvPicPr>
            <a:picLocks noChangeAspect="1"/>
          </p:cNvPicPr>
          <p:nvPr/>
        </p:nvPicPr>
        <p:blipFill rotWithShape="1">
          <a:blip r:embed="rId3"/>
          <a:srcRect l="19901" t="47671" r="22637"/>
          <a:stretch/>
        </p:blipFill>
        <p:spPr>
          <a:xfrm>
            <a:off x="707559" y="1881712"/>
            <a:ext cx="5992850" cy="3583418"/>
          </a:xfrm>
          <a:prstGeom prst="rect">
            <a:avLst/>
          </a:prstGeom>
        </p:spPr>
      </p:pic>
      <p:sp>
        <p:nvSpPr>
          <p:cNvPr id="4" name="TextBox 3">
            <a:extLst>
              <a:ext uri="{FF2B5EF4-FFF2-40B4-BE49-F238E27FC236}">
                <a16:creationId xmlns:a16="http://schemas.microsoft.com/office/drawing/2014/main" id="{93696109-2C1D-4C13-92C9-79467C1D6EFC}"/>
              </a:ext>
            </a:extLst>
          </p:cNvPr>
          <p:cNvSpPr txBox="1"/>
          <p:nvPr/>
        </p:nvSpPr>
        <p:spPr>
          <a:xfrm>
            <a:off x="6980584" y="1660413"/>
            <a:ext cx="1684820" cy="307777"/>
          </a:xfrm>
          <a:prstGeom prst="rect">
            <a:avLst/>
          </a:prstGeom>
          <a:noFill/>
        </p:spPr>
        <p:txBody>
          <a:bodyPr wrap="none" rtlCol="0">
            <a:spAutoFit/>
          </a:bodyPr>
          <a:lstStyle/>
          <a:p>
            <a:r>
              <a:rPr lang="en-US" sz="1400" b="1" dirty="0"/>
              <a:t>Forms of Innovation</a:t>
            </a:r>
          </a:p>
        </p:txBody>
      </p:sp>
      <p:sp>
        <p:nvSpPr>
          <p:cNvPr id="5" name="TextBox 4">
            <a:extLst>
              <a:ext uri="{FF2B5EF4-FFF2-40B4-BE49-F238E27FC236}">
                <a16:creationId xmlns:a16="http://schemas.microsoft.com/office/drawing/2014/main" id="{F315A43F-50C4-4BF5-A9FB-8E08F0D4A08C}"/>
              </a:ext>
            </a:extLst>
          </p:cNvPr>
          <p:cNvSpPr txBox="1"/>
          <p:nvPr/>
        </p:nvSpPr>
        <p:spPr>
          <a:xfrm>
            <a:off x="1828800" y="1777436"/>
            <a:ext cx="809160" cy="461665"/>
          </a:xfrm>
          <a:prstGeom prst="rect">
            <a:avLst/>
          </a:prstGeom>
          <a:noFill/>
        </p:spPr>
        <p:txBody>
          <a:bodyPr wrap="square" rtlCol="0">
            <a:spAutoFit/>
          </a:bodyPr>
          <a:lstStyle/>
          <a:p>
            <a:pPr algn="ctr"/>
            <a:r>
              <a:rPr lang="en-US" sz="1200" dirty="0">
                <a:solidFill>
                  <a:schemeClr val="bg1">
                    <a:lumMod val="50000"/>
                  </a:schemeClr>
                </a:solidFill>
                <a:latin typeface="Times New Roman" panose="02020603050405020304" pitchFamily="18" charset="0"/>
                <a:cs typeface="Times New Roman" panose="02020603050405020304" pitchFamily="18" charset="0"/>
              </a:rPr>
              <a:t>dominant</a:t>
            </a:r>
          </a:p>
          <a:p>
            <a:pPr algn="ctr"/>
            <a:r>
              <a:rPr lang="en-US" sz="1200" dirty="0">
                <a:solidFill>
                  <a:schemeClr val="bg1">
                    <a:lumMod val="50000"/>
                  </a:schemeClr>
                </a:solidFill>
                <a:latin typeface="Times New Roman" panose="02020603050405020304" pitchFamily="18" charset="0"/>
                <a:cs typeface="Times New Roman" panose="02020603050405020304" pitchFamily="18" charset="0"/>
              </a:rPr>
              <a:t>design</a:t>
            </a:r>
          </a:p>
        </p:txBody>
      </p:sp>
      <p:grpSp>
        <p:nvGrpSpPr>
          <p:cNvPr id="24" name="Group 23">
            <a:extLst>
              <a:ext uri="{FF2B5EF4-FFF2-40B4-BE49-F238E27FC236}">
                <a16:creationId xmlns:a16="http://schemas.microsoft.com/office/drawing/2014/main" id="{0845CD0B-7025-4B9D-AAD7-65D69F9153F8}"/>
              </a:ext>
            </a:extLst>
          </p:cNvPr>
          <p:cNvGrpSpPr/>
          <p:nvPr/>
        </p:nvGrpSpPr>
        <p:grpSpPr>
          <a:xfrm>
            <a:off x="6995651" y="2051955"/>
            <a:ext cx="1732954" cy="3200741"/>
            <a:chOff x="6995651" y="2051955"/>
            <a:chExt cx="1732954" cy="3200741"/>
          </a:xfrm>
        </p:grpSpPr>
        <p:sp>
          <p:nvSpPr>
            <p:cNvPr id="6" name="TextBox 5">
              <a:extLst>
                <a:ext uri="{FF2B5EF4-FFF2-40B4-BE49-F238E27FC236}">
                  <a16:creationId xmlns:a16="http://schemas.microsoft.com/office/drawing/2014/main" id="{1F01D061-E382-49F1-AAB4-1E12360EA655}"/>
                </a:ext>
              </a:extLst>
            </p:cNvPr>
            <p:cNvSpPr txBox="1"/>
            <p:nvPr/>
          </p:nvSpPr>
          <p:spPr>
            <a:xfrm rot="960171">
              <a:off x="7158005" y="2051955"/>
              <a:ext cx="752129" cy="307777"/>
            </a:xfrm>
            <a:prstGeom prst="rect">
              <a:avLst/>
            </a:prstGeom>
            <a:noFill/>
          </p:spPr>
          <p:txBody>
            <a:bodyPr wrap="none" rtlCol="0">
              <a:spAutoFit/>
            </a:bodyPr>
            <a:lstStyle/>
            <a:p>
              <a:r>
                <a:rPr lang="en-US" sz="1400" i="1" dirty="0">
                  <a:solidFill>
                    <a:schemeClr val="accent1">
                      <a:lumMod val="75000"/>
                    </a:schemeClr>
                  </a:solidFill>
                </a:rPr>
                <a:t>product</a:t>
              </a:r>
              <a:endParaRPr lang="en-US" sz="1400" dirty="0">
                <a:solidFill>
                  <a:schemeClr val="accent1">
                    <a:lumMod val="75000"/>
                  </a:schemeClr>
                </a:solidFill>
              </a:endParaRPr>
            </a:p>
          </p:txBody>
        </p:sp>
        <p:sp>
          <p:nvSpPr>
            <p:cNvPr id="9" name="TextBox 8">
              <a:extLst>
                <a:ext uri="{FF2B5EF4-FFF2-40B4-BE49-F238E27FC236}">
                  <a16:creationId xmlns:a16="http://schemas.microsoft.com/office/drawing/2014/main" id="{482A96F7-CE5B-45FF-A49C-7581C04AE4C5}"/>
                </a:ext>
              </a:extLst>
            </p:cNvPr>
            <p:cNvSpPr txBox="1"/>
            <p:nvPr/>
          </p:nvSpPr>
          <p:spPr>
            <a:xfrm rot="20613159">
              <a:off x="7716412" y="2433973"/>
              <a:ext cx="730136" cy="307777"/>
            </a:xfrm>
            <a:prstGeom prst="rect">
              <a:avLst/>
            </a:prstGeom>
            <a:noFill/>
          </p:spPr>
          <p:txBody>
            <a:bodyPr wrap="none" rtlCol="0">
              <a:spAutoFit/>
            </a:bodyPr>
            <a:lstStyle/>
            <a:p>
              <a:r>
                <a:rPr lang="en-US" sz="1400" i="1" dirty="0">
                  <a:solidFill>
                    <a:schemeClr val="accent1">
                      <a:lumMod val="75000"/>
                    </a:schemeClr>
                  </a:solidFill>
                </a:rPr>
                <a:t>process</a:t>
              </a:r>
              <a:endParaRPr lang="en-US" sz="1400" dirty="0">
                <a:solidFill>
                  <a:schemeClr val="accent1">
                    <a:lumMod val="75000"/>
                  </a:schemeClr>
                </a:solidFill>
              </a:endParaRPr>
            </a:p>
          </p:txBody>
        </p:sp>
        <p:sp>
          <p:nvSpPr>
            <p:cNvPr id="17" name="TextBox 16">
              <a:extLst>
                <a:ext uri="{FF2B5EF4-FFF2-40B4-BE49-F238E27FC236}">
                  <a16:creationId xmlns:a16="http://schemas.microsoft.com/office/drawing/2014/main" id="{47A29E7F-B969-48C2-B81E-AB1F375910CF}"/>
                </a:ext>
              </a:extLst>
            </p:cNvPr>
            <p:cNvSpPr txBox="1"/>
            <p:nvPr/>
          </p:nvSpPr>
          <p:spPr>
            <a:xfrm rot="998958">
              <a:off x="7154760" y="2992383"/>
              <a:ext cx="929550" cy="307777"/>
            </a:xfrm>
            <a:prstGeom prst="rect">
              <a:avLst/>
            </a:prstGeom>
            <a:noFill/>
          </p:spPr>
          <p:txBody>
            <a:bodyPr wrap="none" rtlCol="0">
              <a:spAutoFit/>
            </a:bodyPr>
            <a:lstStyle/>
            <a:p>
              <a:r>
                <a:rPr lang="en-US" sz="1400" i="1" dirty="0">
                  <a:solidFill>
                    <a:schemeClr val="accent1">
                      <a:lumMod val="75000"/>
                    </a:schemeClr>
                  </a:solidFill>
                </a:rPr>
                <a:t>marketing</a:t>
              </a:r>
              <a:endParaRPr lang="en-US" sz="1400" dirty="0">
                <a:solidFill>
                  <a:schemeClr val="accent1">
                    <a:lumMod val="75000"/>
                  </a:schemeClr>
                </a:solidFill>
              </a:endParaRPr>
            </a:p>
          </p:txBody>
        </p:sp>
        <p:sp>
          <p:nvSpPr>
            <p:cNvPr id="19" name="TextBox 18">
              <a:extLst>
                <a:ext uri="{FF2B5EF4-FFF2-40B4-BE49-F238E27FC236}">
                  <a16:creationId xmlns:a16="http://schemas.microsoft.com/office/drawing/2014/main" id="{FBD29EC7-B642-4D5C-8B0A-7011FB65EA93}"/>
                </a:ext>
              </a:extLst>
            </p:cNvPr>
            <p:cNvSpPr txBox="1"/>
            <p:nvPr/>
          </p:nvSpPr>
          <p:spPr>
            <a:xfrm rot="21060743">
              <a:off x="7489227" y="3479662"/>
              <a:ext cx="1239378" cy="307777"/>
            </a:xfrm>
            <a:prstGeom prst="rect">
              <a:avLst/>
            </a:prstGeom>
            <a:noFill/>
          </p:spPr>
          <p:txBody>
            <a:bodyPr wrap="none" rtlCol="0">
              <a:spAutoFit/>
            </a:bodyPr>
            <a:lstStyle/>
            <a:p>
              <a:r>
                <a:rPr lang="en-US" sz="1400" i="1" dirty="0">
                  <a:solidFill>
                    <a:schemeClr val="accent1">
                      <a:lumMod val="75000"/>
                    </a:schemeClr>
                  </a:solidFill>
                </a:rPr>
                <a:t>organizational</a:t>
              </a:r>
              <a:endParaRPr lang="en-US" sz="1400" dirty="0">
                <a:solidFill>
                  <a:schemeClr val="accent1">
                    <a:lumMod val="75000"/>
                  </a:schemeClr>
                </a:solidFill>
              </a:endParaRPr>
            </a:p>
          </p:txBody>
        </p:sp>
        <p:sp>
          <p:nvSpPr>
            <p:cNvPr id="21" name="TextBox 20">
              <a:extLst>
                <a:ext uri="{FF2B5EF4-FFF2-40B4-BE49-F238E27FC236}">
                  <a16:creationId xmlns:a16="http://schemas.microsoft.com/office/drawing/2014/main" id="{A74F91EC-6D2F-4151-8F4E-BEA6CFEA0979}"/>
                </a:ext>
              </a:extLst>
            </p:cNvPr>
            <p:cNvSpPr txBox="1"/>
            <p:nvPr/>
          </p:nvSpPr>
          <p:spPr>
            <a:xfrm rot="1175329">
              <a:off x="6995651" y="4132863"/>
              <a:ext cx="1295547" cy="307777"/>
            </a:xfrm>
            <a:prstGeom prst="rect">
              <a:avLst/>
            </a:prstGeom>
            <a:noFill/>
          </p:spPr>
          <p:txBody>
            <a:bodyPr wrap="none" rtlCol="0">
              <a:spAutoFit/>
            </a:bodyPr>
            <a:lstStyle/>
            <a:p>
              <a:r>
                <a:rPr lang="en-US" sz="1400" i="1" dirty="0">
                  <a:solidFill>
                    <a:schemeClr val="accent1">
                      <a:lumMod val="75000"/>
                    </a:schemeClr>
                  </a:solidFill>
                </a:rPr>
                <a:t>business model</a:t>
              </a:r>
              <a:endParaRPr lang="en-US" sz="1400" dirty="0">
                <a:solidFill>
                  <a:schemeClr val="accent1">
                    <a:lumMod val="75000"/>
                  </a:schemeClr>
                </a:solidFill>
              </a:endParaRPr>
            </a:p>
          </p:txBody>
        </p:sp>
        <p:sp>
          <p:nvSpPr>
            <p:cNvPr id="23" name="TextBox 22">
              <a:extLst>
                <a:ext uri="{FF2B5EF4-FFF2-40B4-BE49-F238E27FC236}">
                  <a16:creationId xmlns:a16="http://schemas.microsoft.com/office/drawing/2014/main" id="{F8507785-0DAB-49FB-9F7B-B09F6AE30C76}"/>
                </a:ext>
              </a:extLst>
            </p:cNvPr>
            <p:cNvSpPr txBox="1"/>
            <p:nvPr/>
          </p:nvSpPr>
          <p:spPr>
            <a:xfrm>
              <a:off x="7020274" y="4944919"/>
              <a:ext cx="1605439" cy="307777"/>
            </a:xfrm>
            <a:prstGeom prst="rect">
              <a:avLst/>
            </a:prstGeom>
            <a:noFill/>
          </p:spPr>
          <p:txBody>
            <a:bodyPr wrap="none" rtlCol="0">
              <a:spAutoFit/>
            </a:bodyPr>
            <a:lstStyle/>
            <a:p>
              <a:r>
                <a:rPr lang="en-US" sz="1400" i="1" dirty="0">
                  <a:solidFill>
                    <a:schemeClr val="accent1">
                      <a:lumMod val="75000"/>
                    </a:schemeClr>
                  </a:solidFill>
                </a:rPr>
                <a:t>other frameworks…</a:t>
              </a:r>
              <a:endParaRPr lang="en-US" sz="1400" dirty="0">
                <a:solidFill>
                  <a:schemeClr val="accent1">
                    <a:lumMod val="75000"/>
                  </a:schemeClr>
                </a:solidFill>
              </a:endParaRPr>
            </a:p>
          </p:txBody>
        </p:sp>
      </p:grpSp>
    </p:spTree>
    <p:extLst>
      <p:ext uri="{BB962C8B-B14F-4D97-AF65-F5344CB8AC3E}">
        <p14:creationId xmlns:p14="http://schemas.microsoft.com/office/powerpoint/2010/main" val="26653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1000" fill="hold"/>
                                        <p:tgtEl>
                                          <p:spTgt spid="24"/>
                                        </p:tgtEl>
                                        <p:attrNameLst>
                                          <p:attrName>ppt_w</p:attrName>
                                        </p:attrNameLst>
                                      </p:cBhvr>
                                      <p:tavLst>
                                        <p:tav tm="0">
                                          <p:val>
                                            <p:fltVal val="0"/>
                                          </p:val>
                                        </p:tav>
                                        <p:tav tm="100000">
                                          <p:val>
                                            <p:strVal val="#ppt_w"/>
                                          </p:val>
                                        </p:tav>
                                      </p:tavLst>
                                    </p:anim>
                                    <p:anim calcmode="lin" valueType="num">
                                      <p:cBhvr>
                                        <p:cTn id="12" dur="1000" fill="hold"/>
                                        <p:tgtEl>
                                          <p:spTgt spid="24"/>
                                        </p:tgtEl>
                                        <p:attrNameLst>
                                          <p:attrName>ppt_h</p:attrName>
                                        </p:attrNameLst>
                                      </p:cBhvr>
                                      <p:tavLst>
                                        <p:tav tm="0">
                                          <p:val>
                                            <p:fltVal val="0"/>
                                          </p:val>
                                        </p:tav>
                                        <p:tav tm="100000">
                                          <p:val>
                                            <p:strVal val="#ppt_h"/>
                                          </p:val>
                                        </p:tav>
                                      </p:tavLst>
                                    </p:anim>
                                    <p:anim calcmode="lin" valueType="num">
                                      <p:cBhvr>
                                        <p:cTn id="13" dur="1000" fill="hold"/>
                                        <p:tgtEl>
                                          <p:spTgt spid="24"/>
                                        </p:tgtEl>
                                        <p:attrNameLst>
                                          <p:attrName>style.rotation</p:attrName>
                                        </p:attrNameLst>
                                      </p:cBhvr>
                                      <p:tavLst>
                                        <p:tav tm="0">
                                          <p:val>
                                            <p:fltVal val="90"/>
                                          </p:val>
                                        </p:tav>
                                        <p:tav tm="100000">
                                          <p:val>
                                            <p:fltVal val="0"/>
                                          </p:val>
                                        </p:tav>
                                      </p:tavLst>
                                    </p:anim>
                                    <p:animEffect transition="in" filter="fade">
                                      <p:cBhvr>
                                        <p:cTn id="1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txBox="1">
            <a:spLocks noChangeArrowheads="1"/>
          </p:cNvSpPr>
          <p:nvPr/>
        </p:nvSpPr>
        <p:spPr bwMode="auto">
          <a:xfrm>
            <a:off x="2590800" y="398621"/>
            <a:ext cx="63246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Problem Statement</a:t>
            </a:r>
            <a:endParaRPr lang="en-US" sz="3200" kern="0" dirty="0">
              <a:solidFill>
                <a:schemeClr val="tx2"/>
              </a:solidFill>
              <a:latin typeface="Georgia" pitchFamily="18" charset="0"/>
              <a:ea typeface="+mj-ea"/>
              <a:cs typeface="+mj-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11" name="TextBox 10"/>
          <p:cNvSpPr txBox="1"/>
          <p:nvPr/>
        </p:nvSpPr>
        <p:spPr>
          <a:xfrm>
            <a:off x="427384" y="6112568"/>
            <a:ext cx="2039276" cy="646331"/>
          </a:xfrm>
          <a:prstGeom prst="rect">
            <a:avLst/>
          </a:prstGeom>
          <a:noFill/>
        </p:spPr>
        <p:txBody>
          <a:bodyPr wrap="none" rtlCol="0">
            <a:spAutoFit/>
          </a:bodyPr>
          <a:lstStyle/>
          <a:p>
            <a:r>
              <a:rPr lang="en-US" dirty="0"/>
              <a:t>EOU Colloquium</a:t>
            </a:r>
          </a:p>
          <a:p>
            <a:r>
              <a:rPr lang="en-US" dirty="0"/>
              <a:t>November 12, 2020</a:t>
            </a:r>
          </a:p>
        </p:txBody>
      </p:sp>
      <p:cxnSp>
        <p:nvCxnSpPr>
          <p:cNvPr id="12" name="Straight Connector 11"/>
          <p:cNvCxnSpPr/>
          <p:nvPr/>
        </p:nvCxnSpPr>
        <p:spPr>
          <a:xfrm>
            <a:off x="427384" y="6006704"/>
            <a:ext cx="65532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6DDBBBE-2160-4655-84B3-D9FCAEE64798}"/>
              </a:ext>
            </a:extLst>
          </p:cNvPr>
          <p:cNvSpPr/>
          <p:nvPr/>
        </p:nvSpPr>
        <p:spPr>
          <a:xfrm>
            <a:off x="526474" y="1577312"/>
            <a:ext cx="7550726" cy="876522"/>
          </a:xfrm>
          <a:prstGeom prst="rect">
            <a:avLst/>
          </a:prstGeom>
        </p:spPr>
        <p:txBody>
          <a:bodyPr wrap="square">
            <a:spAutoFit/>
          </a:bodyPr>
          <a:lstStyle/>
          <a:p>
            <a:pPr>
              <a:lnSpc>
                <a:spcPts val="3200"/>
              </a:lnSpc>
            </a:pPr>
            <a:r>
              <a:rPr lang="en-US" sz="2000" dirty="0">
                <a:latin typeface="Times New Roman" panose="02020603050405020304" pitchFamily="18" charset="0"/>
                <a:ea typeface="Times New Roman" panose="02020603050405020304" pitchFamily="18" charset="0"/>
              </a:rPr>
              <a:t>The general problem is that there does not appear to be consensus on the form(s) that non-technological innovation can take. </a:t>
            </a:r>
            <a:endParaRPr lang="en-US" sz="2000" dirty="0"/>
          </a:p>
        </p:txBody>
      </p:sp>
      <p:sp>
        <p:nvSpPr>
          <p:cNvPr id="5" name="Rectangle 4">
            <a:extLst>
              <a:ext uri="{FF2B5EF4-FFF2-40B4-BE49-F238E27FC236}">
                <a16:creationId xmlns:a16="http://schemas.microsoft.com/office/drawing/2014/main" id="{F698A3D3-81D5-4715-8ABC-179546DBCCF0}"/>
              </a:ext>
            </a:extLst>
          </p:cNvPr>
          <p:cNvSpPr/>
          <p:nvPr/>
        </p:nvSpPr>
        <p:spPr>
          <a:xfrm>
            <a:off x="526474" y="2699936"/>
            <a:ext cx="8312726" cy="1286891"/>
          </a:xfrm>
          <a:prstGeom prst="rect">
            <a:avLst/>
          </a:prstGeom>
        </p:spPr>
        <p:txBody>
          <a:bodyPr wrap="square">
            <a:spAutoFit/>
          </a:bodyPr>
          <a:lstStyle/>
          <a:p>
            <a:pPr>
              <a:lnSpc>
                <a:spcPts val="3200"/>
              </a:lnSpc>
            </a:pPr>
            <a:r>
              <a:rPr lang="en-US" sz="2000" dirty="0">
                <a:solidFill>
                  <a:srgbClr val="000000"/>
                </a:solidFill>
                <a:latin typeface="Times New Roman" panose="02020603050405020304" pitchFamily="18" charset="0"/>
                <a:ea typeface="Times New Roman" panose="02020603050405020304" pitchFamily="18" charset="0"/>
              </a:rPr>
              <a:t>The specific problem is that the A-U model, which guides innovators and researchers (Teece, 1986; Akiike, 2013), does not include forms of non-technological innovation that are generally accepted by experts (OECD, 2018). </a:t>
            </a:r>
            <a:endParaRPr lang="en-US" sz="2000" dirty="0"/>
          </a:p>
        </p:txBody>
      </p:sp>
      <p:sp>
        <p:nvSpPr>
          <p:cNvPr id="6" name="Rectangle 5">
            <a:extLst>
              <a:ext uri="{FF2B5EF4-FFF2-40B4-BE49-F238E27FC236}">
                <a16:creationId xmlns:a16="http://schemas.microsoft.com/office/drawing/2014/main" id="{C052833A-E78C-479D-8AB9-B0588C1E9C13}"/>
              </a:ext>
            </a:extLst>
          </p:cNvPr>
          <p:cNvSpPr/>
          <p:nvPr/>
        </p:nvSpPr>
        <p:spPr>
          <a:xfrm>
            <a:off x="526473" y="4232930"/>
            <a:ext cx="7931727" cy="1281569"/>
          </a:xfrm>
          <a:prstGeom prst="rect">
            <a:avLst/>
          </a:prstGeom>
        </p:spPr>
        <p:txBody>
          <a:bodyPr wrap="square">
            <a:spAutoFit/>
          </a:bodyPr>
          <a:lstStyle/>
          <a:p>
            <a:pPr>
              <a:lnSpc>
                <a:spcPts val="3200"/>
              </a:lnSpc>
            </a:pPr>
            <a:r>
              <a:rPr lang="en-US" sz="2000" dirty="0">
                <a:solidFill>
                  <a:srgbClr val="000000"/>
                </a:solidFill>
                <a:latin typeface="Times New Roman" panose="02020603050405020304" pitchFamily="18" charset="0"/>
                <a:ea typeface="Times New Roman" panose="02020603050405020304" pitchFamily="18" charset="0"/>
              </a:rPr>
              <a:t>These new forms of innovation have been shown to produce returns that are four times larger, and far more sustainable, than traditional product/process innovation (Lindgart, Reeves, Stalk, &amp; Deimler, 2009).</a:t>
            </a:r>
            <a:r>
              <a:rPr lang="en-US" sz="1600" dirty="0"/>
              <a:t> </a:t>
            </a:r>
            <a:endParaRPr lang="en-US" sz="2000" dirty="0"/>
          </a:p>
        </p:txBody>
      </p:sp>
    </p:spTree>
    <p:extLst>
      <p:ext uri="{BB962C8B-B14F-4D97-AF65-F5344CB8AC3E}">
        <p14:creationId xmlns:p14="http://schemas.microsoft.com/office/powerpoint/2010/main" val="899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txBox="1">
            <a:spLocks noChangeArrowheads="1"/>
          </p:cNvSpPr>
          <p:nvPr/>
        </p:nvSpPr>
        <p:spPr bwMode="auto">
          <a:xfrm>
            <a:off x="2590800" y="398621"/>
            <a:ext cx="6324600" cy="646331"/>
          </a:xfrm>
          <a:prstGeom prst="rect">
            <a:avLst/>
          </a:prstGeom>
          <a:noFill/>
          <a:ln w="9525">
            <a:noFill/>
            <a:miter lim="800000"/>
            <a:headEnd/>
            <a:tailEnd/>
          </a:ln>
        </p:spPr>
        <p:txBody>
          <a:bodyPr wrap="square" anchor="ctr">
            <a:spAutoFit/>
          </a:bodyPr>
          <a:lstStyle/>
          <a:p>
            <a:pPr eaLnBrk="1" hangingPunct="1">
              <a:defRPr/>
            </a:pPr>
            <a:r>
              <a:rPr lang="en-US" sz="3600" kern="0" dirty="0">
                <a:solidFill>
                  <a:schemeClr val="tx2"/>
                </a:solidFill>
                <a:latin typeface="Georgia" pitchFamily="18" charset="0"/>
                <a:ea typeface="+mj-ea"/>
                <a:cs typeface="+mj-cs"/>
              </a:rPr>
              <a:t>Research Question</a:t>
            </a:r>
            <a:endParaRPr lang="en-US" sz="3200" kern="0" dirty="0">
              <a:solidFill>
                <a:schemeClr val="tx2"/>
              </a:solidFill>
              <a:latin typeface="Georgia" pitchFamily="18" charset="0"/>
              <a:ea typeface="+mj-ea"/>
              <a:cs typeface="+mj-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11" name="TextBox 10"/>
          <p:cNvSpPr txBox="1"/>
          <p:nvPr/>
        </p:nvSpPr>
        <p:spPr>
          <a:xfrm>
            <a:off x="427384" y="6112568"/>
            <a:ext cx="2039276" cy="646331"/>
          </a:xfrm>
          <a:prstGeom prst="rect">
            <a:avLst/>
          </a:prstGeom>
          <a:noFill/>
        </p:spPr>
        <p:txBody>
          <a:bodyPr wrap="none" rtlCol="0">
            <a:spAutoFit/>
          </a:bodyPr>
          <a:lstStyle/>
          <a:p>
            <a:r>
              <a:rPr lang="en-US" dirty="0"/>
              <a:t>EOU Colloquium</a:t>
            </a:r>
          </a:p>
          <a:p>
            <a:r>
              <a:rPr lang="en-US" dirty="0"/>
              <a:t>November 12, 2020</a:t>
            </a:r>
          </a:p>
        </p:txBody>
      </p:sp>
      <p:sp>
        <p:nvSpPr>
          <p:cNvPr id="3" name="Rectangle 2">
            <a:extLst>
              <a:ext uri="{FF2B5EF4-FFF2-40B4-BE49-F238E27FC236}">
                <a16:creationId xmlns:a16="http://schemas.microsoft.com/office/drawing/2014/main" id="{3C9AAA70-97D1-4ECA-88EB-96062617650C}"/>
              </a:ext>
            </a:extLst>
          </p:cNvPr>
          <p:cNvSpPr/>
          <p:nvPr/>
        </p:nvSpPr>
        <p:spPr>
          <a:xfrm>
            <a:off x="531091" y="1669402"/>
            <a:ext cx="7643091" cy="2113720"/>
          </a:xfrm>
          <a:prstGeom prst="rect">
            <a:avLst/>
          </a:prstGeom>
        </p:spPr>
        <p:txBody>
          <a:bodyPr wrap="square">
            <a:spAutoFit/>
          </a:bodyPr>
          <a:lstStyle/>
          <a:p>
            <a:pPr>
              <a:lnSpc>
                <a:spcPts val="3200"/>
              </a:lnSpc>
            </a:pPr>
            <a:r>
              <a:rPr lang="en-US" sz="2400" dirty="0">
                <a:latin typeface="Times New Roman" panose="02020603050405020304" pitchFamily="18" charset="0"/>
                <a:cs typeface="Times New Roman" panose="02020603050405020304" pitchFamily="18" charset="0"/>
              </a:rPr>
              <a:t>What is the consensus of an expert panel of innovators and researchers on the form(s) of innovation that were used by competitors to establish market leadership over the historical lifecycle of a technology industry?</a:t>
            </a:r>
          </a:p>
          <a:p>
            <a:pPr>
              <a:lnSpc>
                <a:spcPts val="3200"/>
              </a:lnSpc>
            </a:pPr>
            <a:endParaRPr lang="en-US" sz="2400" dirty="0">
              <a:latin typeface="Times New Roman" panose="02020603050405020304" pitchFamily="18" charset="0"/>
              <a:ea typeface="Times New Roman" panose="02020603050405020304" pitchFamily="18" charset="0"/>
            </a:endParaRPr>
          </a:p>
        </p:txBody>
      </p:sp>
      <p:pic>
        <p:nvPicPr>
          <p:cNvPr id="5" name="Picture 4" descr="A picture containing light&#10;&#10;Description automatically generated">
            <a:extLst>
              <a:ext uri="{FF2B5EF4-FFF2-40B4-BE49-F238E27FC236}">
                <a16:creationId xmlns:a16="http://schemas.microsoft.com/office/drawing/2014/main" id="{E72EC7AE-8611-4919-B47E-CF602A05635E}"/>
              </a:ext>
            </a:extLst>
          </p:cNvPr>
          <p:cNvPicPr>
            <a:picLocks noChangeAspect="1"/>
          </p:cNvPicPr>
          <p:nvPr/>
        </p:nvPicPr>
        <p:blipFill>
          <a:blip r:embed="rId3"/>
          <a:stretch>
            <a:fillRect/>
          </a:stretch>
        </p:blipFill>
        <p:spPr>
          <a:xfrm>
            <a:off x="2511975" y="3590925"/>
            <a:ext cx="4120050" cy="2747558"/>
          </a:xfrm>
          <a:prstGeom prst="rect">
            <a:avLst/>
          </a:prstGeom>
          <a:ln>
            <a:noFill/>
          </a:ln>
          <a:effectLst>
            <a:softEdge rad="112500"/>
          </a:effectLst>
        </p:spPr>
      </p:pic>
    </p:spTree>
    <p:extLst>
      <p:ext uri="{BB962C8B-B14F-4D97-AF65-F5344CB8AC3E}">
        <p14:creationId xmlns:p14="http://schemas.microsoft.com/office/powerpoint/2010/main" val="563257477"/>
      </p:ext>
    </p:extLst>
  </p:cSld>
  <p:clrMapOvr>
    <a:masterClrMapping/>
  </p:clrMapOvr>
</p:sld>
</file>

<file path=ppt/theme/theme1.xml><?xml version="1.0" encoding="utf-8"?>
<a:theme xmlns:a="http://schemas.openxmlformats.org/drawingml/2006/main" name="COB_PPT_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COB_PPT_2010</Template>
  <TotalTime>4720</TotalTime>
  <Words>3132</Words>
  <Application>Microsoft Office PowerPoint</Application>
  <PresentationFormat>On-screen Show (4:3)</PresentationFormat>
  <Paragraphs>389</Paragraphs>
  <Slides>47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Georgia</vt:lpstr>
      <vt:lpstr>Times New Roman</vt:lpstr>
      <vt:lpstr>COB_PPT_2010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Diffusion Curves </vt:lpstr>
      <vt:lpstr>PC Market Share Data </vt:lpstr>
      <vt:lpstr>PC Market Share Data </vt:lpstr>
      <vt:lpstr>Recent Sales Results (Global) </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ute.vergin</dc:creator>
  <cp:lastModifiedBy>Wilson Zehr</cp:lastModifiedBy>
  <cp:revision>170</cp:revision>
  <dcterms:created xsi:type="dcterms:W3CDTF">2010-08-06T23:10:25Z</dcterms:created>
  <dcterms:modified xsi:type="dcterms:W3CDTF">2020-11-12T23:39:38Z</dcterms:modified>
</cp:coreProperties>
</file>