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29"/>
  </p:notesMasterIdLst>
  <p:handoutMasterIdLst>
    <p:handoutMasterId r:id="rId30"/>
  </p:handoutMasterIdLst>
  <p:sldIdLst>
    <p:sldId id="518" r:id="rId2"/>
    <p:sldId id="332" r:id="rId3"/>
    <p:sldId id="333" r:id="rId4"/>
    <p:sldId id="535" r:id="rId5"/>
    <p:sldId id="290" r:id="rId6"/>
    <p:sldId id="555" r:id="rId7"/>
    <p:sldId id="554" r:id="rId8"/>
    <p:sldId id="522" r:id="rId9"/>
    <p:sldId id="529" r:id="rId10"/>
    <p:sldId id="533" r:id="rId11"/>
    <p:sldId id="530" r:id="rId12"/>
    <p:sldId id="524" r:id="rId13"/>
    <p:sldId id="343" r:id="rId14"/>
    <p:sldId id="551" r:id="rId15"/>
    <p:sldId id="550" r:id="rId16"/>
    <p:sldId id="534" r:id="rId17"/>
    <p:sldId id="521" r:id="rId18"/>
    <p:sldId id="520" r:id="rId19"/>
    <p:sldId id="525" r:id="rId20"/>
    <p:sldId id="527" r:id="rId21"/>
    <p:sldId id="546" r:id="rId22"/>
    <p:sldId id="532" r:id="rId23"/>
    <p:sldId id="526" r:id="rId24"/>
    <p:sldId id="531" r:id="rId25"/>
    <p:sldId id="552" r:id="rId26"/>
    <p:sldId id="553" r:id="rId27"/>
    <p:sldId id="519" r:id="rId28"/>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28F"/>
    <a:srgbClr val="0000FF"/>
    <a:srgbClr val="A9D18E"/>
    <a:srgbClr val="FF0000"/>
    <a:srgbClr val="A6A6A6"/>
    <a:srgbClr val="D6DCE5"/>
    <a:srgbClr val="C0C0C0"/>
    <a:srgbClr val="FF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57" autoAdjust="0"/>
  </p:normalViewPr>
  <p:slideViewPr>
    <p:cSldViewPr snapToGrid="0">
      <p:cViewPr varScale="1">
        <p:scale>
          <a:sx n="114" d="100"/>
          <a:sy n="114" d="100"/>
        </p:scale>
        <p:origin x="152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3091"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469424"/>
          </a:xfrm>
          <a:prstGeom prst="rect">
            <a:avLst/>
          </a:prstGeom>
        </p:spPr>
        <p:txBody>
          <a:bodyPr vert="horz" lIns="94575" tIns="47287" rIns="94575" bIns="47287" rtlCol="0"/>
          <a:lstStyle>
            <a:lvl1pPr algn="l">
              <a:defRPr sz="1200"/>
            </a:lvl1pPr>
          </a:lstStyle>
          <a:p>
            <a:endParaRPr lang="en-US"/>
          </a:p>
        </p:txBody>
      </p:sp>
      <p:sp>
        <p:nvSpPr>
          <p:cNvPr id="3" name="Date Placeholder 2"/>
          <p:cNvSpPr>
            <a:spLocks noGrp="1"/>
          </p:cNvSpPr>
          <p:nvPr>
            <p:ph type="dt" sz="quarter" idx="1"/>
          </p:nvPr>
        </p:nvSpPr>
        <p:spPr>
          <a:xfrm>
            <a:off x="4023093" y="0"/>
            <a:ext cx="3077740" cy="469424"/>
          </a:xfrm>
          <a:prstGeom prst="rect">
            <a:avLst/>
          </a:prstGeom>
        </p:spPr>
        <p:txBody>
          <a:bodyPr vert="horz" lIns="94575" tIns="47287" rIns="94575" bIns="47287" rtlCol="0"/>
          <a:lstStyle>
            <a:lvl1pPr algn="r">
              <a:defRPr sz="1200"/>
            </a:lvl1pPr>
          </a:lstStyle>
          <a:p>
            <a:fld id="{9200CE21-20DB-44FD-9381-800CB3C8F6F6}" type="datetimeFigureOut">
              <a:rPr lang="en-US" smtClean="0"/>
              <a:pPr/>
              <a:t>3/11/2021</a:t>
            </a:fld>
            <a:endParaRPr lang="en-US"/>
          </a:p>
        </p:txBody>
      </p:sp>
      <p:sp>
        <p:nvSpPr>
          <p:cNvPr id="4" name="Footer Placeholder 3"/>
          <p:cNvSpPr>
            <a:spLocks noGrp="1"/>
          </p:cNvSpPr>
          <p:nvPr>
            <p:ph type="ftr" sz="quarter" idx="2"/>
          </p:nvPr>
        </p:nvSpPr>
        <p:spPr>
          <a:xfrm>
            <a:off x="0" y="8917423"/>
            <a:ext cx="3077740" cy="469424"/>
          </a:xfrm>
          <a:prstGeom prst="rect">
            <a:avLst/>
          </a:prstGeom>
        </p:spPr>
        <p:txBody>
          <a:bodyPr vert="horz" lIns="94575" tIns="47287" rIns="94575" bIns="47287"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3"/>
            <a:ext cx="3077740" cy="469424"/>
          </a:xfrm>
          <a:prstGeom prst="rect">
            <a:avLst/>
          </a:prstGeom>
        </p:spPr>
        <p:txBody>
          <a:bodyPr vert="horz" lIns="94575" tIns="47287" rIns="94575" bIns="47287" rtlCol="0" anchor="b"/>
          <a:lstStyle>
            <a:lvl1pPr algn="r">
              <a:defRPr sz="1200"/>
            </a:lvl1pPr>
          </a:lstStyle>
          <a:p>
            <a:fld id="{3D7900C1-F00F-49B0-809D-B1884591B36F}" type="slidenum">
              <a:rPr lang="en-US" smtClean="0"/>
              <a:pPr/>
              <a:t>‹#›</a:t>
            </a:fld>
            <a:endParaRPr lang="en-US"/>
          </a:p>
        </p:txBody>
      </p:sp>
    </p:spTree>
    <p:extLst>
      <p:ext uri="{BB962C8B-B14F-4D97-AF65-F5344CB8AC3E}">
        <p14:creationId xmlns:p14="http://schemas.microsoft.com/office/powerpoint/2010/main" val="1199360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469424"/>
          </a:xfrm>
          <a:prstGeom prst="rect">
            <a:avLst/>
          </a:prstGeom>
        </p:spPr>
        <p:txBody>
          <a:bodyPr vert="horz" lIns="94575" tIns="47287" rIns="94575" bIns="47287" rtlCol="0"/>
          <a:lstStyle>
            <a:lvl1pPr algn="l">
              <a:defRPr sz="1200"/>
            </a:lvl1pPr>
          </a:lstStyle>
          <a:p>
            <a:endParaRPr lang="en-US"/>
          </a:p>
        </p:txBody>
      </p:sp>
      <p:sp>
        <p:nvSpPr>
          <p:cNvPr id="3" name="Date Placeholder 2"/>
          <p:cNvSpPr>
            <a:spLocks noGrp="1"/>
          </p:cNvSpPr>
          <p:nvPr>
            <p:ph type="dt" idx="1"/>
          </p:nvPr>
        </p:nvSpPr>
        <p:spPr>
          <a:xfrm>
            <a:off x="4023093" y="0"/>
            <a:ext cx="3077740" cy="469424"/>
          </a:xfrm>
          <a:prstGeom prst="rect">
            <a:avLst/>
          </a:prstGeom>
        </p:spPr>
        <p:txBody>
          <a:bodyPr vert="horz" lIns="94575" tIns="47287" rIns="94575" bIns="47287" rtlCol="0"/>
          <a:lstStyle>
            <a:lvl1pPr algn="r">
              <a:defRPr sz="1200"/>
            </a:lvl1pPr>
          </a:lstStyle>
          <a:p>
            <a:fld id="{54C7E6E2-3D5C-4E58-9AAC-B65FC3F4253A}" type="datetimeFigureOut">
              <a:rPr lang="en-US" smtClean="0"/>
              <a:pPr/>
              <a:t>3/11/2021</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575" tIns="47287" rIns="94575" bIns="47287" rtlCol="0" anchor="ctr"/>
          <a:lstStyle/>
          <a:p>
            <a:endParaRPr lang="en-US"/>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575" tIns="47287" rIns="94575" bIns="472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40" cy="469424"/>
          </a:xfrm>
          <a:prstGeom prst="rect">
            <a:avLst/>
          </a:prstGeom>
        </p:spPr>
        <p:txBody>
          <a:bodyPr vert="horz" lIns="94575" tIns="47287" rIns="94575" bIns="47287"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40" cy="469424"/>
          </a:xfrm>
          <a:prstGeom prst="rect">
            <a:avLst/>
          </a:prstGeom>
        </p:spPr>
        <p:txBody>
          <a:bodyPr vert="horz" lIns="94575" tIns="47287" rIns="94575" bIns="47287" rtlCol="0" anchor="b"/>
          <a:lstStyle>
            <a:lvl1pPr algn="r">
              <a:defRPr sz="1200"/>
            </a:lvl1pPr>
          </a:lstStyle>
          <a:p>
            <a:fld id="{265AF65A-F95F-4AA8-84F4-FCCF5220ED3C}" type="slidenum">
              <a:rPr lang="en-US" smtClean="0"/>
              <a:pPr/>
              <a:t>‹#›</a:t>
            </a:fld>
            <a:endParaRPr lang="en-US"/>
          </a:p>
        </p:txBody>
      </p:sp>
    </p:spTree>
    <p:extLst>
      <p:ext uri="{BB962C8B-B14F-4D97-AF65-F5344CB8AC3E}">
        <p14:creationId xmlns:p14="http://schemas.microsoft.com/office/powerpoint/2010/main" val="1221678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D0062A-E223-FE46-B1C9-96E216E0CDFD}" type="datetimeFigureOut">
              <a:rPr lang="en-US" smtClean="0"/>
              <a:pPr/>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8083-F789-344A-A6FF-15E0610152A8}" type="slidenum">
              <a:rPr lang="en-US" smtClean="0"/>
              <a:pPr/>
              <a:t>‹#›</a:t>
            </a:fld>
            <a:endParaRPr lang="en-US"/>
          </a:p>
        </p:txBody>
      </p:sp>
    </p:spTree>
    <p:extLst>
      <p:ext uri="{BB962C8B-B14F-4D97-AF65-F5344CB8AC3E}">
        <p14:creationId xmlns:p14="http://schemas.microsoft.com/office/powerpoint/2010/main" val="3132112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D0062A-E223-FE46-B1C9-96E216E0CDFD}" type="datetimeFigureOut">
              <a:rPr lang="en-US" smtClean="0"/>
              <a:pPr/>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8083-F789-344A-A6FF-15E0610152A8}" type="slidenum">
              <a:rPr lang="en-US" smtClean="0"/>
              <a:pPr/>
              <a:t>‹#›</a:t>
            </a:fld>
            <a:endParaRPr lang="en-US"/>
          </a:p>
        </p:txBody>
      </p:sp>
    </p:spTree>
    <p:extLst>
      <p:ext uri="{BB962C8B-B14F-4D97-AF65-F5344CB8AC3E}">
        <p14:creationId xmlns:p14="http://schemas.microsoft.com/office/powerpoint/2010/main" val="363121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D0062A-E223-FE46-B1C9-96E216E0CDFD}" type="datetimeFigureOut">
              <a:rPr lang="en-US" smtClean="0"/>
              <a:pPr/>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8083-F789-344A-A6FF-15E0610152A8}" type="slidenum">
              <a:rPr lang="en-US" smtClean="0"/>
              <a:pPr/>
              <a:t>‹#›</a:t>
            </a:fld>
            <a:endParaRPr lang="en-US"/>
          </a:p>
        </p:txBody>
      </p:sp>
    </p:spTree>
    <p:extLst>
      <p:ext uri="{BB962C8B-B14F-4D97-AF65-F5344CB8AC3E}">
        <p14:creationId xmlns:p14="http://schemas.microsoft.com/office/powerpoint/2010/main" val="257820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9703"/>
            <a:ext cx="8229600" cy="471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3657600" y="6253170"/>
            <a:ext cx="2133600"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58126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D0062A-E223-FE46-B1C9-96E216E0CDFD}" type="datetimeFigureOut">
              <a:rPr lang="en-US" smtClean="0"/>
              <a:pPr/>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8083-F789-344A-A6FF-15E0610152A8}" type="slidenum">
              <a:rPr lang="en-US" smtClean="0"/>
              <a:pPr/>
              <a:t>‹#›</a:t>
            </a:fld>
            <a:endParaRPr lang="en-US"/>
          </a:p>
        </p:txBody>
      </p:sp>
    </p:spTree>
    <p:extLst>
      <p:ext uri="{BB962C8B-B14F-4D97-AF65-F5344CB8AC3E}">
        <p14:creationId xmlns:p14="http://schemas.microsoft.com/office/powerpoint/2010/main" val="184355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D0062A-E223-FE46-B1C9-96E216E0CDFD}" type="datetimeFigureOut">
              <a:rPr lang="en-US" smtClean="0"/>
              <a:pPr/>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8083-F789-344A-A6FF-15E0610152A8}" type="slidenum">
              <a:rPr lang="en-US" smtClean="0"/>
              <a:pPr/>
              <a:t>‹#›</a:t>
            </a:fld>
            <a:endParaRPr lang="en-US"/>
          </a:p>
        </p:txBody>
      </p:sp>
    </p:spTree>
    <p:extLst>
      <p:ext uri="{BB962C8B-B14F-4D97-AF65-F5344CB8AC3E}">
        <p14:creationId xmlns:p14="http://schemas.microsoft.com/office/powerpoint/2010/main" val="3720770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D0062A-E223-FE46-B1C9-96E216E0CDFD}" type="datetimeFigureOut">
              <a:rPr lang="en-US" smtClean="0"/>
              <a:pPr/>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48083-F789-344A-A6FF-15E0610152A8}" type="slidenum">
              <a:rPr lang="en-US" smtClean="0"/>
              <a:pPr/>
              <a:t>‹#›</a:t>
            </a:fld>
            <a:endParaRPr lang="en-US"/>
          </a:p>
        </p:txBody>
      </p:sp>
    </p:spTree>
    <p:extLst>
      <p:ext uri="{BB962C8B-B14F-4D97-AF65-F5344CB8AC3E}">
        <p14:creationId xmlns:p14="http://schemas.microsoft.com/office/powerpoint/2010/main" val="379186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D0062A-E223-FE46-B1C9-96E216E0CDFD}" type="datetimeFigureOut">
              <a:rPr lang="en-US" smtClean="0"/>
              <a:pPr/>
              <a:t>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48083-F789-344A-A6FF-15E0610152A8}" type="slidenum">
              <a:rPr lang="en-US" smtClean="0"/>
              <a:pPr/>
              <a:t>‹#›</a:t>
            </a:fld>
            <a:endParaRPr lang="en-US"/>
          </a:p>
        </p:txBody>
      </p:sp>
    </p:spTree>
    <p:extLst>
      <p:ext uri="{BB962C8B-B14F-4D97-AF65-F5344CB8AC3E}">
        <p14:creationId xmlns:p14="http://schemas.microsoft.com/office/powerpoint/2010/main" val="54336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D0062A-E223-FE46-B1C9-96E216E0CDFD}" type="datetimeFigureOut">
              <a:rPr lang="en-US" smtClean="0"/>
              <a:pPr/>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48083-F789-344A-A6FF-15E0610152A8}" type="slidenum">
              <a:rPr lang="en-US" smtClean="0"/>
              <a:pPr/>
              <a:t>‹#›</a:t>
            </a:fld>
            <a:endParaRPr lang="en-US"/>
          </a:p>
        </p:txBody>
      </p:sp>
    </p:spTree>
    <p:extLst>
      <p:ext uri="{BB962C8B-B14F-4D97-AF65-F5344CB8AC3E}">
        <p14:creationId xmlns:p14="http://schemas.microsoft.com/office/powerpoint/2010/main" val="296867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D0062A-E223-FE46-B1C9-96E216E0CDFD}" type="datetimeFigureOut">
              <a:rPr lang="en-US" smtClean="0"/>
              <a:pPr/>
              <a:t>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48083-F789-344A-A6FF-15E0610152A8}" type="slidenum">
              <a:rPr lang="en-US" smtClean="0"/>
              <a:pPr/>
              <a:t>‹#›</a:t>
            </a:fld>
            <a:endParaRPr lang="en-US"/>
          </a:p>
        </p:txBody>
      </p:sp>
    </p:spTree>
    <p:extLst>
      <p:ext uri="{BB962C8B-B14F-4D97-AF65-F5344CB8AC3E}">
        <p14:creationId xmlns:p14="http://schemas.microsoft.com/office/powerpoint/2010/main" val="317700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D0062A-E223-FE46-B1C9-96E216E0CDFD}" type="datetimeFigureOut">
              <a:rPr lang="en-US" smtClean="0"/>
              <a:pPr/>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48083-F789-344A-A6FF-15E0610152A8}" type="slidenum">
              <a:rPr lang="en-US" smtClean="0"/>
              <a:pPr/>
              <a:t>‹#›</a:t>
            </a:fld>
            <a:endParaRPr lang="en-US"/>
          </a:p>
        </p:txBody>
      </p:sp>
    </p:spTree>
    <p:extLst>
      <p:ext uri="{BB962C8B-B14F-4D97-AF65-F5344CB8AC3E}">
        <p14:creationId xmlns:p14="http://schemas.microsoft.com/office/powerpoint/2010/main" val="3064270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D0062A-E223-FE46-B1C9-96E216E0CDFD}" type="datetimeFigureOut">
              <a:rPr lang="en-US" smtClean="0"/>
              <a:pPr/>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48083-F789-344A-A6FF-15E0610152A8}" type="slidenum">
              <a:rPr lang="en-US" smtClean="0"/>
              <a:pPr/>
              <a:t>‹#›</a:t>
            </a:fld>
            <a:endParaRPr lang="en-US"/>
          </a:p>
        </p:txBody>
      </p:sp>
    </p:spTree>
    <p:extLst>
      <p:ext uri="{BB962C8B-B14F-4D97-AF65-F5344CB8AC3E}">
        <p14:creationId xmlns:p14="http://schemas.microsoft.com/office/powerpoint/2010/main" val="1056686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D0062A-E223-FE46-B1C9-96E216E0CDFD}" type="datetimeFigureOut">
              <a:rPr lang="en-US" smtClean="0"/>
              <a:pPr/>
              <a:t>3/11/2021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48083-F789-344A-A6FF-15E0610152A8}" type="slidenum">
              <a:rPr lang="en-US" smtClean="0"/>
              <a:pPr/>
              <a:t>‹#›</a:t>
            </a:fld>
            <a:endParaRPr lang="en-US"/>
          </a:p>
        </p:txBody>
      </p:sp>
    </p:spTree>
    <p:extLst>
      <p:ext uri="{BB962C8B-B14F-4D97-AF65-F5344CB8AC3E}">
        <p14:creationId xmlns:p14="http://schemas.microsoft.com/office/powerpoint/2010/main" val="17241491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hyperlink" Target="https://s3-media2.fl.yelpcdn.com/bphoto/-q6tHjmhgLxLQHkImHybrQ/ls.jpg"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eou.edu/institutional-effectiveness/values-and-principles/" TargetMode="External"/><Relationship Id="rId2" Type="http://schemas.openxmlformats.org/officeDocument/2006/relationships/hyperlink" Target="https://www.hpalumni.org/hp_way.htm" TargetMode="External"/><Relationship Id="rId1" Type="http://schemas.openxmlformats.org/officeDocument/2006/relationships/slideLayout" Target="../slideLayouts/slideLayout7.xml"/><Relationship Id="rId4" Type="http://schemas.openxmlformats.org/officeDocument/2006/relationships/hyperlink" Target="http://www.cendix.com/about/mission.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hyperlink" Target="https://www.youtube.com/watch?v=PlCzCwAQI7I" TargetMode="Externa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hyperlink" Target="https://www.youtube.com/watch?v=UHRlzjsL3JQ" TargetMode="External"/><Relationship Id="rId5" Type="http://schemas.openxmlformats.org/officeDocument/2006/relationships/image" Target="../media/image27.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PlCzCwAQI7I" TargetMode="External"/><Relationship Id="rId13"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hyperlink" Target="https://www.youtube.com/watch?v=ooXCC3SEpL8&amp;feature=emb_logo" TargetMode="External"/><Relationship Id="rId2" Type="http://schemas.openxmlformats.org/officeDocument/2006/relationships/hyperlink" Target="https://www.youtube.com/watch?v=rZ0Stj6MWNU" TargetMode="External"/><Relationship Id="rId1" Type="http://schemas.openxmlformats.org/officeDocument/2006/relationships/slideLayout" Target="../slideLayouts/slideLayout7.xml"/><Relationship Id="rId6" Type="http://schemas.openxmlformats.org/officeDocument/2006/relationships/hyperlink" Target="https://www.youtube.com/watch?v=TYzfyqg9quc" TargetMode="External"/><Relationship Id="rId11" Type="http://schemas.openxmlformats.org/officeDocument/2006/relationships/hyperlink" Target="https://www.youtube.com/watch?v=UHRlzjsL3JQ&amp;feature=emb_logo" TargetMode="External"/><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hyperlink" Target="https://www.youtube.com/watch?v=gdcgs-IqdZs" TargetMode="External"/><Relationship Id="rId9"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23.jp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brandongaille.com/32-thrift-store-industry-statistics-and-trends/" TargetMode="External"/><Relationship Id="rId2" Type="http://schemas.openxmlformats.org/officeDocument/2006/relationships/hyperlink" Target="https://www.ibisworld.com/united-states/market-research-reports/thrift-stores-industry/" TargetMode="External"/><Relationship Id="rId1" Type="http://schemas.openxmlformats.org/officeDocument/2006/relationships/slideLayout" Target="../slideLayouts/slideLayout7.xml"/><Relationship Id="rId5" Type="http://schemas.openxmlformats.org/officeDocument/2006/relationships/hyperlink" Target="http://www.directmail.com/mailinglists/" TargetMode="External"/><Relationship Id="rId4" Type="http://schemas.openxmlformats.org/officeDocument/2006/relationships/hyperlink" Target="https://www.narts.org/i4a/pages/index.cfm?pageid=328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youtube.com/watch?v=QAZuCXkvU2k"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591F5F-9148-493D-989E-268351F834A1}"/>
              </a:ext>
            </a:extLst>
          </p:cNvPr>
          <p:cNvSpPr txBox="1"/>
          <p:nvPr/>
        </p:nvSpPr>
        <p:spPr>
          <a:xfrm>
            <a:off x="881662" y="2244060"/>
            <a:ext cx="7380675" cy="2369880"/>
          </a:xfrm>
          <a:prstGeom prst="rect">
            <a:avLst/>
          </a:prstGeom>
          <a:solidFill>
            <a:schemeClr val="bg1"/>
          </a:solidFill>
        </p:spPr>
        <p:txBody>
          <a:bodyPr wrap="none" rtlCol="0">
            <a:spAutoFit/>
          </a:bodyPr>
          <a:lstStyle/>
          <a:p>
            <a:pPr algn="ctr">
              <a:spcBef>
                <a:spcPts val="1200"/>
              </a:spcBef>
            </a:pPr>
            <a:r>
              <a:rPr lang="en-US" sz="5400" b="1" dirty="0">
                <a:solidFill>
                  <a:srgbClr val="FF0000"/>
                </a:solidFill>
              </a:rPr>
              <a:t>PEOPLE HELPING PEOPLE</a:t>
            </a:r>
          </a:p>
          <a:p>
            <a:pPr algn="ctr">
              <a:spcBef>
                <a:spcPts val="1200"/>
              </a:spcBef>
            </a:pPr>
            <a:r>
              <a:rPr lang="en-US" sz="4400" b="1" dirty="0"/>
              <a:t>THRIFT STORE</a:t>
            </a:r>
            <a:endParaRPr lang="en-US" sz="4400" b="1" dirty="0">
              <a:solidFill>
                <a:schemeClr val="tx1"/>
              </a:solidFill>
            </a:endParaRPr>
          </a:p>
          <a:p>
            <a:pPr>
              <a:spcBef>
                <a:spcPts val="2400"/>
              </a:spcBef>
            </a:pPr>
            <a:r>
              <a:rPr lang="en-US" sz="2000" b="1" dirty="0"/>
              <a:t>La Grande, OR        </a:t>
            </a:r>
            <a:r>
              <a:rPr lang="en-US" sz="2000" b="1" dirty="0">
                <a:solidFill>
                  <a:schemeClr val="tx1"/>
                </a:solidFill>
              </a:rPr>
              <a:t>Pendleton, OR         </a:t>
            </a:r>
            <a:r>
              <a:rPr lang="en-US" sz="2000" b="1" dirty="0"/>
              <a:t>…</a:t>
            </a:r>
            <a:endParaRPr lang="en-US" sz="2000" b="1" dirty="0">
              <a:solidFill>
                <a:schemeClr val="tx1"/>
              </a:solidFill>
            </a:endParaRPr>
          </a:p>
        </p:txBody>
      </p:sp>
    </p:spTree>
    <p:extLst>
      <p:ext uri="{BB962C8B-B14F-4D97-AF65-F5344CB8AC3E}">
        <p14:creationId xmlns:p14="http://schemas.microsoft.com/office/powerpoint/2010/main" val="3554855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26A6FEF-7784-47CA-8384-CA6F57C0A0C1}"/>
              </a:ext>
            </a:extLst>
          </p:cNvPr>
          <p:cNvGrpSpPr/>
          <p:nvPr/>
        </p:nvGrpSpPr>
        <p:grpSpPr>
          <a:xfrm>
            <a:off x="549564" y="642938"/>
            <a:ext cx="8044871" cy="5572125"/>
            <a:chOff x="628650" y="533934"/>
            <a:chExt cx="8044871" cy="5572125"/>
          </a:xfrm>
        </p:grpSpPr>
        <p:pic>
          <p:nvPicPr>
            <p:cNvPr id="2058" name="Picture 10" descr="See the source image">
              <a:extLst>
                <a:ext uri="{FF2B5EF4-FFF2-40B4-BE49-F238E27FC236}">
                  <a16:creationId xmlns:a16="http://schemas.microsoft.com/office/drawing/2014/main" id="{AA68FAD9-7C63-4B5C-964F-32CA49BBB8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93" r="12424"/>
            <a:stretch/>
          </p:blipFill>
          <p:spPr bwMode="auto">
            <a:xfrm>
              <a:off x="5248797" y="3534309"/>
              <a:ext cx="3424724"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EB0EEB4A-27A0-4D27-B799-7F327EB72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797" y="533934"/>
              <a:ext cx="3424724"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EB816FEE-BAE9-43DA-A2CD-2F109BBDD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533934"/>
              <a:ext cx="4309944"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DF3A5A23-6E08-485C-A22F-55F5B64B6A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732"/>
            <a:stretch/>
          </p:blipFill>
          <p:spPr bwMode="auto">
            <a:xfrm>
              <a:off x="628650" y="3534309"/>
              <a:ext cx="4309944"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hlinkClick r:id="rId6"/>
              <a:extLst>
                <a:ext uri="{FF2B5EF4-FFF2-40B4-BE49-F238E27FC236}">
                  <a16:creationId xmlns:a16="http://schemas.microsoft.com/office/drawing/2014/main" id="{1CA69C5F-6636-41C5-8653-1235905FED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 y="4986753"/>
              <a:ext cx="1119306" cy="11193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5886E26-7177-478B-A2AF-0B59BA7982C6}"/>
              </a:ext>
            </a:extLst>
          </p:cNvPr>
          <p:cNvGrpSpPr/>
          <p:nvPr/>
        </p:nvGrpSpPr>
        <p:grpSpPr>
          <a:xfrm>
            <a:off x="2733800" y="2588778"/>
            <a:ext cx="4561620" cy="1680445"/>
            <a:chOff x="2043320" y="1851320"/>
            <a:chExt cx="4561620" cy="2404106"/>
          </a:xfrm>
        </p:grpSpPr>
        <p:sp>
          <p:nvSpPr>
            <p:cNvPr id="11" name="Rectangle 10">
              <a:extLst>
                <a:ext uri="{FF2B5EF4-FFF2-40B4-BE49-F238E27FC236}">
                  <a16:creationId xmlns:a16="http://schemas.microsoft.com/office/drawing/2014/main" id="{3F424874-2C76-4CBE-9583-0BF9CC793B1B}"/>
                </a:ext>
              </a:extLst>
            </p:cNvPr>
            <p:cNvSpPr/>
            <p:nvPr/>
          </p:nvSpPr>
          <p:spPr>
            <a:xfrm>
              <a:off x="2043320" y="1851320"/>
              <a:ext cx="4561620" cy="2404106"/>
            </a:xfrm>
            <a:prstGeom prst="rect">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3CE96AA-4683-4ED4-8CB3-0F1FF08C571B}"/>
                </a:ext>
              </a:extLst>
            </p:cNvPr>
            <p:cNvSpPr txBox="1"/>
            <p:nvPr/>
          </p:nvSpPr>
          <p:spPr>
            <a:xfrm>
              <a:off x="2186878" y="1922616"/>
              <a:ext cx="4326937" cy="2223598"/>
            </a:xfrm>
            <a:prstGeom prst="rect">
              <a:avLst/>
            </a:prstGeom>
            <a:solidFill>
              <a:schemeClr val="bg1"/>
            </a:solidFill>
          </p:spPr>
          <p:txBody>
            <a:bodyPr wrap="square" rtlCol="0">
              <a:spAutoFit/>
            </a:bodyPr>
            <a:lstStyle/>
            <a:p>
              <a:pPr algn="ctr">
                <a:spcBef>
                  <a:spcPts val="600"/>
                </a:spcBef>
              </a:pPr>
              <a:r>
                <a:rPr lang="en-US" sz="2000" b="1" dirty="0"/>
                <a:t>Convenience &amp; Visibility</a:t>
              </a:r>
            </a:p>
            <a:p>
              <a:pPr marL="342900" indent="-342900">
                <a:spcBef>
                  <a:spcPts val="600"/>
                </a:spcBef>
                <a:buFont typeface="Arial" panose="020B0604020202020204" pitchFamily="34" charset="0"/>
                <a:buChar char="•"/>
              </a:pPr>
              <a:r>
                <a:rPr lang="en-US" sz="2000" dirty="0"/>
                <a:t>should increase donation volume</a:t>
              </a:r>
            </a:p>
            <a:p>
              <a:pPr marL="342900" indent="-342900">
                <a:spcBef>
                  <a:spcPts val="600"/>
                </a:spcBef>
                <a:buFont typeface="Arial" panose="020B0604020202020204" pitchFamily="34" charset="0"/>
                <a:buChar char="•"/>
              </a:pPr>
              <a:r>
                <a:rPr lang="en-US" sz="2000" dirty="0"/>
                <a:t>could increase donation quality</a:t>
              </a:r>
            </a:p>
            <a:p>
              <a:pPr marL="342900" indent="-342900">
                <a:spcBef>
                  <a:spcPts val="600"/>
                </a:spcBef>
                <a:buFont typeface="Arial" panose="020B0604020202020204" pitchFamily="34" charset="0"/>
                <a:buChar char="•"/>
              </a:pPr>
              <a:r>
                <a:rPr lang="en-US" sz="2000" dirty="0"/>
                <a:t>increase community awareness</a:t>
              </a:r>
            </a:p>
          </p:txBody>
        </p:sp>
      </p:grpSp>
    </p:spTree>
    <p:extLst>
      <p:ext uri="{BB962C8B-B14F-4D97-AF65-F5344CB8AC3E}">
        <p14:creationId xmlns:p14="http://schemas.microsoft.com/office/powerpoint/2010/main" val="228249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D0709A-7DE2-4FF0-98D1-0CD5FD5CCF5F}"/>
              </a:ext>
            </a:extLst>
          </p:cNvPr>
          <p:cNvSpPr txBox="1"/>
          <p:nvPr/>
        </p:nvSpPr>
        <p:spPr>
          <a:xfrm>
            <a:off x="896245" y="3953635"/>
            <a:ext cx="2176365" cy="1046440"/>
          </a:xfrm>
          <a:prstGeom prst="rect">
            <a:avLst/>
          </a:prstGeom>
          <a:noFill/>
        </p:spPr>
        <p:txBody>
          <a:bodyPr wrap="none" rtlCol="0">
            <a:spAutoFit/>
          </a:bodyPr>
          <a:lstStyle/>
          <a:p>
            <a:r>
              <a:rPr lang="en-US" sz="1600" dirty="0"/>
              <a:t>$1 - $100</a:t>
            </a:r>
          </a:p>
          <a:p>
            <a:r>
              <a:rPr lang="en-US" sz="1600" dirty="0"/>
              <a:t>&lt; Walmart</a:t>
            </a:r>
          </a:p>
          <a:p>
            <a:endParaRPr lang="en-US" sz="1600" dirty="0"/>
          </a:p>
          <a:p>
            <a:r>
              <a:rPr lang="en-US" sz="1400" i="1" dirty="0"/>
              <a:t>scholarship (pay it forward)</a:t>
            </a:r>
          </a:p>
        </p:txBody>
      </p:sp>
      <p:sp>
        <p:nvSpPr>
          <p:cNvPr id="4" name="TextBox 3">
            <a:extLst>
              <a:ext uri="{FF2B5EF4-FFF2-40B4-BE49-F238E27FC236}">
                <a16:creationId xmlns:a16="http://schemas.microsoft.com/office/drawing/2014/main" id="{6B87AA9A-6A85-4635-86E1-6479C65DF41F}"/>
              </a:ext>
            </a:extLst>
          </p:cNvPr>
          <p:cNvSpPr txBox="1"/>
          <p:nvPr/>
        </p:nvSpPr>
        <p:spPr>
          <a:xfrm>
            <a:off x="6031521" y="1146569"/>
            <a:ext cx="2119255" cy="1569660"/>
          </a:xfrm>
          <a:prstGeom prst="rect">
            <a:avLst/>
          </a:prstGeom>
          <a:noFill/>
        </p:spPr>
        <p:txBody>
          <a:bodyPr wrap="square" rtlCol="0">
            <a:spAutoFit/>
          </a:bodyPr>
          <a:lstStyle/>
          <a:p>
            <a:pPr algn="r"/>
            <a:r>
              <a:rPr lang="en-US" sz="1600" dirty="0"/>
              <a:t>clothes &amp; essentials</a:t>
            </a:r>
          </a:p>
          <a:p>
            <a:pPr algn="r"/>
            <a:r>
              <a:rPr lang="en-US" sz="1600" dirty="0"/>
              <a:t>budget-friendly</a:t>
            </a:r>
          </a:p>
          <a:p>
            <a:pPr algn="r"/>
            <a:endParaRPr lang="en-US" sz="1600" dirty="0"/>
          </a:p>
          <a:p>
            <a:pPr algn="r"/>
            <a:r>
              <a:rPr lang="en-US" sz="1600" b="1" dirty="0"/>
              <a:t>not</a:t>
            </a:r>
            <a:r>
              <a:rPr lang="en-US" sz="1600" dirty="0"/>
              <a:t> charity (dignity)</a:t>
            </a:r>
          </a:p>
          <a:p>
            <a:pPr algn="r"/>
            <a:r>
              <a:rPr lang="en-US" sz="1600" dirty="0"/>
              <a:t>clean, bright, pleasant,</a:t>
            </a:r>
          </a:p>
          <a:p>
            <a:pPr algn="r"/>
            <a:r>
              <a:rPr lang="en-US" sz="1600" dirty="0"/>
              <a:t>shopping experience  </a:t>
            </a:r>
            <a:endParaRPr lang="en-US" sz="1200" dirty="0"/>
          </a:p>
        </p:txBody>
      </p:sp>
      <p:sp>
        <p:nvSpPr>
          <p:cNvPr id="5" name="TextBox 4">
            <a:extLst>
              <a:ext uri="{FF2B5EF4-FFF2-40B4-BE49-F238E27FC236}">
                <a16:creationId xmlns:a16="http://schemas.microsoft.com/office/drawing/2014/main" id="{B9569151-691C-4C98-8E0A-11A6A2D878FF}"/>
              </a:ext>
            </a:extLst>
          </p:cNvPr>
          <p:cNvSpPr txBox="1"/>
          <p:nvPr/>
        </p:nvSpPr>
        <p:spPr>
          <a:xfrm>
            <a:off x="304800" y="240253"/>
            <a:ext cx="2212488" cy="461665"/>
          </a:xfrm>
          <a:prstGeom prst="rect">
            <a:avLst/>
          </a:prstGeom>
          <a:noFill/>
        </p:spPr>
        <p:txBody>
          <a:bodyPr wrap="square" rtlCol="0">
            <a:spAutoFit/>
          </a:bodyPr>
          <a:lstStyle/>
          <a:p>
            <a:r>
              <a:rPr lang="en-US" sz="2400" b="1" dirty="0">
                <a:solidFill>
                  <a:srgbClr val="00FF00"/>
                </a:solidFill>
              </a:rPr>
              <a:t>SHOPPERS</a:t>
            </a:r>
          </a:p>
        </p:txBody>
      </p:sp>
      <p:sp>
        <p:nvSpPr>
          <p:cNvPr id="6" name="TextBox 5">
            <a:extLst>
              <a:ext uri="{FF2B5EF4-FFF2-40B4-BE49-F238E27FC236}">
                <a16:creationId xmlns:a16="http://schemas.microsoft.com/office/drawing/2014/main" id="{69A4219C-AD27-48E3-9D7D-69CF9BA68D73}"/>
              </a:ext>
            </a:extLst>
          </p:cNvPr>
          <p:cNvSpPr txBox="1"/>
          <p:nvPr/>
        </p:nvSpPr>
        <p:spPr>
          <a:xfrm>
            <a:off x="3375223" y="510833"/>
            <a:ext cx="2393554" cy="1077218"/>
          </a:xfrm>
          <a:prstGeom prst="rect">
            <a:avLst/>
          </a:prstGeom>
          <a:noFill/>
        </p:spPr>
        <p:txBody>
          <a:bodyPr wrap="square" rtlCol="0">
            <a:spAutoFit/>
          </a:bodyPr>
          <a:lstStyle/>
          <a:p>
            <a:pPr algn="ctr"/>
            <a:r>
              <a:rPr lang="en-US" sz="1600" dirty="0"/>
              <a:t>22 – 60</a:t>
            </a:r>
          </a:p>
          <a:p>
            <a:pPr algn="ctr"/>
            <a:r>
              <a:rPr lang="en-US" sz="1600" dirty="0"/>
              <a:t>10-mile radius</a:t>
            </a:r>
          </a:p>
          <a:p>
            <a:pPr algn="ctr"/>
            <a:r>
              <a:rPr lang="en-US" sz="1600" dirty="0"/>
              <a:t>&lt; $30K year*</a:t>
            </a:r>
          </a:p>
          <a:p>
            <a:pPr algn="ctr"/>
            <a:r>
              <a:rPr lang="en-US" sz="1600" dirty="0"/>
              <a:t>students</a:t>
            </a:r>
          </a:p>
        </p:txBody>
      </p:sp>
      <p:pic>
        <p:nvPicPr>
          <p:cNvPr id="7" name="Picture 1">
            <a:extLst>
              <a:ext uri="{FF2B5EF4-FFF2-40B4-BE49-F238E27FC236}">
                <a16:creationId xmlns:a16="http://schemas.microsoft.com/office/drawing/2014/main" id="{4DE4395F-445E-4865-B6E6-8A67C81140F7}"/>
              </a:ext>
            </a:extLst>
          </p:cNvPr>
          <p:cNvPicPr>
            <a:picLocks noChangeAspect="1" noChangeArrowheads="1"/>
          </p:cNvPicPr>
          <p:nvPr/>
        </p:nvPicPr>
        <p:blipFill>
          <a:blip r:embed="rId2"/>
          <a:srcRect/>
          <a:stretch>
            <a:fillRect/>
          </a:stretch>
        </p:blipFill>
        <p:spPr bwMode="auto">
          <a:xfrm>
            <a:off x="3216844" y="2256071"/>
            <a:ext cx="2710313" cy="2744192"/>
          </a:xfrm>
          <a:prstGeom prst="rect">
            <a:avLst/>
          </a:prstGeom>
          <a:noFill/>
          <a:ln w="9360">
            <a:noFill/>
            <a:round/>
            <a:headEnd/>
            <a:tailEnd/>
          </a:ln>
        </p:spPr>
      </p:pic>
      <p:sp>
        <p:nvSpPr>
          <p:cNvPr id="8" name="TextBox 7">
            <a:extLst>
              <a:ext uri="{FF2B5EF4-FFF2-40B4-BE49-F238E27FC236}">
                <a16:creationId xmlns:a16="http://schemas.microsoft.com/office/drawing/2014/main" id="{FCA11580-37F9-462F-AA22-8A6CBBEE40D7}"/>
              </a:ext>
            </a:extLst>
          </p:cNvPr>
          <p:cNvSpPr txBox="1"/>
          <p:nvPr/>
        </p:nvSpPr>
        <p:spPr>
          <a:xfrm>
            <a:off x="6273501" y="3953636"/>
            <a:ext cx="1848521" cy="584775"/>
          </a:xfrm>
          <a:prstGeom prst="rect">
            <a:avLst/>
          </a:prstGeom>
          <a:noFill/>
        </p:spPr>
        <p:txBody>
          <a:bodyPr wrap="square" rtlCol="0">
            <a:spAutoFit/>
          </a:bodyPr>
          <a:lstStyle/>
          <a:p>
            <a:pPr algn="ctr"/>
            <a:r>
              <a:rPr lang="en-US" dirty="0"/>
              <a:t>retail shop</a:t>
            </a:r>
          </a:p>
          <a:p>
            <a:pPr algn="ctr"/>
            <a:r>
              <a:rPr lang="en-US" sz="1400" dirty="0"/>
              <a:t>(La Grande, Pendleton)</a:t>
            </a:r>
          </a:p>
        </p:txBody>
      </p:sp>
      <p:sp>
        <p:nvSpPr>
          <p:cNvPr id="9" name="TextBox 8">
            <a:extLst>
              <a:ext uri="{FF2B5EF4-FFF2-40B4-BE49-F238E27FC236}">
                <a16:creationId xmlns:a16="http://schemas.microsoft.com/office/drawing/2014/main" id="{075F15DB-B7A0-4CC0-AD54-C547AA49E557}"/>
              </a:ext>
            </a:extLst>
          </p:cNvPr>
          <p:cNvSpPr txBox="1"/>
          <p:nvPr/>
        </p:nvSpPr>
        <p:spPr>
          <a:xfrm>
            <a:off x="3647740" y="5472257"/>
            <a:ext cx="1848521" cy="369332"/>
          </a:xfrm>
          <a:prstGeom prst="rect">
            <a:avLst/>
          </a:prstGeom>
          <a:noFill/>
        </p:spPr>
        <p:txBody>
          <a:bodyPr wrap="square" rtlCol="0">
            <a:spAutoFit/>
          </a:bodyPr>
          <a:lstStyle/>
          <a:p>
            <a:pPr algn="ctr"/>
            <a:r>
              <a:rPr lang="en-US" dirty="0"/>
              <a:t>online vs. offline</a:t>
            </a:r>
          </a:p>
        </p:txBody>
      </p:sp>
      <p:sp>
        <p:nvSpPr>
          <p:cNvPr id="12" name="TextBox 11">
            <a:extLst>
              <a:ext uri="{FF2B5EF4-FFF2-40B4-BE49-F238E27FC236}">
                <a16:creationId xmlns:a16="http://schemas.microsoft.com/office/drawing/2014/main" id="{88004452-18C7-47D3-B69A-6254F6533842}"/>
              </a:ext>
            </a:extLst>
          </p:cNvPr>
          <p:cNvSpPr txBox="1"/>
          <p:nvPr/>
        </p:nvSpPr>
        <p:spPr>
          <a:xfrm>
            <a:off x="896245" y="1146569"/>
            <a:ext cx="2360640" cy="1569660"/>
          </a:xfrm>
          <a:prstGeom prst="rect">
            <a:avLst/>
          </a:prstGeom>
          <a:noFill/>
        </p:spPr>
        <p:txBody>
          <a:bodyPr wrap="square">
            <a:spAutoFit/>
          </a:bodyPr>
          <a:lstStyle/>
          <a:p>
            <a:r>
              <a:rPr lang="en-US" sz="1600" dirty="0">
                <a:cs typeface="Calibri"/>
              </a:rPr>
              <a:t>competitors:</a:t>
            </a:r>
          </a:p>
          <a:p>
            <a:r>
              <a:rPr lang="en-US" sz="1600" dirty="0">
                <a:cs typeface="Calibri"/>
              </a:rPr>
              <a:t>Community Kindness</a:t>
            </a:r>
          </a:p>
          <a:p>
            <a:r>
              <a:rPr lang="en-US" sz="1600" dirty="0">
                <a:cs typeface="Calibri"/>
              </a:rPr>
              <a:t>Bugs &amp; Butterflies</a:t>
            </a:r>
          </a:p>
          <a:p>
            <a:r>
              <a:rPr lang="en-US" sz="1600" dirty="0">
                <a:cs typeface="Calibri"/>
              </a:rPr>
              <a:t>Royal Clothiers</a:t>
            </a:r>
          </a:p>
          <a:p>
            <a:r>
              <a:rPr lang="en-US" sz="1600" b="1" dirty="0">
                <a:cs typeface="Calibri"/>
              </a:rPr>
              <a:t>Walmart</a:t>
            </a:r>
          </a:p>
          <a:p>
            <a:r>
              <a:rPr lang="en-US" sz="1600" dirty="0">
                <a:cs typeface="Calibri"/>
              </a:rPr>
              <a:t>ReStore</a:t>
            </a:r>
          </a:p>
        </p:txBody>
      </p:sp>
      <p:sp>
        <p:nvSpPr>
          <p:cNvPr id="10" name="TextBox 9">
            <a:extLst>
              <a:ext uri="{FF2B5EF4-FFF2-40B4-BE49-F238E27FC236}">
                <a16:creationId xmlns:a16="http://schemas.microsoft.com/office/drawing/2014/main" id="{E7F22754-9C41-4B19-865D-F4F6ECAD4886}"/>
              </a:ext>
            </a:extLst>
          </p:cNvPr>
          <p:cNvSpPr txBox="1"/>
          <p:nvPr/>
        </p:nvSpPr>
        <p:spPr>
          <a:xfrm>
            <a:off x="553518" y="6354794"/>
            <a:ext cx="6051422" cy="307777"/>
          </a:xfrm>
          <a:prstGeom prst="rect">
            <a:avLst/>
          </a:prstGeom>
          <a:noFill/>
        </p:spPr>
        <p:txBody>
          <a:bodyPr wrap="square" rtlCol="0">
            <a:spAutoFit/>
          </a:bodyPr>
          <a:lstStyle/>
          <a:p>
            <a:r>
              <a:rPr lang="en-US" sz="1400" dirty="0"/>
              <a:t>* dial up/down based on merchandise/audience/experience</a:t>
            </a:r>
          </a:p>
        </p:txBody>
      </p:sp>
      <p:grpSp>
        <p:nvGrpSpPr>
          <p:cNvPr id="15" name="Group 14">
            <a:extLst>
              <a:ext uri="{FF2B5EF4-FFF2-40B4-BE49-F238E27FC236}">
                <a16:creationId xmlns:a16="http://schemas.microsoft.com/office/drawing/2014/main" id="{021CD736-5404-4AF0-8FFE-CBDD7E83A05B}"/>
              </a:ext>
            </a:extLst>
          </p:cNvPr>
          <p:cNvGrpSpPr/>
          <p:nvPr/>
        </p:nvGrpSpPr>
        <p:grpSpPr>
          <a:xfrm>
            <a:off x="5289139" y="553255"/>
            <a:ext cx="942181" cy="868698"/>
            <a:chOff x="5289139" y="553255"/>
            <a:chExt cx="942181" cy="868698"/>
          </a:xfrm>
        </p:grpSpPr>
        <p:sp>
          <p:nvSpPr>
            <p:cNvPr id="16" name="Oval 15">
              <a:extLst>
                <a:ext uri="{FF2B5EF4-FFF2-40B4-BE49-F238E27FC236}">
                  <a16:creationId xmlns:a16="http://schemas.microsoft.com/office/drawing/2014/main" id="{903CEEA3-47DD-46DE-8BA6-F9C9E4C68B49}"/>
                </a:ext>
              </a:extLst>
            </p:cNvPr>
            <p:cNvSpPr/>
            <p:nvPr/>
          </p:nvSpPr>
          <p:spPr>
            <a:xfrm>
              <a:off x="5298618" y="553255"/>
              <a:ext cx="882127" cy="868698"/>
            </a:xfrm>
            <a:prstGeom prst="ellipse">
              <a:avLst/>
            </a:prstGeom>
            <a:noFill/>
            <a:ln>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F2F81DE-3CE0-4CF2-9B17-54CB27B6D4DF}"/>
                </a:ext>
              </a:extLst>
            </p:cNvPr>
            <p:cNvSpPr txBox="1"/>
            <p:nvPr/>
          </p:nvSpPr>
          <p:spPr>
            <a:xfrm>
              <a:off x="5289139" y="746497"/>
              <a:ext cx="942181" cy="461665"/>
            </a:xfrm>
            <a:prstGeom prst="rect">
              <a:avLst/>
            </a:prstGeom>
            <a:noFill/>
          </p:spPr>
          <p:txBody>
            <a:bodyPr wrap="none" rtlCol="0">
              <a:spAutoFit/>
            </a:bodyPr>
            <a:lstStyle/>
            <a:p>
              <a:pPr algn="ctr"/>
              <a:r>
                <a:rPr lang="en-US" sz="1200" dirty="0"/>
                <a:t>validate?</a:t>
              </a:r>
            </a:p>
            <a:p>
              <a:r>
                <a:rPr lang="en-US" sz="1200" dirty="0"/>
                <a:t>experience?</a:t>
              </a:r>
            </a:p>
          </p:txBody>
        </p:sp>
      </p:grpSp>
      <p:grpSp>
        <p:nvGrpSpPr>
          <p:cNvPr id="27" name="Group 26">
            <a:extLst>
              <a:ext uri="{FF2B5EF4-FFF2-40B4-BE49-F238E27FC236}">
                <a16:creationId xmlns:a16="http://schemas.microsoft.com/office/drawing/2014/main" id="{EE474CCF-A1E0-40FE-B968-DE835A8D2582}"/>
              </a:ext>
            </a:extLst>
          </p:cNvPr>
          <p:cNvGrpSpPr/>
          <p:nvPr/>
        </p:nvGrpSpPr>
        <p:grpSpPr>
          <a:xfrm>
            <a:off x="1376746" y="1421953"/>
            <a:ext cx="6287771" cy="3638565"/>
            <a:chOff x="1376746" y="1421953"/>
            <a:chExt cx="6287771" cy="3638565"/>
          </a:xfrm>
        </p:grpSpPr>
        <p:cxnSp>
          <p:nvCxnSpPr>
            <p:cNvPr id="20" name="Straight Connector 19">
              <a:extLst>
                <a:ext uri="{FF2B5EF4-FFF2-40B4-BE49-F238E27FC236}">
                  <a16:creationId xmlns:a16="http://schemas.microsoft.com/office/drawing/2014/main" id="{5EA403E9-A44B-4447-AD0C-057538B780B4}"/>
                </a:ext>
              </a:extLst>
            </p:cNvPr>
            <p:cNvCxnSpPr>
              <a:cxnSpLocks/>
            </p:cNvCxnSpPr>
            <p:nvPr/>
          </p:nvCxnSpPr>
          <p:spPr>
            <a:xfrm flipV="1">
              <a:off x="5736903" y="1421953"/>
              <a:ext cx="1" cy="429368"/>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grpSp>
          <p:nvGrpSpPr>
            <p:cNvPr id="26" name="Group 25">
              <a:extLst>
                <a:ext uri="{FF2B5EF4-FFF2-40B4-BE49-F238E27FC236}">
                  <a16:creationId xmlns:a16="http://schemas.microsoft.com/office/drawing/2014/main" id="{C5DD644A-2475-449E-B37B-2C02C30DC377}"/>
                </a:ext>
              </a:extLst>
            </p:cNvPr>
            <p:cNvGrpSpPr/>
            <p:nvPr/>
          </p:nvGrpSpPr>
          <p:grpSpPr>
            <a:xfrm>
              <a:off x="1376746" y="1851320"/>
              <a:ext cx="6287771" cy="3209198"/>
              <a:chOff x="1376746" y="1851320"/>
              <a:chExt cx="6287771" cy="3209198"/>
            </a:xfrm>
          </p:grpSpPr>
          <p:sp>
            <p:nvSpPr>
              <p:cNvPr id="21" name="Rectangle 20">
                <a:extLst>
                  <a:ext uri="{FF2B5EF4-FFF2-40B4-BE49-F238E27FC236}">
                    <a16:creationId xmlns:a16="http://schemas.microsoft.com/office/drawing/2014/main" id="{476D3532-94C4-40DD-B486-BB33340752EF}"/>
                  </a:ext>
                </a:extLst>
              </p:cNvPr>
              <p:cNvSpPr/>
              <p:nvPr/>
            </p:nvSpPr>
            <p:spPr>
              <a:xfrm>
                <a:off x="1376746" y="1851320"/>
                <a:ext cx="6287771" cy="3209198"/>
              </a:xfrm>
              <a:prstGeom prst="rect">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7CC5BB6A-1B78-4D92-8A1A-24BC1EE35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580" y="2143691"/>
                <a:ext cx="1087005" cy="6793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498DBCC8-A449-46FB-B40F-F1EC98518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580" y="3086338"/>
                <a:ext cx="1087005" cy="7233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E6657FCC-82F6-4127-B1D9-16F4505F1B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580"/>
              <a:stretch/>
            </p:blipFill>
            <p:spPr bwMode="auto">
              <a:xfrm>
                <a:off x="1643580" y="4060475"/>
                <a:ext cx="1087005" cy="72899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78D9B985-C4C6-4907-8188-B42632C1FCB3}"/>
                  </a:ext>
                </a:extLst>
              </p:cNvPr>
              <p:cNvCxnSpPr>
                <a:cxnSpLocks/>
              </p:cNvCxnSpPr>
              <p:nvPr/>
            </p:nvCxnSpPr>
            <p:spPr>
              <a:xfrm>
                <a:off x="3216844" y="2153965"/>
                <a:ext cx="0" cy="2645780"/>
              </a:xfrm>
              <a:prstGeom prst="straightConnector1">
                <a:avLst/>
              </a:prstGeom>
              <a:ln>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5" name="Arrow: Pentagon 24">
                <a:extLst>
                  <a:ext uri="{FF2B5EF4-FFF2-40B4-BE49-F238E27FC236}">
                    <a16:creationId xmlns:a16="http://schemas.microsoft.com/office/drawing/2014/main" id="{E2617D2B-59B3-4A08-B8C8-E8184182A82C}"/>
                  </a:ext>
                </a:extLst>
              </p:cNvPr>
              <p:cNvSpPr/>
              <p:nvPr/>
            </p:nvSpPr>
            <p:spPr>
              <a:xfrm flipH="1">
                <a:off x="3275123" y="4185390"/>
                <a:ext cx="267114" cy="121265"/>
              </a:xfrm>
              <a:prstGeom prst="homePlat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1DC7214-CC4E-4295-AC84-6DBCAD631AF3}"/>
                  </a:ext>
                </a:extLst>
              </p:cNvPr>
              <p:cNvSpPr txBox="1"/>
              <p:nvPr/>
            </p:nvSpPr>
            <p:spPr>
              <a:xfrm>
                <a:off x="3699111" y="2056453"/>
                <a:ext cx="3780470" cy="2821285"/>
              </a:xfrm>
              <a:prstGeom prst="rect">
                <a:avLst/>
              </a:prstGeom>
              <a:solidFill>
                <a:schemeClr val="bg1"/>
              </a:solidFill>
            </p:spPr>
            <p:txBody>
              <a:bodyPr wrap="square" rtlCol="0">
                <a:spAutoFit/>
              </a:bodyPr>
              <a:lstStyle/>
              <a:p>
                <a:pPr>
                  <a:spcBef>
                    <a:spcPts val="600"/>
                  </a:spcBef>
                </a:pPr>
                <a:r>
                  <a:rPr lang="en-US" sz="1600" dirty="0"/>
                  <a:t>match experience with target segment</a:t>
                </a:r>
                <a:endParaRPr lang="en-US" sz="1600" i="1" dirty="0"/>
              </a:p>
              <a:p>
                <a:pPr>
                  <a:spcBef>
                    <a:spcPts val="800"/>
                  </a:spcBef>
                </a:pPr>
                <a:r>
                  <a:rPr lang="en-US" sz="1600" dirty="0"/>
                  <a:t>this will expand/contract the size of the target market depending on location</a:t>
                </a:r>
              </a:p>
              <a:p>
                <a:pPr>
                  <a:spcBef>
                    <a:spcPts val="800"/>
                  </a:spcBef>
                </a:pPr>
                <a:r>
                  <a:rPr lang="en-US" sz="1600" dirty="0"/>
                  <a:t>richer experience requires investing more in the business (higher costs)</a:t>
                </a:r>
              </a:p>
              <a:p>
                <a:pPr>
                  <a:spcBef>
                    <a:spcPts val="800"/>
                  </a:spcBef>
                </a:pPr>
                <a:r>
                  <a:rPr lang="en-US" sz="1600" dirty="0"/>
                  <a:t>higher costs require higher prices/margins</a:t>
                </a:r>
              </a:p>
              <a:p>
                <a:pPr>
                  <a:spcBef>
                    <a:spcPts val="800"/>
                  </a:spcBef>
                </a:pPr>
                <a:r>
                  <a:rPr lang="en-US" sz="1600" dirty="0"/>
                  <a:t>retail keystone 2x cost</a:t>
                </a:r>
              </a:p>
              <a:p>
                <a:pPr>
                  <a:spcBef>
                    <a:spcPts val="800"/>
                  </a:spcBef>
                </a:pPr>
                <a:r>
                  <a:rPr lang="en-US" sz="1600" dirty="0"/>
                  <a:t>depends on magnitude of price, frequency of turn-over, and business model</a:t>
                </a:r>
              </a:p>
            </p:txBody>
          </p:sp>
        </p:grpSp>
      </p:grpSp>
    </p:spTree>
    <p:extLst>
      <p:ext uri="{BB962C8B-B14F-4D97-AF65-F5344CB8AC3E}">
        <p14:creationId xmlns:p14="http://schemas.microsoft.com/office/powerpoint/2010/main" val="439917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D0709A-7DE2-4FF0-98D1-0CD5FD5CCF5F}"/>
              </a:ext>
            </a:extLst>
          </p:cNvPr>
          <p:cNvSpPr txBox="1"/>
          <p:nvPr/>
        </p:nvSpPr>
        <p:spPr>
          <a:xfrm>
            <a:off x="896245" y="3799963"/>
            <a:ext cx="2187137" cy="1492716"/>
          </a:xfrm>
          <a:prstGeom prst="rect">
            <a:avLst/>
          </a:prstGeom>
          <a:noFill/>
        </p:spPr>
        <p:txBody>
          <a:bodyPr wrap="none" rtlCol="0">
            <a:spAutoFit/>
          </a:bodyPr>
          <a:lstStyle/>
          <a:p>
            <a:r>
              <a:rPr lang="en-US" sz="1600" dirty="0"/>
              <a:t>$1 - $100</a:t>
            </a:r>
          </a:p>
          <a:p>
            <a:r>
              <a:rPr lang="en-US" sz="1600" dirty="0"/>
              <a:t>&lt; Walmart</a:t>
            </a:r>
          </a:p>
          <a:p>
            <a:pPr>
              <a:spcBef>
                <a:spcPts val="600"/>
              </a:spcBef>
            </a:pPr>
            <a:r>
              <a:rPr lang="en-US" sz="1200" dirty="0"/>
              <a:t>10% student discount</a:t>
            </a:r>
          </a:p>
          <a:p>
            <a:r>
              <a:rPr lang="en-US" sz="1200" dirty="0"/>
              <a:t>10% veteran discount</a:t>
            </a:r>
          </a:p>
          <a:p>
            <a:endParaRPr lang="en-US" sz="1600" dirty="0"/>
          </a:p>
          <a:p>
            <a:r>
              <a:rPr lang="en-US" sz="1400" i="1" dirty="0"/>
              <a:t>scholarship (pay it forward)</a:t>
            </a:r>
          </a:p>
        </p:txBody>
      </p:sp>
      <p:sp>
        <p:nvSpPr>
          <p:cNvPr id="4" name="TextBox 3">
            <a:extLst>
              <a:ext uri="{FF2B5EF4-FFF2-40B4-BE49-F238E27FC236}">
                <a16:creationId xmlns:a16="http://schemas.microsoft.com/office/drawing/2014/main" id="{6B87AA9A-6A85-4635-86E1-6479C65DF41F}"/>
              </a:ext>
            </a:extLst>
          </p:cNvPr>
          <p:cNvSpPr txBox="1"/>
          <p:nvPr/>
        </p:nvSpPr>
        <p:spPr>
          <a:xfrm>
            <a:off x="6031521" y="1146569"/>
            <a:ext cx="2119255" cy="1569660"/>
          </a:xfrm>
          <a:prstGeom prst="rect">
            <a:avLst/>
          </a:prstGeom>
          <a:noFill/>
        </p:spPr>
        <p:txBody>
          <a:bodyPr wrap="square" rtlCol="0">
            <a:spAutoFit/>
          </a:bodyPr>
          <a:lstStyle/>
          <a:p>
            <a:pPr algn="r"/>
            <a:r>
              <a:rPr lang="en-US" sz="1600" dirty="0"/>
              <a:t>clothes &amp; essentials</a:t>
            </a:r>
          </a:p>
          <a:p>
            <a:pPr algn="r"/>
            <a:r>
              <a:rPr lang="en-US" sz="1600" dirty="0"/>
              <a:t>budget-friendly</a:t>
            </a:r>
          </a:p>
          <a:p>
            <a:pPr algn="r"/>
            <a:endParaRPr lang="en-US" sz="1600" dirty="0"/>
          </a:p>
          <a:p>
            <a:pPr algn="r"/>
            <a:r>
              <a:rPr lang="en-US" sz="1600" b="1" dirty="0"/>
              <a:t>not</a:t>
            </a:r>
            <a:r>
              <a:rPr lang="en-US" sz="1600" dirty="0"/>
              <a:t> charity (dignity)</a:t>
            </a:r>
          </a:p>
          <a:p>
            <a:pPr algn="r"/>
            <a:r>
              <a:rPr lang="en-US" sz="1600" dirty="0"/>
              <a:t>clean, bright, pleasant,</a:t>
            </a:r>
          </a:p>
          <a:p>
            <a:pPr algn="r"/>
            <a:r>
              <a:rPr lang="en-US" sz="1600" dirty="0"/>
              <a:t>shopping experience  </a:t>
            </a:r>
            <a:endParaRPr lang="en-US" sz="1200" dirty="0"/>
          </a:p>
        </p:txBody>
      </p:sp>
      <p:sp>
        <p:nvSpPr>
          <p:cNvPr id="5" name="TextBox 4">
            <a:extLst>
              <a:ext uri="{FF2B5EF4-FFF2-40B4-BE49-F238E27FC236}">
                <a16:creationId xmlns:a16="http://schemas.microsoft.com/office/drawing/2014/main" id="{B9569151-691C-4C98-8E0A-11A6A2D878FF}"/>
              </a:ext>
            </a:extLst>
          </p:cNvPr>
          <p:cNvSpPr txBox="1"/>
          <p:nvPr/>
        </p:nvSpPr>
        <p:spPr>
          <a:xfrm>
            <a:off x="304800" y="240253"/>
            <a:ext cx="2212488" cy="461665"/>
          </a:xfrm>
          <a:prstGeom prst="rect">
            <a:avLst/>
          </a:prstGeom>
          <a:noFill/>
        </p:spPr>
        <p:txBody>
          <a:bodyPr wrap="square" rtlCol="0">
            <a:spAutoFit/>
          </a:bodyPr>
          <a:lstStyle/>
          <a:p>
            <a:r>
              <a:rPr lang="en-US" sz="2400" b="1" dirty="0">
                <a:solidFill>
                  <a:srgbClr val="00FF00"/>
                </a:solidFill>
              </a:rPr>
              <a:t>SHOPPERS</a:t>
            </a:r>
          </a:p>
        </p:txBody>
      </p:sp>
      <p:sp>
        <p:nvSpPr>
          <p:cNvPr id="6" name="TextBox 5">
            <a:extLst>
              <a:ext uri="{FF2B5EF4-FFF2-40B4-BE49-F238E27FC236}">
                <a16:creationId xmlns:a16="http://schemas.microsoft.com/office/drawing/2014/main" id="{69A4219C-AD27-48E3-9D7D-69CF9BA68D73}"/>
              </a:ext>
            </a:extLst>
          </p:cNvPr>
          <p:cNvSpPr txBox="1"/>
          <p:nvPr/>
        </p:nvSpPr>
        <p:spPr>
          <a:xfrm>
            <a:off x="3375223" y="510833"/>
            <a:ext cx="2393554" cy="1077218"/>
          </a:xfrm>
          <a:prstGeom prst="rect">
            <a:avLst/>
          </a:prstGeom>
          <a:noFill/>
        </p:spPr>
        <p:txBody>
          <a:bodyPr wrap="square" rtlCol="0">
            <a:spAutoFit/>
          </a:bodyPr>
          <a:lstStyle/>
          <a:p>
            <a:pPr algn="ctr"/>
            <a:r>
              <a:rPr lang="en-US" sz="1600" dirty="0"/>
              <a:t>22 – 60</a:t>
            </a:r>
          </a:p>
          <a:p>
            <a:pPr algn="ctr"/>
            <a:r>
              <a:rPr lang="en-US" sz="1600" dirty="0"/>
              <a:t>10-mile radius</a:t>
            </a:r>
          </a:p>
          <a:p>
            <a:pPr algn="ctr"/>
            <a:r>
              <a:rPr lang="en-US" sz="1600" dirty="0"/>
              <a:t>&lt; $30K year*</a:t>
            </a:r>
          </a:p>
          <a:p>
            <a:pPr algn="ctr"/>
            <a:r>
              <a:rPr lang="en-US" sz="1600" dirty="0"/>
              <a:t>students</a:t>
            </a:r>
          </a:p>
        </p:txBody>
      </p:sp>
      <p:pic>
        <p:nvPicPr>
          <p:cNvPr id="7" name="Picture 1">
            <a:extLst>
              <a:ext uri="{FF2B5EF4-FFF2-40B4-BE49-F238E27FC236}">
                <a16:creationId xmlns:a16="http://schemas.microsoft.com/office/drawing/2014/main" id="{4DE4395F-445E-4865-B6E6-8A67C81140F7}"/>
              </a:ext>
            </a:extLst>
          </p:cNvPr>
          <p:cNvPicPr>
            <a:picLocks noChangeAspect="1" noChangeArrowheads="1"/>
          </p:cNvPicPr>
          <p:nvPr/>
        </p:nvPicPr>
        <p:blipFill>
          <a:blip r:embed="rId2"/>
          <a:srcRect/>
          <a:stretch>
            <a:fillRect/>
          </a:stretch>
        </p:blipFill>
        <p:spPr bwMode="auto">
          <a:xfrm>
            <a:off x="3216844" y="2256071"/>
            <a:ext cx="2710313" cy="2744192"/>
          </a:xfrm>
          <a:prstGeom prst="rect">
            <a:avLst/>
          </a:prstGeom>
          <a:noFill/>
          <a:ln w="9360">
            <a:noFill/>
            <a:round/>
            <a:headEnd/>
            <a:tailEnd/>
          </a:ln>
        </p:spPr>
      </p:pic>
      <p:sp>
        <p:nvSpPr>
          <p:cNvPr id="8" name="TextBox 7">
            <a:extLst>
              <a:ext uri="{FF2B5EF4-FFF2-40B4-BE49-F238E27FC236}">
                <a16:creationId xmlns:a16="http://schemas.microsoft.com/office/drawing/2014/main" id="{FCA11580-37F9-462F-AA22-8A6CBBEE40D7}"/>
              </a:ext>
            </a:extLst>
          </p:cNvPr>
          <p:cNvSpPr txBox="1"/>
          <p:nvPr/>
        </p:nvSpPr>
        <p:spPr>
          <a:xfrm>
            <a:off x="6273501" y="3953636"/>
            <a:ext cx="1848521" cy="584775"/>
          </a:xfrm>
          <a:prstGeom prst="rect">
            <a:avLst/>
          </a:prstGeom>
          <a:noFill/>
        </p:spPr>
        <p:txBody>
          <a:bodyPr wrap="square" rtlCol="0">
            <a:spAutoFit/>
          </a:bodyPr>
          <a:lstStyle/>
          <a:p>
            <a:pPr algn="ctr"/>
            <a:r>
              <a:rPr lang="en-US" dirty="0"/>
              <a:t>retail shop</a:t>
            </a:r>
          </a:p>
          <a:p>
            <a:pPr algn="ctr"/>
            <a:r>
              <a:rPr lang="en-US" sz="1400" dirty="0"/>
              <a:t>(La Grande, Pendleton)</a:t>
            </a:r>
          </a:p>
        </p:txBody>
      </p:sp>
      <p:sp>
        <p:nvSpPr>
          <p:cNvPr id="9" name="TextBox 8">
            <a:extLst>
              <a:ext uri="{FF2B5EF4-FFF2-40B4-BE49-F238E27FC236}">
                <a16:creationId xmlns:a16="http://schemas.microsoft.com/office/drawing/2014/main" id="{075F15DB-B7A0-4CC0-AD54-C547AA49E557}"/>
              </a:ext>
            </a:extLst>
          </p:cNvPr>
          <p:cNvSpPr txBox="1"/>
          <p:nvPr/>
        </p:nvSpPr>
        <p:spPr>
          <a:xfrm>
            <a:off x="3647740" y="5472257"/>
            <a:ext cx="1848521" cy="369332"/>
          </a:xfrm>
          <a:prstGeom prst="rect">
            <a:avLst/>
          </a:prstGeom>
          <a:noFill/>
        </p:spPr>
        <p:txBody>
          <a:bodyPr wrap="square" rtlCol="0">
            <a:spAutoFit/>
          </a:bodyPr>
          <a:lstStyle/>
          <a:p>
            <a:pPr algn="ctr"/>
            <a:r>
              <a:rPr lang="en-US" dirty="0"/>
              <a:t>online vs. offline</a:t>
            </a:r>
          </a:p>
        </p:txBody>
      </p:sp>
      <p:sp>
        <p:nvSpPr>
          <p:cNvPr id="12" name="TextBox 11">
            <a:extLst>
              <a:ext uri="{FF2B5EF4-FFF2-40B4-BE49-F238E27FC236}">
                <a16:creationId xmlns:a16="http://schemas.microsoft.com/office/drawing/2014/main" id="{88004452-18C7-47D3-B69A-6254F6533842}"/>
              </a:ext>
            </a:extLst>
          </p:cNvPr>
          <p:cNvSpPr txBox="1"/>
          <p:nvPr/>
        </p:nvSpPr>
        <p:spPr>
          <a:xfrm>
            <a:off x="896245" y="1146569"/>
            <a:ext cx="2360640" cy="1569660"/>
          </a:xfrm>
          <a:prstGeom prst="rect">
            <a:avLst/>
          </a:prstGeom>
          <a:noFill/>
        </p:spPr>
        <p:txBody>
          <a:bodyPr wrap="square">
            <a:spAutoFit/>
          </a:bodyPr>
          <a:lstStyle/>
          <a:p>
            <a:r>
              <a:rPr lang="en-US" sz="1600" dirty="0">
                <a:cs typeface="Calibri"/>
              </a:rPr>
              <a:t>competitors:</a:t>
            </a:r>
          </a:p>
          <a:p>
            <a:r>
              <a:rPr lang="en-US" sz="1600" dirty="0">
                <a:cs typeface="Calibri"/>
              </a:rPr>
              <a:t>Community Kindness</a:t>
            </a:r>
          </a:p>
          <a:p>
            <a:r>
              <a:rPr lang="en-US" sz="1600" dirty="0">
                <a:cs typeface="Calibri"/>
              </a:rPr>
              <a:t>Bugs &amp; Butterflies</a:t>
            </a:r>
          </a:p>
          <a:p>
            <a:r>
              <a:rPr lang="en-US" sz="1600" dirty="0">
                <a:cs typeface="Calibri"/>
              </a:rPr>
              <a:t>Royal Clothiers</a:t>
            </a:r>
          </a:p>
          <a:p>
            <a:r>
              <a:rPr lang="en-US" sz="1600" b="1" dirty="0">
                <a:cs typeface="Calibri"/>
              </a:rPr>
              <a:t>Walmart</a:t>
            </a:r>
          </a:p>
          <a:p>
            <a:r>
              <a:rPr lang="en-US" sz="1600" dirty="0">
                <a:cs typeface="Calibri"/>
              </a:rPr>
              <a:t>ReStore</a:t>
            </a:r>
          </a:p>
        </p:txBody>
      </p:sp>
      <p:sp>
        <p:nvSpPr>
          <p:cNvPr id="10" name="TextBox 9">
            <a:extLst>
              <a:ext uri="{FF2B5EF4-FFF2-40B4-BE49-F238E27FC236}">
                <a16:creationId xmlns:a16="http://schemas.microsoft.com/office/drawing/2014/main" id="{E7F22754-9C41-4B19-865D-F4F6ECAD4886}"/>
              </a:ext>
            </a:extLst>
          </p:cNvPr>
          <p:cNvSpPr txBox="1"/>
          <p:nvPr/>
        </p:nvSpPr>
        <p:spPr>
          <a:xfrm>
            <a:off x="553518" y="6354794"/>
            <a:ext cx="6051422" cy="307777"/>
          </a:xfrm>
          <a:prstGeom prst="rect">
            <a:avLst/>
          </a:prstGeom>
          <a:noFill/>
        </p:spPr>
        <p:txBody>
          <a:bodyPr wrap="square" rtlCol="0">
            <a:spAutoFit/>
          </a:bodyPr>
          <a:lstStyle/>
          <a:p>
            <a:r>
              <a:rPr lang="en-US" sz="1400" dirty="0"/>
              <a:t>* dial up/down based on merchandise/audience/experience</a:t>
            </a:r>
          </a:p>
        </p:txBody>
      </p:sp>
      <p:grpSp>
        <p:nvGrpSpPr>
          <p:cNvPr id="18" name="Group 17">
            <a:extLst>
              <a:ext uri="{FF2B5EF4-FFF2-40B4-BE49-F238E27FC236}">
                <a16:creationId xmlns:a16="http://schemas.microsoft.com/office/drawing/2014/main" id="{F7594624-02F3-45BE-B020-D5F7CF86C566}"/>
              </a:ext>
            </a:extLst>
          </p:cNvPr>
          <p:cNvGrpSpPr/>
          <p:nvPr/>
        </p:nvGrpSpPr>
        <p:grpSpPr>
          <a:xfrm>
            <a:off x="5289139" y="553255"/>
            <a:ext cx="942181" cy="868698"/>
            <a:chOff x="5289139" y="553255"/>
            <a:chExt cx="942181" cy="868698"/>
          </a:xfrm>
        </p:grpSpPr>
        <p:sp>
          <p:nvSpPr>
            <p:cNvPr id="16" name="Oval 15">
              <a:extLst>
                <a:ext uri="{FF2B5EF4-FFF2-40B4-BE49-F238E27FC236}">
                  <a16:creationId xmlns:a16="http://schemas.microsoft.com/office/drawing/2014/main" id="{BAE1DD1A-DC5E-46C3-9AC2-F677C95025CF}"/>
                </a:ext>
              </a:extLst>
            </p:cNvPr>
            <p:cNvSpPr/>
            <p:nvPr/>
          </p:nvSpPr>
          <p:spPr>
            <a:xfrm>
              <a:off x="5298618" y="553255"/>
              <a:ext cx="882127" cy="868698"/>
            </a:xfrm>
            <a:prstGeom prst="ellipse">
              <a:avLst/>
            </a:prstGeom>
            <a:noFill/>
            <a:ln>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53F3E54-0D1F-489D-8E4A-440B6D5475F3}"/>
                </a:ext>
              </a:extLst>
            </p:cNvPr>
            <p:cNvSpPr txBox="1"/>
            <p:nvPr/>
          </p:nvSpPr>
          <p:spPr>
            <a:xfrm>
              <a:off x="5289139" y="746497"/>
              <a:ext cx="942181" cy="461665"/>
            </a:xfrm>
            <a:prstGeom prst="rect">
              <a:avLst/>
            </a:prstGeom>
            <a:noFill/>
          </p:spPr>
          <p:txBody>
            <a:bodyPr wrap="none" rtlCol="0">
              <a:spAutoFit/>
            </a:bodyPr>
            <a:lstStyle/>
            <a:p>
              <a:pPr algn="ctr"/>
              <a:r>
                <a:rPr lang="en-US" sz="1200" dirty="0"/>
                <a:t>validate?</a:t>
              </a:r>
            </a:p>
            <a:p>
              <a:r>
                <a:rPr lang="en-US" sz="1200" dirty="0"/>
                <a:t>experience?</a:t>
              </a:r>
            </a:p>
          </p:txBody>
        </p:sp>
      </p:grpSp>
    </p:spTree>
    <p:extLst>
      <p:ext uri="{BB962C8B-B14F-4D97-AF65-F5344CB8AC3E}">
        <p14:creationId xmlns:p14="http://schemas.microsoft.com/office/powerpoint/2010/main" val="3273831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5D057-6360-412C-961C-AC122DDE6CC6}"/>
              </a:ext>
            </a:extLst>
          </p:cNvPr>
          <p:cNvSpPr>
            <a:spLocks noGrp="1"/>
          </p:cNvSpPr>
          <p:nvPr>
            <p:ph type="sldNum" sz="quarter" idx="12"/>
          </p:nvPr>
        </p:nvSpPr>
        <p:spPr/>
        <p:txBody>
          <a:bodyPr/>
          <a:lstStyle/>
          <a:p>
            <a:fld id="{3A506330-D00E-F84A-A805-33CAD003CA21}" type="slidenum">
              <a:rPr lang="en-US" smtClean="0"/>
              <a:pPr/>
              <a:t>13</a:t>
            </a:fld>
            <a:endParaRPr lang="en-US"/>
          </a:p>
        </p:txBody>
      </p:sp>
      <p:grpSp>
        <p:nvGrpSpPr>
          <p:cNvPr id="10" name="Group 9">
            <a:extLst>
              <a:ext uri="{FF2B5EF4-FFF2-40B4-BE49-F238E27FC236}">
                <a16:creationId xmlns:a16="http://schemas.microsoft.com/office/drawing/2014/main" id="{33BE942B-39AB-4579-9DDB-A37CDDF3F921}"/>
              </a:ext>
            </a:extLst>
          </p:cNvPr>
          <p:cNvGrpSpPr/>
          <p:nvPr/>
        </p:nvGrpSpPr>
        <p:grpSpPr>
          <a:xfrm>
            <a:off x="1343713" y="1551215"/>
            <a:ext cx="6323349" cy="4512038"/>
            <a:chOff x="1603772" y="1572094"/>
            <a:chExt cx="6323349" cy="4512038"/>
          </a:xfrm>
        </p:grpSpPr>
        <p:cxnSp>
          <p:nvCxnSpPr>
            <p:cNvPr id="3" name="Straight Arrow Connector 2">
              <a:extLst>
                <a:ext uri="{FF2B5EF4-FFF2-40B4-BE49-F238E27FC236}">
                  <a16:creationId xmlns:a16="http://schemas.microsoft.com/office/drawing/2014/main" id="{C81EDEFF-3EA0-464E-99FA-707C136F8DED}"/>
                </a:ext>
              </a:extLst>
            </p:cNvPr>
            <p:cNvCxnSpPr>
              <a:cxnSpLocks/>
            </p:cNvCxnSpPr>
            <p:nvPr/>
          </p:nvCxnSpPr>
          <p:spPr>
            <a:xfrm>
              <a:off x="4751705" y="1572094"/>
              <a:ext cx="27483" cy="451203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FF649B2E-7580-469D-B1D4-109C76AFA0BE}"/>
                </a:ext>
              </a:extLst>
            </p:cNvPr>
            <p:cNvCxnSpPr>
              <a:cxnSpLocks/>
            </p:cNvCxnSpPr>
            <p:nvPr/>
          </p:nvCxnSpPr>
          <p:spPr>
            <a:xfrm>
              <a:off x="1603772" y="3823741"/>
              <a:ext cx="6323349" cy="874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8" name="TextBox 7">
            <a:extLst>
              <a:ext uri="{FF2B5EF4-FFF2-40B4-BE49-F238E27FC236}">
                <a16:creationId xmlns:a16="http://schemas.microsoft.com/office/drawing/2014/main" id="{5DC35017-C43C-4BD4-A5EE-90288F3A131C}"/>
              </a:ext>
            </a:extLst>
          </p:cNvPr>
          <p:cNvSpPr txBox="1"/>
          <p:nvPr/>
        </p:nvSpPr>
        <p:spPr>
          <a:xfrm>
            <a:off x="3909784" y="1105500"/>
            <a:ext cx="11912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collectible</a:t>
            </a:r>
            <a:r>
              <a:rPr lang="en-US" b="1" dirty="0">
                <a:cs typeface="Calibri"/>
              </a:rPr>
              <a:t> </a:t>
            </a:r>
          </a:p>
        </p:txBody>
      </p:sp>
      <p:sp>
        <p:nvSpPr>
          <p:cNvPr id="9" name="TextBox 8">
            <a:extLst>
              <a:ext uri="{FF2B5EF4-FFF2-40B4-BE49-F238E27FC236}">
                <a16:creationId xmlns:a16="http://schemas.microsoft.com/office/drawing/2014/main" id="{D37BFE08-4D53-4641-9B21-A67B4F1D6DFC}"/>
              </a:ext>
            </a:extLst>
          </p:cNvPr>
          <p:cNvSpPr txBox="1"/>
          <p:nvPr/>
        </p:nvSpPr>
        <p:spPr>
          <a:xfrm>
            <a:off x="3930254" y="6147139"/>
            <a:ext cx="11502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distressed</a:t>
            </a:r>
          </a:p>
        </p:txBody>
      </p:sp>
      <p:sp>
        <p:nvSpPr>
          <p:cNvPr id="22" name="TextBox 21">
            <a:extLst>
              <a:ext uri="{FF2B5EF4-FFF2-40B4-BE49-F238E27FC236}">
                <a16:creationId xmlns:a16="http://schemas.microsoft.com/office/drawing/2014/main" id="{3E4BBA78-B895-4872-ABE3-0057A40C92CB}"/>
              </a:ext>
            </a:extLst>
          </p:cNvPr>
          <p:cNvSpPr txBox="1"/>
          <p:nvPr/>
        </p:nvSpPr>
        <p:spPr>
          <a:xfrm>
            <a:off x="386993" y="243781"/>
            <a:ext cx="3856234" cy="769441"/>
          </a:xfrm>
          <a:prstGeom prst="rect">
            <a:avLst/>
          </a:prstGeom>
          <a:noFill/>
        </p:spPr>
        <p:txBody>
          <a:bodyPr wrap="square" rtlCol="0">
            <a:spAutoFit/>
          </a:bodyPr>
          <a:lstStyle/>
          <a:p>
            <a:r>
              <a:rPr lang="en-US" sz="2400" b="1" dirty="0">
                <a:solidFill>
                  <a:schemeClr val="tx2">
                    <a:lumMod val="60000"/>
                    <a:lumOff val="40000"/>
                  </a:schemeClr>
                </a:solidFill>
              </a:rPr>
              <a:t>Competition: Market Map</a:t>
            </a:r>
          </a:p>
          <a:p>
            <a:r>
              <a:rPr lang="en-US" sz="2000" b="1" dirty="0">
                <a:solidFill>
                  <a:schemeClr val="tx2">
                    <a:lumMod val="60000"/>
                    <a:lumOff val="40000"/>
                  </a:schemeClr>
                </a:solidFill>
              </a:rPr>
              <a:t>La Grande, OR</a:t>
            </a:r>
          </a:p>
        </p:txBody>
      </p:sp>
      <p:sp>
        <p:nvSpPr>
          <p:cNvPr id="23" name="TextBox 22">
            <a:extLst>
              <a:ext uri="{FF2B5EF4-FFF2-40B4-BE49-F238E27FC236}">
                <a16:creationId xmlns:a16="http://schemas.microsoft.com/office/drawing/2014/main" id="{BCB859CB-DC88-4DA7-B792-EEEF8C271D3A}"/>
              </a:ext>
            </a:extLst>
          </p:cNvPr>
          <p:cNvSpPr txBox="1"/>
          <p:nvPr/>
        </p:nvSpPr>
        <p:spPr>
          <a:xfrm>
            <a:off x="991894" y="3618196"/>
            <a:ext cx="3325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t>
            </a:r>
          </a:p>
        </p:txBody>
      </p:sp>
      <p:sp>
        <p:nvSpPr>
          <p:cNvPr id="24" name="TextBox 23">
            <a:extLst>
              <a:ext uri="{FF2B5EF4-FFF2-40B4-BE49-F238E27FC236}">
                <a16:creationId xmlns:a16="http://schemas.microsoft.com/office/drawing/2014/main" id="{92D6DB7A-CA7D-4E37-878D-10DFB1C57F06}"/>
              </a:ext>
            </a:extLst>
          </p:cNvPr>
          <p:cNvSpPr txBox="1"/>
          <p:nvPr/>
        </p:nvSpPr>
        <p:spPr>
          <a:xfrm>
            <a:off x="7759558" y="3626941"/>
            <a:ext cx="5712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t>
            </a:r>
          </a:p>
        </p:txBody>
      </p:sp>
      <p:sp>
        <p:nvSpPr>
          <p:cNvPr id="12" name="TextBox 11">
            <a:extLst>
              <a:ext uri="{FF2B5EF4-FFF2-40B4-BE49-F238E27FC236}">
                <a16:creationId xmlns:a16="http://schemas.microsoft.com/office/drawing/2014/main" id="{B26CEDB2-E866-432C-BC18-434FCF946E47}"/>
              </a:ext>
            </a:extLst>
          </p:cNvPr>
          <p:cNvSpPr txBox="1"/>
          <p:nvPr/>
        </p:nvSpPr>
        <p:spPr>
          <a:xfrm>
            <a:off x="2231472" y="3657718"/>
            <a:ext cx="819648" cy="307777"/>
          </a:xfrm>
          <a:prstGeom prst="rect">
            <a:avLst/>
          </a:prstGeom>
          <a:solidFill>
            <a:schemeClr val="bg1"/>
          </a:solidFill>
        </p:spPr>
        <p:txBody>
          <a:bodyPr wrap="none" rtlCol="0">
            <a:spAutoFit/>
          </a:bodyPr>
          <a:lstStyle/>
          <a:p>
            <a:r>
              <a:rPr lang="en-US" sz="1400" dirty="0"/>
              <a:t>Walmart</a:t>
            </a:r>
          </a:p>
        </p:txBody>
      </p:sp>
      <p:sp>
        <p:nvSpPr>
          <p:cNvPr id="25" name="TextBox 24">
            <a:extLst>
              <a:ext uri="{FF2B5EF4-FFF2-40B4-BE49-F238E27FC236}">
                <a16:creationId xmlns:a16="http://schemas.microsoft.com/office/drawing/2014/main" id="{78892C50-DF77-401A-9F98-F0EF2174DFFF}"/>
              </a:ext>
            </a:extLst>
          </p:cNvPr>
          <p:cNvSpPr txBox="1"/>
          <p:nvPr/>
        </p:nvSpPr>
        <p:spPr>
          <a:xfrm>
            <a:off x="1506983" y="4677373"/>
            <a:ext cx="482824" cy="307777"/>
          </a:xfrm>
          <a:prstGeom prst="rect">
            <a:avLst/>
          </a:prstGeom>
          <a:solidFill>
            <a:schemeClr val="bg1"/>
          </a:solidFill>
        </p:spPr>
        <p:txBody>
          <a:bodyPr wrap="none" rtlCol="0">
            <a:spAutoFit/>
          </a:bodyPr>
          <a:lstStyle/>
          <a:p>
            <a:r>
              <a:rPr lang="en-US" sz="1400" dirty="0"/>
              <a:t>PHP</a:t>
            </a:r>
          </a:p>
        </p:txBody>
      </p:sp>
      <p:sp>
        <p:nvSpPr>
          <p:cNvPr id="26" name="TextBox 25">
            <a:extLst>
              <a:ext uri="{FF2B5EF4-FFF2-40B4-BE49-F238E27FC236}">
                <a16:creationId xmlns:a16="http://schemas.microsoft.com/office/drawing/2014/main" id="{BF6798EA-B9F6-4332-8E5A-8D0E829FCBD1}"/>
              </a:ext>
            </a:extLst>
          </p:cNvPr>
          <p:cNvSpPr txBox="1"/>
          <p:nvPr/>
        </p:nvSpPr>
        <p:spPr>
          <a:xfrm>
            <a:off x="1748396" y="2800316"/>
            <a:ext cx="944810" cy="523220"/>
          </a:xfrm>
          <a:prstGeom prst="rect">
            <a:avLst/>
          </a:prstGeom>
          <a:solidFill>
            <a:schemeClr val="bg1"/>
          </a:solidFill>
        </p:spPr>
        <p:txBody>
          <a:bodyPr wrap="none" rtlCol="0">
            <a:spAutoFit/>
          </a:bodyPr>
          <a:lstStyle/>
          <a:p>
            <a:pPr algn="ctr"/>
            <a:r>
              <a:rPr lang="en-US" sz="1400" dirty="0"/>
              <a:t>Bugs &amp;</a:t>
            </a:r>
          </a:p>
          <a:p>
            <a:pPr algn="ctr"/>
            <a:r>
              <a:rPr lang="en-US" sz="1400" dirty="0"/>
              <a:t>Butterflies</a:t>
            </a:r>
          </a:p>
        </p:txBody>
      </p:sp>
      <p:sp>
        <p:nvSpPr>
          <p:cNvPr id="27" name="TextBox 26">
            <a:extLst>
              <a:ext uri="{FF2B5EF4-FFF2-40B4-BE49-F238E27FC236}">
                <a16:creationId xmlns:a16="http://schemas.microsoft.com/office/drawing/2014/main" id="{D681FD6E-C30B-4F06-8772-5FB1269F5ECF}"/>
              </a:ext>
            </a:extLst>
          </p:cNvPr>
          <p:cNvSpPr txBox="1"/>
          <p:nvPr/>
        </p:nvSpPr>
        <p:spPr>
          <a:xfrm>
            <a:off x="4885461" y="2077435"/>
            <a:ext cx="834011" cy="523220"/>
          </a:xfrm>
          <a:prstGeom prst="rect">
            <a:avLst/>
          </a:prstGeom>
          <a:solidFill>
            <a:schemeClr val="bg1"/>
          </a:solidFill>
        </p:spPr>
        <p:txBody>
          <a:bodyPr wrap="none" rtlCol="0">
            <a:spAutoFit/>
          </a:bodyPr>
          <a:lstStyle/>
          <a:p>
            <a:pPr algn="ctr"/>
            <a:r>
              <a:rPr lang="en-US" sz="1400" dirty="0"/>
              <a:t>Royal</a:t>
            </a:r>
          </a:p>
          <a:p>
            <a:pPr algn="ctr"/>
            <a:r>
              <a:rPr lang="en-US" sz="1400" dirty="0"/>
              <a:t>Clothiers</a:t>
            </a:r>
          </a:p>
        </p:txBody>
      </p:sp>
      <p:sp>
        <p:nvSpPr>
          <p:cNvPr id="28" name="TextBox 27">
            <a:extLst>
              <a:ext uri="{FF2B5EF4-FFF2-40B4-BE49-F238E27FC236}">
                <a16:creationId xmlns:a16="http://schemas.microsoft.com/office/drawing/2014/main" id="{65B0AE65-222E-4B29-9F83-A355754364DD}"/>
              </a:ext>
            </a:extLst>
          </p:cNvPr>
          <p:cNvSpPr txBox="1"/>
          <p:nvPr/>
        </p:nvSpPr>
        <p:spPr>
          <a:xfrm>
            <a:off x="3149701" y="2484351"/>
            <a:ext cx="1034259" cy="523220"/>
          </a:xfrm>
          <a:prstGeom prst="rect">
            <a:avLst/>
          </a:prstGeom>
          <a:solidFill>
            <a:schemeClr val="bg1"/>
          </a:solidFill>
        </p:spPr>
        <p:txBody>
          <a:bodyPr wrap="none" rtlCol="0">
            <a:spAutoFit/>
          </a:bodyPr>
          <a:lstStyle/>
          <a:p>
            <a:pPr algn="ctr"/>
            <a:r>
              <a:rPr lang="en-US" sz="1400" dirty="0"/>
              <a:t>Community</a:t>
            </a:r>
          </a:p>
          <a:p>
            <a:pPr algn="ctr"/>
            <a:r>
              <a:rPr lang="en-US" sz="1400" dirty="0"/>
              <a:t>Kindness</a:t>
            </a:r>
          </a:p>
        </p:txBody>
      </p:sp>
      <p:sp>
        <p:nvSpPr>
          <p:cNvPr id="29" name="TextBox 28">
            <a:extLst>
              <a:ext uri="{FF2B5EF4-FFF2-40B4-BE49-F238E27FC236}">
                <a16:creationId xmlns:a16="http://schemas.microsoft.com/office/drawing/2014/main" id="{FC625DF4-1E2F-4EAB-8D6F-26E9A2B52CA6}"/>
              </a:ext>
            </a:extLst>
          </p:cNvPr>
          <p:cNvSpPr txBox="1"/>
          <p:nvPr/>
        </p:nvSpPr>
        <p:spPr>
          <a:xfrm>
            <a:off x="6534953" y="1474832"/>
            <a:ext cx="745653" cy="523220"/>
          </a:xfrm>
          <a:prstGeom prst="rect">
            <a:avLst/>
          </a:prstGeom>
          <a:solidFill>
            <a:schemeClr val="bg1"/>
          </a:solidFill>
        </p:spPr>
        <p:txBody>
          <a:bodyPr wrap="none" rtlCol="0">
            <a:spAutoFit/>
          </a:bodyPr>
          <a:lstStyle/>
          <a:p>
            <a:pPr algn="ctr"/>
            <a:r>
              <a:rPr lang="en-US" sz="1400" dirty="0">
                <a:solidFill>
                  <a:schemeClr val="bg1">
                    <a:lumMod val="50000"/>
                  </a:schemeClr>
                </a:solidFill>
              </a:rPr>
              <a:t>antique</a:t>
            </a:r>
          </a:p>
          <a:p>
            <a:pPr algn="ctr"/>
            <a:r>
              <a:rPr lang="en-US" sz="1400" dirty="0">
                <a:solidFill>
                  <a:schemeClr val="bg1">
                    <a:lumMod val="50000"/>
                  </a:schemeClr>
                </a:solidFill>
              </a:rPr>
              <a:t>stores</a:t>
            </a:r>
          </a:p>
        </p:txBody>
      </p:sp>
      <p:sp>
        <p:nvSpPr>
          <p:cNvPr id="30" name="TextBox 29">
            <a:extLst>
              <a:ext uri="{FF2B5EF4-FFF2-40B4-BE49-F238E27FC236}">
                <a16:creationId xmlns:a16="http://schemas.microsoft.com/office/drawing/2014/main" id="{CED1AB67-2CDE-421E-B0C3-E6A8E2FE4840}"/>
              </a:ext>
            </a:extLst>
          </p:cNvPr>
          <p:cNvSpPr txBox="1"/>
          <p:nvPr/>
        </p:nvSpPr>
        <p:spPr>
          <a:xfrm>
            <a:off x="1371145" y="5242928"/>
            <a:ext cx="754502" cy="307777"/>
          </a:xfrm>
          <a:prstGeom prst="rect">
            <a:avLst/>
          </a:prstGeom>
          <a:solidFill>
            <a:schemeClr val="bg1"/>
          </a:solidFill>
        </p:spPr>
        <p:txBody>
          <a:bodyPr wrap="none" rtlCol="0">
            <a:spAutoFit/>
          </a:bodyPr>
          <a:lstStyle/>
          <a:p>
            <a:pPr algn="ctr"/>
            <a:r>
              <a:rPr lang="en-US" sz="1400" dirty="0"/>
              <a:t>ReStore</a:t>
            </a:r>
          </a:p>
        </p:txBody>
      </p:sp>
      <p:sp>
        <p:nvSpPr>
          <p:cNvPr id="31" name="TextBox 30">
            <a:extLst>
              <a:ext uri="{FF2B5EF4-FFF2-40B4-BE49-F238E27FC236}">
                <a16:creationId xmlns:a16="http://schemas.microsoft.com/office/drawing/2014/main" id="{45FDFAB7-1D75-4BEA-9068-C252C39DB4FA}"/>
              </a:ext>
            </a:extLst>
          </p:cNvPr>
          <p:cNvSpPr txBox="1"/>
          <p:nvPr/>
        </p:nvSpPr>
        <p:spPr>
          <a:xfrm>
            <a:off x="1914532" y="4083678"/>
            <a:ext cx="762966" cy="523220"/>
          </a:xfrm>
          <a:prstGeom prst="rect">
            <a:avLst/>
          </a:prstGeom>
          <a:solidFill>
            <a:schemeClr val="bg1"/>
          </a:solidFill>
        </p:spPr>
        <p:txBody>
          <a:bodyPr wrap="none" rtlCol="0">
            <a:spAutoFit/>
          </a:bodyPr>
          <a:lstStyle/>
          <a:p>
            <a:pPr algn="ctr"/>
            <a:r>
              <a:rPr lang="en-US" sz="1400" dirty="0"/>
              <a:t>Grocery</a:t>
            </a:r>
          </a:p>
          <a:p>
            <a:pPr algn="ctr"/>
            <a:r>
              <a:rPr lang="en-US" sz="1400" dirty="0"/>
              <a:t>Outlet</a:t>
            </a:r>
          </a:p>
        </p:txBody>
      </p:sp>
      <p:sp>
        <p:nvSpPr>
          <p:cNvPr id="32" name="Rectangle 31">
            <a:extLst>
              <a:ext uri="{FF2B5EF4-FFF2-40B4-BE49-F238E27FC236}">
                <a16:creationId xmlns:a16="http://schemas.microsoft.com/office/drawing/2014/main" id="{71247B30-44C7-4E36-B118-12980EEE427A}"/>
              </a:ext>
            </a:extLst>
          </p:cNvPr>
          <p:cNvSpPr/>
          <p:nvPr/>
        </p:nvSpPr>
        <p:spPr>
          <a:xfrm>
            <a:off x="1561949" y="2339045"/>
            <a:ext cx="2563365" cy="3697973"/>
          </a:xfrm>
          <a:prstGeom prst="rect">
            <a:avLst/>
          </a:prstGeom>
          <a:noFill/>
          <a:ln>
            <a:solidFill>
              <a:schemeClr val="bg1">
                <a:lumMod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68C4E61-F9BF-4553-B600-D920BBC2B57B}"/>
              </a:ext>
            </a:extLst>
          </p:cNvPr>
          <p:cNvSpPr txBox="1"/>
          <p:nvPr/>
        </p:nvSpPr>
        <p:spPr>
          <a:xfrm>
            <a:off x="2913765" y="5865276"/>
            <a:ext cx="1142813" cy="307777"/>
          </a:xfrm>
          <a:prstGeom prst="rect">
            <a:avLst/>
          </a:prstGeom>
          <a:solidFill>
            <a:schemeClr val="bg1"/>
          </a:solidFill>
        </p:spPr>
        <p:txBody>
          <a:bodyPr wrap="none" rtlCol="0">
            <a:spAutoFit/>
          </a:bodyPr>
          <a:lstStyle/>
          <a:p>
            <a:pPr algn="ctr"/>
            <a:r>
              <a:rPr lang="en-US" sz="1400" dirty="0">
                <a:solidFill>
                  <a:schemeClr val="bg1">
                    <a:lumMod val="85000"/>
                  </a:schemeClr>
                </a:solidFill>
              </a:rPr>
              <a:t>demographic</a:t>
            </a:r>
          </a:p>
        </p:txBody>
      </p:sp>
    </p:spTree>
    <p:extLst>
      <p:ext uri="{BB962C8B-B14F-4D97-AF65-F5344CB8AC3E}">
        <p14:creationId xmlns:p14="http://schemas.microsoft.com/office/powerpoint/2010/main" val="2387490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A5D8DD-3240-4D15-95E8-77667BB4AB94}"/>
              </a:ext>
            </a:extLst>
          </p:cNvPr>
          <p:cNvSpPr txBox="1"/>
          <p:nvPr/>
        </p:nvSpPr>
        <p:spPr>
          <a:xfrm>
            <a:off x="386993" y="243781"/>
            <a:ext cx="3856234" cy="769441"/>
          </a:xfrm>
          <a:prstGeom prst="rect">
            <a:avLst/>
          </a:prstGeom>
          <a:noFill/>
        </p:spPr>
        <p:txBody>
          <a:bodyPr wrap="square" rtlCol="0">
            <a:spAutoFit/>
          </a:bodyPr>
          <a:lstStyle/>
          <a:p>
            <a:r>
              <a:rPr lang="en-US" sz="2400" b="1" dirty="0">
                <a:solidFill>
                  <a:schemeClr val="tx2">
                    <a:lumMod val="60000"/>
                    <a:lumOff val="40000"/>
                  </a:schemeClr>
                </a:solidFill>
              </a:rPr>
              <a:t>PRICE</a:t>
            </a:r>
          </a:p>
          <a:p>
            <a:r>
              <a:rPr lang="en-US" sz="2000" b="1" dirty="0">
                <a:solidFill>
                  <a:schemeClr val="tx2">
                    <a:lumMod val="60000"/>
                    <a:lumOff val="40000"/>
                  </a:schemeClr>
                </a:solidFill>
              </a:rPr>
              <a:t>General Model</a:t>
            </a:r>
          </a:p>
        </p:txBody>
      </p:sp>
      <p:sp>
        <p:nvSpPr>
          <p:cNvPr id="2" name="TextBox 1">
            <a:extLst>
              <a:ext uri="{FF2B5EF4-FFF2-40B4-BE49-F238E27FC236}">
                <a16:creationId xmlns:a16="http://schemas.microsoft.com/office/drawing/2014/main" id="{C4FFF59F-3763-4199-B323-8D35C6B25E2E}"/>
              </a:ext>
            </a:extLst>
          </p:cNvPr>
          <p:cNvSpPr txBox="1"/>
          <p:nvPr/>
        </p:nvSpPr>
        <p:spPr>
          <a:xfrm>
            <a:off x="1727047" y="5004308"/>
            <a:ext cx="2667910" cy="369332"/>
          </a:xfrm>
          <a:prstGeom prst="rect">
            <a:avLst/>
          </a:prstGeom>
          <a:noFill/>
        </p:spPr>
        <p:txBody>
          <a:bodyPr wrap="none" rtlCol="0">
            <a:spAutoFit/>
          </a:bodyPr>
          <a:lstStyle/>
          <a:p>
            <a:r>
              <a:rPr lang="en-US" dirty="0"/>
              <a:t>Cost of Goods Sold (COGS)</a:t>
            </a:r>
          </a:p>
        </p:txBody>
      </p:sp>
      <p:sp>
        <p:nvSpPr>
          <p:cNvPr id="5" name="TextBox 4">
            <a:extLst>
              <a:ext uri="{FF2B5EF4-FFF2-40B4-BE49-F238E27FC236}">
                <a16:creationId xmlns:a16="http://schemas.microsoft.com/office/drawing/2014/main" id="{CEB16E26-3D6E-49BE-B75D-1F47C310E89F}"/>
              </a:ext>
            </a:extLst>
          </p:cNvPr>
          <p:cNvSpPr txBox="1"/>
          <p:nvPr/>
        </p:nvSpPr>
        <p:spPr>
          <a:xfrm>
            <a:off x="2726552" y="2121636"/>
            <a:ext cx="1668405" cy="369332"/>
          </a:xfrm>
          <a:prstGeom prst="rect">
            <a:avLst/>
          </a:prstGeom>
          <a:noFill/>
        </p:spPr>
        <p:txBody>
          <a:bodyPr wrap="none" rtlCol="0">
            <a:spAutoFit/>
          </a:bodyPr>
          <a:lstStyle/>
          <a:p>
            <a:r>
              <a:rPr lang="en-US" dirty="0"/>
              <a:t>Perceived Value</a:t>
            </a:r>
          </a:p>
        </p:txBody>
      </p:sp>
      <p:sp>
        <p:nvSpPr>
          <p:cNvPr id="6" name="TextBox 5">
            <a:extLst>
              <a:ext uri="{FF2B5EF4-FFF2-40B4-BE49-F238E27FC236}">
                <a16:creationId xmlns:a16="http://schemas.microsoft.com/office/drawing/2014/main" id="{AFAACFBE-895C-4059-8DF9-23105D96386C}"/>
              </a:ext>
            </a:extLst>
          </p:cNvPr>
          <p:cNvSpPr txBox="1"/>
          <p:nvPr/>
        </p:nvSpPr>
        <p:spPr>
          <a:xfrm>
            <a:off x="4856960" y="2786147"/>
            <a:ext cx="2245871" cy="369332"/>
          </a:xfrm>
          <a:prstGeom prst="rect">
            <a:avLst/>
          </a:prstGeom>
          <a:noFill/>
        </p:spPr>
        <p:txBody>
          <a:bodyPr wrap="none" rtlCol="0">
            <a:spAutoFit/>
          </a:bodyPr>
          <a:lstStyle/>
          <a:p>
            <a:r>
              <a:rPr lang="en-US" dirty="0"/>
              <a:t>Competitive Solutions</a:t>
            </a:r>
          </a:p>
        </p:txBody>
      </p:sp>
      <p:sp>
        <p:nvSpPr>
          <p:cNvPr id="7" name="Isosceles Triangle 6">
            <a:extLst>
              <a:ext uri="{FF2B5EF4-FFF2-40B4-BE49-F238E27FC236}">
                <a16:creationId xmlns:a16="http://schemas.microsoft.com/office/drawing/2014/main" id="{7CBD5C16-1C96-4092-A74C-B48C4C39D7BE}"/>
              </a:ext>
            </a:extLst>
          </p:cNvPr>
          <p:cNvSpPr/>
          <p:nvPr/>
        </p:nvSpPr>
        <p:spPr>
          <a:xfrm rot="16200000">
            <a:off x="4701766" y="2869831"/>
            <a:ext cx="109058" cy="201336"/>
          </a:xfrm>
          <a:prstGeom prst="triangl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D915E68-96D7-411C-879C-3C0C2010530D}"/>
              </a:ext>
            </a:extLst>
          </p:cNvPr>
          <p:cNvCxnSpPr>
            <a:cxnSpLocks/>
          </p:cNvCxnSpPr>
          <p:nvPr/>
        </p:nvCxnSpPr>
        <p:spPr>
          <a:xfrm>
            <a:off x="4509097" y="2332415"/>
            <a:ext cx="0" cy="2856559"/>
          </a:xfrm>
          <a:prstGeom prst="line">
            <a:avLst/>
          </a:prstGeom>
          <a:ln w="1905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2B64F20-7E04-484F-A563-824185387493}"/>
              </a:ext>
            </a:extLst>
          </p:cNvPr>
          <p:cNvCxnSpPr>
            <a:cxnSpLocks/>
          </p:cNvCxnSpPr>
          <p:nvPr/>
        </p:nvCxnSpPr>
        <p:spPr>
          <a:xfrm>
            <a:off x="3038298" y="3155479"/>
            <a:ext cx="0" cy="1386978"/>
          </a:xfrm>
          <a:prstGeom prst="line">
            <a:avLst/>
          </a:prstGeom>
          <a:ln w="3175">
            <a:prstDash val="lgDash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C05F403-5898-4722-AE9F-DF65A9F949B9}"/>
              </a:ext>
            </a:extLst>
          </p:cNvPr>
          <p:cNvSpPr txBox="1"/>
          <p:nvPr/>
        </p:nvSpPr>
        <p:spPr>
          <a:xfrm>
            <a:off x="2170275" y="3525640"/>
            <a:ext cx="1299458" cy="369332"/>
          </a:xfrm>
          <a:prstGeom prst="rect">
            <a:avLst/>
          </a:prstGeom>
          <a:solidFill>
            <a:schemeClr val="bg1"/>
          </a:solidFill>
        </p:spPr>
        <p:txBody>
          <a:bodyPr wrap="none" rtlCol="0">
            <a:spAutoFit/>
          </a:bodyPr>
          <a:lstStyle/>
          <a:p>
            <a:r>
              <a:rPr lang="en-US" b="1" dirty="0"/>
              <a:t>Price Range</a:t>
            </a:r>
          </a:p>
        </p:txBody>
      </p:sp>
      <p:sp>
        <p:nvSpPr>
          <p:cNvPr id="13" name="TextBox 12">
            <a:extLst>
              <a:ext uri="{FF2B5EF4-FFF2-40B4-BE49-F238E27FC236}">
                <a16:creationId xmlns:a16="http://schemas.microsoft.com/office/drawing/2014/main" id="{BA268D4C-A18E-4070-B781-8EB8002A684A}"/>
              </a:ext>
            </a:extLst>
          </p:cNvPr>
          <p:cNvSpPr txBox="1"/>
          <p:nvPr/>
        </p:nvSpPr>
        <p:spPr>
          <a:xfrm>
            <a:off x="1965562" y="5711952"/>
            <a:ext cx="2007092" cy="646331"/>
          </a:xfrm>
          <a:prstGeom prst="rect">
            <a:avLst/>
          </a:prstGeom>
          <a:noFill/>
        </p:spPr>
        <p:txBody>
          <a:bodyPr wrap="square" rtlCol="0">
            <a:spAutoFit/>
          </a:bodyPr>
          <a:lstStyle/>
          <a:p>
            <a:pPr algn="ctr"/>
            <a:r>
              <a:rPr lang="en-US" b="1" i="1" dirty="0">
                <a:solidFill>
                  <a:srgbClr val="0000FF"/>
                </a:solidFill>
              </a:rPr>
              <a:t>Cost-Based Pricing</a:t>
            </a:r>
          </a:p>
          <a:p>
            <a:pPr algn="ctr"/>
            <a:r>
              <a:rPr lang="en-US" b="1" dirty="0">
                <a:solidFill>
                  <a:srgbClr val="0000FF"/>
                </a:solidFill>
              </a:rPr>
              <a:t>(mark-up)</a:t>
            </a:r>
          </a:p>
        </p:txBody>
      </p:sp>
      <p:cxnSp>
        <p:nvCxnSpPr>
          <p:cNvPr id="14" name="Straight Connector 13">
            <a:extLst>
              <a:ext uri="{FF2B5EF4-FFF2-40B4-BE49-F238E27FC236}">
                <a16:creationId xmlns:a16="http://schemas.microsoft.com/office/drawing/2014/main" id="{7FD25A2B-CAA0-4A7E-BAD2-BD76EC764701}"/>
              </a:ext>
            </a:extLst>
          </p:cNvPr>
          <p:cNvCxnSpPr>
            <a:cxnSpLocks/>
          </p:cNvCxnSpPr>
          <p:nvPr/>
        </p:nvCxnSpPr>
        <p:spPr>
          <a:xfrm rot="16200000">
            <a:off x="4509097" y="5131535"/>
            <a:ext cx="0" cy="152400"/>
          </a:xfrm>
          <a:prstGeom prst="line">
            <a:avLst/>
          </a:prstGeom>
          <a:ln w="1905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DD44971-F89E-40AA-9203-04C980F79C73}"/>
              </a:ext>
            </a:extLst>
          </p:cNvPr>
          <p:cNvCxnSpPr>
            <a:cxnSpLocks/>
          </p:cNvCxnSpPr>
          <p:nvPr/>
        </p:nvCxnSpPr>
        <p:spPr>
          <a:xfrm rot="16200000">
            <a:off x="4509097" y="2256215"/>
            <a:ext cx="0" cy="152400"/>
          </a:xfrm>
          <a:prstGeom prst="line">
            <a:avLst/>
          </a:prstGeom>
          <a:ln w="1905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4003176-D227-4084-B221-2A5DDA463997}"/>
              </a:ext>
            </a:extLst>
          </p:cNvPr>
          <p:cNvSpPr txBox="1"/>
          <p:nvPr/>
        </p:nvSpPr>
        <p:spPr>
          <a:xfrm>
            <a:off x="1903045" y="1414793"/>
            <a:ext cx="2132126" cy="369332"/>
          </a:xfrm>
          <a:prstGeom prst="rect">
            <a:avLst/>
          </a:prstGeom>
          <a:noFill/>
        </p:spPr>
        <p:txBody>
          <a:bodyPr wrap="square" rtlCol="0">
            <a:spAutoFit/>
          </a:bodyPr>
          <a:lstStyle/>
          <a:p>
            <a:pPr algn="ctr"/>
            <a:r>
              <a:rPr lang="en-US" b="1" i="1" dirty="0">
                <a:solidFill>
                  <a:srgbClr val="0000FF"/>
                </a:solidFill>
              </a:rPr>
              <a:t>Value-Based Pricing</a:t>
            </a:r>
          </a:p>
        </p:txBody>
      </p:sp>
      <p:sp>
        <p:nvSpPr>
          <p:cNvPr id="17" name="TextBox 16">
            <a:extLst>
              <a:ext uri="{FF2B5EF4-FFF2-40B4-BE49-F238E27FC236}">
                <a16:creationId xmlns:a16="http://schemas.microsoft.com/office/drawing/2014/main" id="{4D7B3F7F-BE2C-459C-8496-09DBC6CDFDC6}"/>
              </a:ext>
            </a:extLst>
          </p:cNvPr>
          <p:cNvSpPr txBox="1"/>
          <p:nvPr/>
        </p:nvSpPr>
        <p:spPr>
          <a:xfrm>
            <a:off x="5171093" y="3357190"/>
            <a:ext cx="2245860" cy="369332"/>
          </a:xfrm>
          <a:prstGeom prst="rect">
            <a:avLst/>
          </a:prstGeom>
          <a:noFill/>
        </p:spPr>
        <p:txBody>
          <a:bodyPr wrap="square" rtlCol="0">
            <a:spAutoFit/>
          </a:bodyPr>
          <a:lstStyle/>
          <a:p>
            <a:r>
              <a:rPr lang="en-US" b="1" i="1" dirty="0">
                <a:solidFill>
                  <a:srgbClr val="0000FF"/>
                </a:solidFill>
              </a:rPr>
              <a:t>Market-Based Pricing</a:t>
            </a:r>
          </a:p>
        </p:txBody>
      </p:sp>
      <p:sp>
        <p:nvSpPr>
          <p:cNvPr id="18" name="TextBox 17">
            <a:extLst>
              <a:ext uri="{FF2B5EF4-FFF2-40B4-BE49-F238E27FC236}">
                <a16:creationId xmlns:a16="http://schemas.microsoft.com/office/drawing/2014/main" id="{295C8BFD-84F9-49AF-861F-532CBF6B3203}"/>
              </a:ext>
            </a:extLst>
          </p:cNvPr>
          <p:cNvSpPr txBox="1"/>
          <p:nvPr/>
        </p:nvSpPr>
        <p:spPr>
          <a:xfrm>
            <a:off x="2900279" y="4542457"/>
            <a:ext cx="276038" cy="307777"/>
          </a:xfrm>
          <a:prstGeom prst="rect">
            <a:avLst/>
          </a:prstGeom>
          <a:solidFill>
            <a:schemeClr val="bg1"/>
          </a:solidFill>
        </p:spPr>
        <p:txBody>
          <a:bodyPr wrap="none" rtlCol="0">
            <a:spAutoFit/>
          </a:bodyPr>
          <a:lstStyle/>
          <a:p>
            <a:r>
              <a:rPr lang="en-US" sz="1400" dirty="0"/>
              <a:t>$</a:t>
            </a:r>
          </a:p>
        </p:txBody>
      </p:sp>
      <p:sp>
        <p:nvSpPr>
          <p:cNvPr id="19" name="TextBox 18">
            <a:extLst>
              <a:ext uri="{FF2B5EF4-FFF2-40B4-BE49-F238E27FC236}">
                <a16:creationId xmlns:a16="http://schemas.microsoft.com/office/drawing/2014/main" id="{E1A91330-4175-437C-BB63-757C6CE15119}"/>
              </a:ext>
            </a:extLst>
          </p:cNvPr>
          <p:cNvSpPr txBox="1"/>
          <p:nvPr/>
        </p:nvSpPr>
        <p:spPr>
          <a:xfrm>
            <a:off x="2808908" y="2792438"/>
            <a:ext cx="458780" cy="307777"/>
          </a:xfrm>
          <a:prstGeom prst="rect">
            <a:avLst/>
          </a:prstGeom>
          <a:solidFill>
            <a:schemeClr val="bg1"/>
          </a:solidFill>
        </p:spPr>
        <p:txBody>
          <a:bodyPr wrap="none" rtlCol="0">
            <a:spAutoFit/>
          </a:bodyPr>
          <a:lstStyle/>
          <a:p>
            <a:r>
              <a:rPr lang="en-US" sz="1400" dirty="0"/>
              <a:t>$$$</a:t>
            </a:r>
          </a:p>
        </p:txBody>
      </p:sp>
    </p:spTree>
    <p:extLst>
      <p:ext uri="{BB962C8B-B14F-4D97-AF65-F5344CB8AC3E}">
        <p14:creationId xmlns:p14="http://schemas.microsoft.com/office/powerpoint/2010/main" val="45607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BCC9A45-002E-401E-9D4F-A02E3CBDDBAD}"/>
              </a:ext>
            </a:extLst>
          </p:cNvPr>
          <p:cNvSpPr/>
          <p:nvPr/>
        </p:nvSpPr>
        <p:spPr>
          <a:xfrm>
            <a:off x="5410899" y="1194210"/>
            <a:ext cx="2742628" cy="40996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38A104-7204-44B9-8854-8B7B12B5EB7B}"/>
              </a:ext>
            </a:extLst>
          </p:cNvPr>
          <p:cNvSpPr/>
          <p:nvPr/>
        </p:nvSpPr>
        <p:spPr>
          <a:xfrm>
            <a:off x="788565" y="1194210"/>
            <a:ext cx="4622334" cy="4067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A5D8DD-3240-4D15-95E8-77667BB4AB94}"/>
              </a:ext>
            </a:extLst>
          </p:cNvPr>
          <p:cNvSpPr txBox="1"/>
          <p:nvPr/>
        </p:nvSpPr>
        <p:spPr>
          <a:xfrm>
            <a:off x="386993" y="243781"/>
            <a:ext cx="3856234" cy="769441"/>
          </a:xfrm>
          <a:prstGeom prst="rect">
            <a:avLst/>
          </a:prstGeom>
          <a:noFill/>
        </p:spPr>
        <p:txBody>
          <a:bodyPr wrap="square" rtlCol="0">
            <a:spAutoFit/>
          </a:bodyPr>
          <a:lstStyle/>
          <a:p>
            <a:r>
              <a:rPr lang="en-US" sz="2400" b="1" dirty="0">
                <a:solidFill>
                  <a:schemeClr val="tx2">
                    <a:lumMod val="60000"/>
                    <a:lumOff val="40000"/>
                  </a:schemeClr>
                </a:solidFill>
              </a:rPr>
              <a:t>PRICE</a:t>
            </a:r>
          </a:p>
          <a:p>
            <a:r>
              <a:rPr lang="en-US" sz="2000" b="1" dirty="0">
                <a:solidFill>
                  <a:schemeClr val="tx2">
                    <a:lumMod val="60000"/>
                    <a:lumOff val="40000"/>
                  </a:schemeClr>
                </a:solidFill>
              </a:rPr>
              <a:t>Price/Product Relationship</a:t>
            </a:r>
          </a:p>
        </p:txBody>
      </p:sp>
      <p:sp>
        <p:nvSpPr>
          <p:cNvPr id="24" name="TextBox 23">
            <a:extLst>
              <a:ext uri="{FF2B5EF4-FFF2-40B4-BE49-F238E27FC236}">
                <a16:creationId xmlns:a16="http://schemas.microsoft.com/office/drawing/2014/main" id="{7C5EA1DF-E20B-4E30-9DF0-8D984082DF0B}"/>
              </a:ext>
            </a:extLst>
          </p:cNvPr>
          <p:cNvSpPr txBox="1"/>
          <p:nvPr/>
        </p:nvSpPr>
        <p:spPr>
          <a:xfrm>
            <a:off x="386993" y="5735064"/>
            <a:ext cx="8103804" cy="769441"/>
          </a:xfrm>
          <a:prstGeom prst="rect">
            <a:avLst/>
          </a:prstGeom>
          <a:noFill/>
        </p:spPr>
        <p:txBody>
          <a:bodyPr wrap="square" rtlCol="0">
            <a:spAutoFit/>
          </a:bodyPr>
          <a:lstStyle/>
          <a:p>
            <a:r>
              <a:rPr lang="en-US" sz="1100" dirty="0"/>
              <a:t>*took took story and weather in Bangkok, popsicle in summer vs. popsicle in winter</a:t>
            </a:r>
          </a:p>
          <a:p>
            <a:r>
              <a:rPr lang="en-US" sz="1100" dirty="0"/>
              <a:t>** auto dealership business model</a:t>
            </a:r>
          </a:p>
          <a:p>
            <a:r>
              <a:rPr lang="en-US" sz="1100" dirty="0"/>
              <a:t>(scarcity) ride during rush-hour (Uber)</a:t>
            </a:r>
          </a:p>
          <a:p>
            <a:r>
              <a:rPr lang="en-US" sz="1100" dirty="0"/>
              <a:t>Craig’s List vs. used car lot vs. car dealership</a:t>
            </a:r>
          </a:p>
        </p:txBody>
      </p:sp>
      <p:sp>
        <p:nvSpPr>
          <p:cNvPr id="2" name="TextBox 1">
            <a:extLst>
              <a:ext uri="{FF2B5EF4-FFF2-40B4-BE49-F238E27FC236}">
                <a16:creationId xmlns:a16="http://schemas.microsoft.com/office/drawing/2014/main" id="{C4FFF59F-3763-4199-B323-8D35C6B25E2E}"/>
              </a:ext>
            </a:extLst>
          </p:cNvPr>
          <p:cNvSpPr txBox="1"/>
          <p:nvPr/>
        </p:nvSpPr>
        <p:spPr>
          <a:xfrm>
            <a:off x="1165532" y="4663233"/>
            <a:ext cx="2667910" cy="369332"/>
          </a:xfrm>
          <a:prstGeom prst="rect">
            <a:avLst/>
          </a:prstGeom>
          <a:noFill/>
        </p:spPr>
        <p:txBody>
          <a:bodyPr wrap="none" rtlCol="0">
            <a:spAutoFit/>
          </a:bodyPr>
          <a:lstStyle/>
          <a:p>
            <a:r>
              <a:rPr lang="en-US" dirty="0"/>
              <a:t>Cost of Goods Sold (COGS)</a:t>
            </a:r>
          </a:p>
        </p:txBody>
      </p:sp>
      <p:sp>
        <p:nvSpPr>
          <p:cNvPr id="5" name="TextBox 4">
            <a:extLst>
              <a:ext uri="{FF2B5EF4-FFF2-40B4-BE49-F238E27FC236}">
                <a16:creationId xmlns:a16="http://schemas.microsoft.com/office/drawing/2014/main" id="{CEB16E26-3D6E-49BE-B75D-1F47C310E89F}"/>
              </a:ext>
            </a:extLst>
          </p:cNvPr>
          <p:cNvSpPr txBox="1"/>
          <p:nvPr/>
        </p:nvSpPr>
        <p:spPr>
          <a:xfrm>
            <a:off x="2165037" y="1780561"/>
            <a:ext cx="1668405" cy="369332"/>
          </a:xfrm>
          <a:prstGeom prst="rect">
            <a:avLst/>
          </a:prstGeom>
          <a:noFill/>
        </p:spPr>
        <p:txBody>
          <a:bodyPr wrap="none" rtlCol="0">
            <a:spAutoFit/>
          </a:bodyPr>
          <a:lstStyle/>
          <a:p>
            <a:r>
              <a:rPr lang="en-US" dirty="0"/>
              <a:t>Perceived Value</a:t>
            </a:r>
          </a:p>
        </p:txBody>
      </p:sp>
      <p:grpSp>
        <p:nvGrpSpPr>
          <p:cNvPr id="11" name="Group 10">
            <a:extLst>
              <a:ext uri="{FF2B5EF4-FFF2-40B4-BE49-F238E27FC236}">
                <a16:creationId xmlns:a16="http://schemas.microsoft.com/office/drawing/2014/main" id="{B738020E-F299-46ED-8546-48BAF4C88B0A}"/>
              </a:ext>
            </a:extLst>
          </p:cNvPr>
          <p:cNvGrpSpPr/>
          <p:nvPr/>
        </p:nvGrpSpPr>
        <p:grpSpPr>
          <a:xfrm>
            <a:off x="4022384" y="1991340"/>
            <a:ext cx="152400" cy="2875320"/>
            <a:chOff x="4608999" y="2038800"/>
            <a:chExt cx="152400" cy="2875320"/>
          </a:xfrm>
        </p:grpSpPr>
        <p:cxnSp>
          <p:nvCxnSpPr>
            <p:cNvPr id="9" name="Straight Connector 8">
              <a:extLst>
                <a:ext uri="{FF2B5EF4-FFF2-40B4-BE49-F238E27FC236}">
                  <a16:creationId xmlns:a16="http://schemas.microsoft.com/office/drawing/2014/main" id="{AD915E68-96D7-411C-879C-3C0C2010530D}"/>
                </a:ext>
              </a:extLst>
            </p:cNvPr>
            <p:cNvCxnSpPr>
              <a:cxnSpLocks/>
            </p:cNvCxnSpPr>
            <p:nvPr/>
          </p:nvCxnSpPr>
          <p:spPr>
            <a:xfrm>
              <a:off x="4685199" y="2038800"/>
              <a:ext cx="0" cy="2856559"/>
            </a:xfrm>
            <a:prstGeom prst="line">
              <a:avLst/>
            </a:prstGeom>
            <a:ln w="1905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FD25A2B-CAA0-4A7E-BAD2-BD76EC764701}"/>
                </a:ext>
              </a:extLst>
            </p:cNvPr>
            <p:cNvCxnSpPr>
              <a:cxnSpLocks/>
            </p:cNvCxnSpPr>
            <p:nvPr/>
          </p:nvCxnSpPr>
          <p:spPr>
            <a:xfrm rot="16200000">
              <a:off x="4685199" y="4837920"/>
              <a:ext cx="0" cy="152400"/>
            </a:xfrm>
            <a:prstGeom prst="line">
              <a:avLst/>
            </a:prstGeom>
            <a:ln w="1905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DD44971-F89E-40AA-9203-04C980F79C73}"/>
                </a:ext>
              </a:extLst>
            </p:cNvPr>
            <p:cNvCxnSpPr>
              <a:cxnSpLocks/>
            </p:cNvCxnSpPr>
            <p:nvPr/>
          </p:nvCxnSpPr>
          <p:spPr>
            <a:xfrm rot="16200000">
              <a:off x="4685199" y="1962600"/>
              <a:ext cx="0" cy="152400"/>
            </a:xfrm>
            <a:prstGeom prst="line">
              <a:avLst/>
            </a:prstGeom>
            <a:ln w="1905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CBC6D9B8-9275-46AA-BCFC-78FC82B53F9D}"/>
              </a:ext>
            </a:extLst>
          </p:cNvPr>
          <p:cNvGrpSpPr/>
          <p:nvPr/>
        </p:nvGrpSpPr>
        <p:grpSpPr>
          <a:xfrm>
            <a:off x="4606698" y="2352642"/>
            <a:ext cx="1299458" cy="2057796"/>
            <a:chOff x="5528872" y="2400102"/>
            <a:chExt cx="1299458" cy="2057796"/>
          </a:xfrm>
        </p:grpSpPr>
        <p:cxnSp>
          <p:nvCxnSpPr>
            <p:cNvPr id="12" name="Straight Connector 11">
              <a:extLst>
                <a:ext uri="{FF2B5EF4-FFF2-40B4-BE49-F238E27FC236}">
                  <a16:creationId xmlns:a16="http://schemas.microsoft.com/office/drawing/2014/main" id="{F2B64F20-7E04-484F-A563-824185387493}"/>
                </a:ext>
              </a:extLst>
            </p:cNvPr>
            <p:cNvCxnSpPr>
              <a:cxnSpLocks/>
            </p:cNvCxnSpPr>
            <p:nvPr/>
          </p:nvCxnSpPr>
          <p:spPr>
            <a:xfrm>
              <a:off x="5949211" y="2763143"/>
              <a:ext cx="0" cy="1386978"/>
            </a:xfrm>
            <a:prstGeom prst="line">
              <a:avLst/>
            </a:prstGeom>
            <a:ln w="3175">
              <a:prstDash val="lgDash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C05F403-5898-4722-AE9F-DF65A9F949B9}"/>
                </a:ext>
              </a:extLst>
            </p:cNvPr>
            <p:cNvSpPr txBox="1"/>
            <p:nvPr/>
          </p:nvSpPr>
          <p:spPr>
            <a:xfrm>
              <a:off x="5528872" y="3300710"/>
              <a:ext cx="1299458" cy="369332"/>
            </a:xfrm>
            <a:prstGeom prst="rect">
              <a:avLst/>
            </a:prstGeom>
            <a:solidFill>
              <a:schemeClr val="bg1"/>
            </a:solidFill>
          </p:spPr>
          <p:txBody>
            <a:bodyPr wrap="none" rtlCol="0">
              <a:spAutoFit/>
            </a:bodyPr>
            <a:lstStyle/>
            <a:p>
              <a:r>
                <a:rPr lang="en-US" b="1" dirty="0"/>
                <a:t>Price Range</a:t>
              </a:r>
            </a:p>
          </p:txBody>
        </p:sp>
        <p:sp>
          <p:nvSpPr>
            <p:cNvPr id="18" name="TextBox 17">
              <a:extLst>
                <a:ext uri="{FF2B5EF4-FFF2-40B4-BE49-F238E27FC236}">
                  <a16:creationId xmlns:a16="http://schemas.microsoft.com/office/drawing/2014/main" id="{816F9569-60D7-43E1-BBAD-63E2E4D4BC20}"/>
                </a:ext>
              </a:extLst>
            </p:cNvPr>
            <p:cNvSpPr txBox="1"/>
            <p:nvPr/>
          </p:nvSpPr>
          <p:spPr>
            <a:xfrm>
              <a:off x="5811192" y="4150121"/>
              <a:ext cx="276038" cy="307777"/>
            </a:xfrm>
            <a:prstGeom prst="rect">
              <a:avLst/>
            </a:prstGeom>
            <a:solidFill>
              <a:schemeClr val="bg1"/>
            </a:solidFill>
          </p:spPr>
          <p:txBody>
            <a:bodyPr wrap="none" rtlCol="0">
              <a:spAutoFit/>
            </a:bodyPr>
            <a:lstStyle/>
            <a:p>
              <a:r>
                <a:rPr lang="en-US" sz="1400" dirty="0"/>
                <a:t>$</a:t>
              </a:r>
            </a:p>
          </p:txBody>
        </p:sp>
        <p:sp>
          <p:nvSpPr>
            <p:cNvPr id="19" name="TextBox 18">
              <a:extLst>
                <a:ext uri="{FF2B5EF4-FFF2-40B4-BE49-F238E27FC236}">
                  <a16:creationId xmlns:a16="http://schemas.microsoft.com/office/drawing/2014/main" id="{071943D7-6CA7-4805-A12B-95289B1B0E21}"/>
                </a:ext>
              </a:extLst>
            </p:cNvPr>
            <p:cNvSpPr txBox="1"/>
            <p:nvPr/>
          </p:nvSpPr>
          <p:spPr>
            <a:xfrm>
              <a:off x="5719821" y="2400102"/>
              <a:ext cx="458780" cy="307777"/>
            </a:xfrm>
            <a:prstGeom prst="rect">
              <a:avLst/>
            </a:prstGeom>
            <a:solidFill>
              <a:schemeClr val="bg1"/>
            </a:solidFill>
          </p:spPr>
          <p:txBody>
            <a:bodyPr wrap="none" rtlCol="0">
              <a:spAutoFit/>
            </a:bodyPr>
            <a:lstStyle/>
            <a:p>
              <a:r>
                <a:rPr lang="en-US" sz="1400" dirty="0"/>
                <a:t>$$$</a:t>
              </a:r>
            </a:p>
          </p:txBody>
        </p:sp>
      </p:grpSp>
      <p:sp>
        <p:nvSpPr>
          <p:cNvPr id="20" name="TextBox 19">
            <a:extLst>
              <a:ext uri="{FF2B5EF4-FFF2-40B4-BE49-F238E27FC236}">
                <a16:creationId xmlns:a16="http://schemas.microsoft.com/office/drawing/2014/main" id="{7A4BD22D-A2B0-48B4-AB3B-4169FD068B60}"/>
              </a:ext>
            </a:extLst>
          </p:cNvPr>
          <p:cNvSpPr txBox="1"/>
          <p:nvPr/>
        </p:nvSpPr>
        <p:spPr>
          <a:xfrm>
            <a:off x="2092260" y="3255094"/>
            <a:ext cx="1741182" cy="369332"/>
          </a:xfrm>
          <a:prstGeom prst="rect">
            <a:avLst/>
          </a:prstGeom>
          <a:noFill/>
        </p:spPr>
        <p:txBody>
          <a:bodyPr wrap="none" rtlCol="0">
            <a:spAutoFit/>
          </a:bodyPr>
          <a:lstStyle/>
          <a:p>
            <a:r>
              <a:rPr lang="en-US" dirty="0"/>
              <a:t>Functional Value</a:t>
            </a:r>
          </a:p>
        </p:txBody>
      </p:sp>
      <p:sp>
        <p:nvSpPr>
          <p:cNvPr id="21" name="TextBox 20">
            <a:extLst>
              <a:ext uri="{FF2B5EF4-FFF2-40B4-BE49-F238E27FC236}">
                <a16:creationId xmlns:a16="http://schemas.microsoft.com/office/drawing/2014/main" id="{72845DAA-C74F-48DB-AA21-7835C74BDD23}"/>
              </a:ext>
            </a:extLst>
          </p:cNvPr>
          <p:cNvSpPr txBox="1"/>
          <p:nvPr/>
        </p:nvSpPr>
        <p:spPr>
          <a:xfrm>
            <a:off x="6742884" y="3255094"/>
            <a:ext cx="1410643" cy="369332"/>
          </a:xfrm>
          <a:prstGeom prst="rect">
            <a:avLst/>
          </a:prstGeom>
          <a:noFill/>
        </p:spPr>
        <p:txBody>
          <a:bodyPr wrap="none" rtlCol="0">
            <a:spAutoFit/>
          </a:bodyPr>
          <a:lstStyle/>
          <a:p>
            <a:r>
              <a:rPr lang="en-US" dirty="0"/>
              <a:t>Core Product</a:t>
            </a:r>
          </a:p>
        </p:txBody>
      </p:sp>
      <p:sp>
        <p:nvSpPr>
          <p:cNvPr id="22" name="TextBox 21">
            <a:extLst>
              <a:ext uri="{FF2B5EF4-FFF2-40B4-BE49-F238E27FC236}">
                <a16:creationId xmlns:a16="http://schemas.microsoft.com/office/drawing/2014/main" id="{95583BA4-68B8-49E1-9195-2585105C65B6}"/>
              </a:ext>
            </a:extLst>
          </p:cNvPr>
          <p:cNvSpPr txBox="1"/>
          <p:nvPr/>
        </p:nvSpPr>
        <p:spPr>
          <a:xfrm>
            <a:off x="6085653" y="1780561"/>
            <a:ext cx="2067874" cy="646331"/>
          </a:xfrm>
          <a:prstGeom prst="rect">
            <a:avLst/>
          </a:prstGeom>
          <a:noFill/>
        </p:spPr>
        <p:txBody>
          <a:bodyPr wrap="none" rtlCol="0">
            <a:spAutoFit/>
          </a:bodyPr>
          <a:lstStyle/>
          <a:p>
            <a:r>
              <a:rPr lang="en-US" dirty="0"/>
              <a:t>Augmented Product</a:t>
            </a:r>
          </a:p>
          <a:p>
            <a:pPr algn="r"/>
            <a:r>
              <a:rPr lang="en-US" dirty="0"/>
              <a:t>(market offering)</a:t>
            </a:r>
          </a:p>
        </p:txBody>
      </p:sp>
      <p:sp>
        <p:nvSpPr>
          <p:cNvPr id="23" name="TextBox 22">
            <a:extLst>
              <a:ext uri="{FF2B5EF4-FFF2-40B4-BE49-F238E27FC236}">
                <a16:creationId xmlns:a16="http://schemas.microsoft.com/office/drawing/2014/main" id="{121ACA53-4951-4C34-8C80-47C5ADC62AB4}"/>
              </a:ext>
            </a:extLst>
          </p:cNvPr>
          <p:cNvSpPr txBox="1"/>
          <p:nvPr/>
        </p:nvSpPr>
        <p:spPr>
          <a:xfrm>
            <a:off x="990473" y="2123196"/>
            <a:ext cx="2667901" cy="1107996"/>
          </a:xfrm>
          <a:prstGeom prst="rect">
            <a:avLst/>
          </a:prstGeom>
          <a:noFill/>
        </p:spPr>
        <p:txBody>
          <a:bodyPr wrap="square" rtlCol="0">
            <a:spAutoFit/>
          </a:bodyPr>
          <a:lstStyle/>
          <a:p>
            <a:r>
              <a:rPr lang="en-US" sz="1100" b="1" dirty="0"/>
              <a:t>brand</a:t>
            </a:r>
          </a:p>
          <a:p>
            <a:r>
              <a:rPr lang="en-US" sz="1100" dirty="0"/>
              <a:t>selection  guidance fitting alterations  </a:t>
            </a:r>
          </a:p>
          <a:p>
            <a:r>
              <a:rPr lang="en-US" sz="1100" dirty="0"/>
              <a:t>financing  terms  insurance**</a:t>
            </a:r>
          </a:p>
          <a:p>
            <a:r>
              <a:rPr lang="en-US" sz="1100" dirty="0"/>
              <a:t>timing  environment*</a:t>
            </a:r>
          </a:p>
          <a:p>
            <a:r>
              <a:rPr lang="en-US" sz="1100" dirty="0"/>
              <a:t>newness novelty</a:t>
            </a:r>
          </a:p>
          <a:p>
            <a:r>
              <a:rPr lang="en-US" sz="1100" b="1" dirty="0"/>
              <a:t>scarcity</a:t>
            </a:r>
          </a:p>
        </p:txBody>
      </p:sp>
      <p:sp>
        <p:nvSpPr>
          <p:cNvPr id="25" name="TextBox 24">
            <a:extLst>
              <a:ext uri="{FF2B5EF4-FFF2-40B4-BE49-F238E27FC236}">
                <a16:creationId xmlns:a16="http://schemas.microsoft.com/office/drawing/2014/main" id="{089D73EE-7882-44A4-827B-9FA149E4134B}"/>
              </a:ext>
            </a:extLst>
          </p:cNvPr>
          <p:cNvSpPr txBox="1"/>
          <p:nvPr/>
        </p:nvSpPr>
        <p:spPr>
          <a:xfrm>
            <a:off x="990473" y="3535748"/>
            <a:ext cx="2667901" cy="430887"/>
          </a:xfrm>
          <a:prstGeom prst="rect">
            <a:avLst/>
          </a:prstGeom>
          <a:noFill/>
        </p:spPr>
        <p:txBody>
          <a:bodyPr wrap="square" rtlCol="0">
            <a:spAutoFit/>
          </a:bodyPr>
          <a:lstStyle/>
          <a:p>
            <a:r>
              <a:rPr lang="en-US" sz="1100" dirty="0"/>
              <a:t>core features</a:t>
            </a:r>
          </a:p>
          <a:p>
            <a:r>
              <a:rPr lang="en-US" sz="1100" dirty="0"/>
              <a:t>incremental features</a:t>
            </a:r>
          </a:p>
        </p:txBody>
      </p:sp>
      <p:grpSp>
        <p:nvGrpSpPr>
          <p:cNvPr id="29" name="Group 28">
            <a:extLst>
              <a:ext uri="{FF2B5EF4-FFF2-40B4-BE49-F238E27FC236}">
                <a16:creationId xmlns:a16="http://schemas.microsoft.com/office/drawing/2014/main" id="{F9A1D52E-1D7C-4E51-A2F4-0C674B028293}"/>
              </a:ext>
            </a:extLst>
          </p:cNvPr>
          <p:cNvGrpSpPr/>
          <p:nvPr/>
        </p:nvGrpSpPr>
        <p:grpSpPr>
          <a:xfrm>
            <a:off x="1644856" y="2948118"/>
            <a:ext cx="2237903" cy="261610"/>
            <a:chOff x="1593908" y="2902438"/>
            <a:chExt cx="2237903" cy="261610"/>
          </a:xfrm>
        </p:grpSpPr>
        <p:sp>
          <p:nvSpPr>
            <p:cNvPr id="26" name="TextBox 25">
              <a:extLst>
                <a:ext uri="{FF2B5EF4-FFF2-40B4-BE49-F238E27FC236}">
                  <a16:creationId xmlns:a16="http://schemas.microsoft.com/office/drawing/2014/main" id="{C5C3ACE2-B459-4F86-8683-A7A5351314A8}"/>
                </a:ext>
              </a:extLst>
            </p:cNvPr>
            <p:cNvSpPr txBox="1"/>
            <p:nvPr/>
          </p:nvSpPr>
          <p:spPr>
            <a:xfrm>
              <a:off x="2564444" y="2902438"/>
              <a:ext cx="1267367" cy="261610"/>
            </a:xfrm>
            <a:prstGeom prst="rect">
              <a:avLst/>
            </a:prstGeom>
            <a:noFill/>
          </p:spPr>
          <p:txBody>
            <a:bodyPr wrap="square" rtlCol="0">
              <a:spAutoFit/>
            </a:bodyPr>
            <a:lstStyle/>
            <a:p>
              <a:r>
                <a:rPr lang="en-US" sz="1100" dirty="0">
                  <a:solidFill>
                    <a:schemeClr val="bg1">
                      <a:lumMod val="75000"/>
                    </a:schemeClr>
                  </a:solidFill>
                </a:rPr>
                <a:t>supply &amp; demand</a:t>
              </a:r>
            </a:p>
          </p:txBody>
        </p:sp>
        <p:cxnSp>
          <p:nvCxnSpPr>
            <p:cNvPr id="28" name="Straight Connector 27">
              <a:extLst>
                <a:ext uri="{FF2B5EF4-FFF2-40B4-BE49-F238E27FC236}">
                  <a16:creationId xmlns:a16="http://schemas.microsoft.com/office/drawing/2014/main" id="{85B719F0-2CA8-402D-BD78-DE4C300DFE1A}"/>
                </a:ext>
              </a:extLst>
            </p:cNvPr>
            <p:cNvCxnSpPr/>
            <p:nvPr/>
          </p:nvCxnSpPr>
          <p:spPr>
            <a:xfrm>
              <a:off x="1593908" y="3050021"/>
              <a:ext cx="978925" cy="0"/>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E7EBB11-44E7-48F9-943B-F6CD6C4A565C}"/>
              </a:ext>
            </a:extLst>
          </p:cNvPr>
          <p:cNvSpPr txBox="1"/>
          <p:nvPr/>
        </p:nvSpPr>
        <p:spPr>
          <a:xfrm>
            <a:off x="6322247" y="1214527"/>
            <a:ext cx="919932" cy="369332"/>
          </a:xfrm>
          <a:prstGeom prst="rect">
            <a:avLst/>
          </a:prstGeom>
          <a:noFill/>
        </p:spPr>
        <p:txBody>
          <a:bodyPr wrap="none" rtlCol="0">
            <a:spAutoFit/>
          </a:bodyPr>
          <a:lstStyle/>
          <a:p>
            <a:r>
              <a:rPr lang="en-US" dirty="0"/>
              <a:t>Product</a:t>
            </a:r>
          </a:p>
        </p:txBody>
      </p:sp>
      <p:sp>
        <p:nvSpPr>
          <p:cNvPr id="30" name="TextBox 29">
            <a:extLst>
              <a:ext uri="{FF2B5EF4-FFF2-40B4-BE49-F238E27FC236}">
                <a16:creationId xmlns:a16="http://schemas.microsoft.com/office/drawing/2014/main" id="{0D0E286F-4489-49C6-970D-DC4C153BC313}"/>
              </a:ext>
            </a:extLst>
          </p:cNvPr>
          <p:cNvSpPr txBox="1"/>
          <p:nvPr/>
        </p:nvSpPr>
        <p:spPr>
          <a:xfrm>
            <a:off x="2774964" y="1212942"/>
            <a:ext cx="649537" cy="369332"/>
          </a:xfrm>
          <a:prstGeom prst="rect">
            <a:avLst/>
          </a:prstGeom>
          <a:noFill/>
        </p:spPr>
        <p:txBody>
          <a:bodyPr wrap="none" rtlCol="0">
            <a:spAutoFit/>
          </a:bodyPr>
          <a:lstStyle/>
          <a:p>
            <a:r>
              <a:rPr lang="en-US" dirty="0"/>
              <a:t>Price</a:t>
            </a:r>
          </a:p>
        </p:txBody>
      </p:sp>
      <p:sp>
        <p:nvSpPr>
          <p:cNvPr id="32" name="TextBox 31">
            <a:extLst>
              <a:ext uri="{FF2B5EF4-FFF2-40B4-BE49-F238E27FC236}">
                <a16:creationId xmlns:a16="http://schemas.microsoft.com/office/drawing/2014/main" id="{225324A0-27D1-4677-B806-F99389BC08A9}"/>
              </a:ext>
            </a:extLst>
          </p:cNvPr>
          <p:cNvSpPr txBox="1"/>
          <p:nvPr/>
        </p:nvSpPr>
        <p:spPr>
          <a:xfrm>
            <a:off x="6634970" y="4663233"/>
            <a:ext cx="1518557" cy="369332"/>
          </a:xfrm>
          <a:prstGeom prst="rect">
            <a:avLst/>
          </a:prstGeom>
          <a:noFill/>
        </p:spPr>
        <p:txBody>
          <a:bodyPr wrap="none" rtlCol="0">
            <a:spAutoFit/>
          </a:bodyPr>
          <a:lstStyle/>
          <a:p>
            <a:r>
              <a:rPr lang="en-US" dirty="0"/>
              <a:t>Raw Materials</a:t>
            </a:r>
          </a:p>
        </p:txBody>
      </p:sp>
    </p:spTree>
    <p:extLst>
      <p:ext uri="{BB962C8B-B14F-4D97-AF65-F5344CB8AC3E}">
        <p14:creationId xmlns:p14="http://schemas.microsoft.com/office/powerpoint/2010/main" val="2843433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B8B9E-5D16-41C7-93A9-C4BF7C2D3B28}"/>
              </a:ext>
            </a:extLst>
          </p:cNvPr>
          <p:cNvGrpSpPr/>
          <p:nvPr/>
        </p:nvGrpSpPr>
        <p:grpSpPr>
          <a:xfrm>
            <a:off x="360703" y="414338"/>
            <a:ext cx="8422595" cy="6029324"/>
            <a:chOff x="359456" y="457200"/>
            <a:chExt cx="8422595" cy="6029324"/>
          </a:xfrm>
        </p:grpSpPr>
        <p:pic>
          <p:nvPicPr>
            <p:cNvPr id="3074" name="Picture 2" descr="See the source image">
              <a:extLst>
                <a:ext uri="{FF2B5EF4-FFF2-40B4-BE49-F238E27FC236}">
                  <a16:creationId xmlns:a16="http://schemas.microsoft.com/office/drawing/2014/main" id="{085B4557-4BCE-481F-A525-5FDAB7602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456" y="457200"/>
              <a:ext cx="4105498" cy="30791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25F650F0-1BC8-4D42-9959-228E10B16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540" y="457200"/>
              <a:ext cx="4100511" cy="30791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27ECF6D-0DE1-4E75-8846-0E1201735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540" y="3752850"/>
              <a:ext cx="4100511" cy="27336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e the source image">
              <a:extLst>
                <a:ext uri="{FF2B5EF4-FFF2-40B4-BE49-F238E27FC236}">
                  <a16:creationId xmlns:a16="http://schemas.microsoft.com/office/drawing/2014/main" id="{4F1F92FA-384B-4F3B-91D0-12A0A72DFD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219"/>
            <a:stretch/>
          </p:blipFill>
          <p:spPr bwMode="auto">
            <a:xfrm>
              <a:off x="359456" y="3752850"/>
              <a:ext cx="4105498" cy="27336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5893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sky, snow&#10;&#10;Description automatically generated">
            <a:extLst>
              <a:ext uri="{FF2B5EF4-FFF2-40B4-BE49-F238E27FC236}">
                <a16:creationId xmlns:a16="http://schemas.microsoft.com/office/drawing/2014/main" id="{C14313A1-8A57-43CF-AF3B-DF8184186232}"/>
              </a:ext>
            </a:extLst>
          </p:cNvPr>
          <p:cNvPicPr>
            <a:picLocks noChangeAspect="1"/>
          </p:cNvPicPr>
          <p:nvPr/>
        </p:nvPicPr>
        <p:blipFill>
          <a:blip r:embed="rId2"/>
          <a:stretch>
            <a:fillRect/>
          </a:stretch>
        </p:blipFill>
        <p:spPr>
          <a:xfrm>
            <a:off x="146807" y="110105"/>
            <a:ext cx="8850385" cy="6637789"/>
          </a:xfrm>
          <a:prstGeom prst="rect">
            <a:avLst/>
          </a:prstGeom>
        </p:spPr>
      </p:pic>
      <p:sp>
        <p:nvSpPr>
          <p:cNvPr id="3" name="Rectangle 8">
            <a:extLst>
              <a:ext uri="{FF2B5EF4-FFF2-40B4-BE49-F238E27FC236}">
                <a16:creationId xmlns:a16="http://schemas.microsoft.com/office/drawing/2014/main" id="{E4E09410-D35D-4CCF-8791-6094E4EE699A}"/>
              </a:ext>
            </a:extLst>
          </p:cNvPr>
          <p:cNvSpPr txBox="1">
            <a:spLocks noChangeArrowheads="1"/>
          </p:cNvSpPr>
          <p:nvPr/>
        </p:nvSpPr>
        <p:spPr bwMode="auto">
          <a:xfrm>
            <a:off x="648403" y="4393522"/>
            <a:ext cx="7847192" cy="1101265"/>
          </a:xfrm>
          <a:prstGeom prst="rect">
            <a:avLst/>
          </a:prstGeom>
        </p:spPr>
        <p:txBody>
          <a:bodyPr vert="horz" lIns="91440" tIns="45720" rIns="91440" bIns="45720" rtlCol="0" anchor="b">
            <a:normAutofit/>
          </a:bodyPr>
          <a:lstStyle/>
          <a:p>
            <a:pPr>
              <a:lnSpc>
                <a:spcPct val="90000"/>
              </a:lnSpc>
              <a:spcBef>
                <a:spcPct val="0"/>
              </a:spcBef>
              <a:spcAft>
                <a:spcPts val="600"/>
              </a:spcAft>
              <a:defRPr/>
            </a:pPr>
            <a:r>
              <a:rPr lang="en-US" sz="2400" b="1" dirty="0">
                <a:latin typeface="+mj-lt"/>
                <a:ea typeface="+mj-ea"/>
                <a:cs typeface="+mj-cs"/>
              </a:rPr>
              <a:t>Island Avenue</a:t>
            </a:r>
          </a:p>
          <a:p>
            <a:pPr>
              <a:lnSpc>
                <a:spcPct val="90000"/>
              </a:lnSpc>
              <a:spcBef>
                <a:spcPct val="0"/>
              </a:spcBef>
              <a:spcAft>
                <a:spcPts val="600"/>
              </a:spcAft>
              <a:defRPr/>
            </a:pPr>
            <a:r>
              <a:rPr lang="en-US" sz="2400" b="1" dirty="0">
                <a:latin typeface="+mj-lt"/>
                <a:ea typeface="+mj-ea"/>
                <a:cs typeface="+mj-cs"/>
              </a:rPr>
              <a:t>La Grande, OR</a:t>
            </a:r>
            <a:endParaRPr lang="en-US" sz="2000" b="1" dirty="0">
              <a:latin typeface="+mj-lt"/>
              <a:ea typeface="+mj-ea"/>
              <a:cs typeface="+mj-cs"/>
            </a:endParaRPr>
          </a:p>
        </p:txBody>
      </p:sp>
    </p:spTree>
    <p:extLst>
      <p:ext uri="{BB962C8B-B14F-4D97-AF65-F5344CB8AC3E}">
        <p14:creationId xmlns:p14="http://schemas.microsoft.com/office/powerpoint/2010/main" val="4001336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sign&#10;&#10;Description automatically generated">
            <a:extLst>
              <a:ext uri="{FF2B5EF4-FFF2-40B4-BE49-F238E27FC236}">
                <a16:creationId xmlns:a16="http://schemas.microsoft.com/office/drawing/2014/main" id="{38EF1FBA-644C-41C2-89F8-75240DFA09B3}"/>
              </a:ext>
            </a:extLst>
          </p:cNvPr>
          <p:cNvPicPr>
            <a:picLocks noChangeAspect="1"/>
          </p:cNvPicPr>
          <p:nvPr/>
        </p:nvPicPr>
        <p:blipFill>
          <a:blip r:embed="rId2"/>
          <a:stretch>
            <a:fillRect/>
          </a:stretch>
        </p:blipFill>
        <p:spPr>
          <a:xfrm>
            <a:off x="155989" y="3498926"/>
            <a:ext cx="4335332" cy="3251499"/>
          </a:xfrm>
          <a:prstGeom prst="rect">
            <a:avLst/>
          </a:prstGeom>
        </p:spPr>
      </p:pic>
      <p:pic>
        <p:nvPicPr>
          <p:cNvPr id="4" name="Picture 3" descr="A picture containing car, outdoor, sky, snow&#10;&#10;Description automatically generated">
            <a:extLst>
              <a:ext uri="{FF2B5EF4-FFF2-40B4-BE49-F238E27FC236}">
                <a16:creationId xmlns:a16="http://schemas.microsoft.com/office/drawing/2014/main" id="{DFFF6632-A6A5-4661-A13C-AD57C8F767D8}"/>
              </a:ext>
            </a:extLst>
          </p:cNvPr>
          <p:cNvPicPr>
            <a:picLocks noChangeAspect="1"/>
          </p:cNvPicPr>
          <p:nvPr/>
        </p:nvPicPr>
        <p:blipFill>
          <a:blip r:embed="rId3"/>
          <a:stretch>
            <a:fillRect/>
          </a:stretch>
        </p:blipFill>
        <p:spPr>
          <a:xfrm>
            <a:off x="4668822" y="3498926"/>
            <a:ext cx="4335332" cy="3251499"/>
          </a:xfrm>
          <a:prstGeom prst="rect">
            <a:avLst/>
          </a:prstGeom>
        </p:spPr>
      </p:pic>
      <p:pic>
        <p:nvPicPr>
          <p:cNvPr id="5" name="Picture 4" descr="A picture containing text, snow, outdoor, sky&#10;&#10;Description automatically generated">
            <a:extLst>
              <a:ext uri="{FF2B5EF4-FFF2-40B4-BE49-F238E27FC236}">
                <a16:creationId xmlns:a16="http://schemas.microsoft.com/office/drawing/2014/main" id="{4BE7E3E1-91B5-4D4B-866A-DEBCE1A97D1F}"/>
              </a:ext>
            </a:extLst>
          </p:cNvPr>
          <p:cNvPicPr>
            <a:picLocks noChangeAspect="1"/>
          </p:cNvPicPr>
          <p:nvPr/>
        </p:nvPicPr>
        <p:blipFill>
          <a:blip r:embed="rId4"/>
          <a:stretch>
            <a:fillRect/>
          </a:stretch>
        </p:blipFill>
        <p:spPr>
          <a:xfrm>
            <a:off x="4668822" y="121024"/>
            <a:ext cx="4335332" cy="3251499"/>
          </a:xfrm>
          <a:prstGeom prst="rect">
            <a:avLst/>
          </a:prstGeom>
        </p:spPr>
      </p:pic>
      <p:pic>
        <p:nvPicPr>
          <p:cNvPr id="6" name="Picture 5" descr="A picture containing text, sky, outdoor, snow&#10;&#10;Description automatically generated">
            <a:extLst>
              <a:ext uri="{FF2B5EF4-FFF2-40B4-BE49-F238E27FC236}">
                <a16:creationId xmlns:a16="http://schemas.microsoft.com/office/drawing/2014/main" id="{74E2C9B1-7256-4B86-9429-EA27871F2090}"/>
              </a:ext>
            </a:extLst>
          </p:cNvPr>
          <p:cNvPicPr>
            <a:picLocks noChangeAspect="1"/>
          </p:cNvPicPr>
          <p:nvPr/>
        </p:nvPicPr>
        <p:blipFill>
          <a:blip r:embed="rId5"/>
          <a:stretch>
            <a:fillRect/>
          </a:stretch>
        </p:blipFill>
        <p:spPr>
          <a:xfrm>
            <a:off x="155989" y="121023"/>
            <a:ext cx="4335333" cy="3251500"/>
          </a:xfrm>
          <a:prstGeom prst="rect">
            <a:avLst/>
          </a:prstGeom>
        </p:spPr>
      </p:pic>
      <p:sp>
        <p:nvSpPr>
          <p:cNvPr id="2" name="TextBox 1">
            <a:extLst>
              <a:ext uri="{FF2B5EF4-FFF2-40B4-BE49-F238E27FC236}">
                <a16:creationId xmlns:a16="http://schemas.microsoft.com/office/drawing/2014/main" id="{CC0FF2D0-EAF0-4CD2-81FB-005873198DFB}"/>
              </a:ext>
            </a:extLst>
          </p:cNvPr>
          <p:cNvSpPr txBox="1"/>
          <p:nvPr/>
        </p:nvSpPr>
        <p:spPr>
          <a:xfrm>
            <a:off x="3613372" y="1620830"/>
            <a:ext cx="1917256" cy="369332"/>
          </a:xfrm>
          <a:prstGeom prst="rect">
            <a:avLst/>
          </a:prstGeom>
          <a:solidFill>
            <a:schemeClr val="bg1"/>
          </a:solidFill>
        </p:spPr>
        <p:txBody>
          <a:bodyPr wrap="none" rtlCol="0">
            <a:spAutoFit/>
          </a:bodyPr>
          <a:lstStyle/>
          <a:p>
            <a:r>
              <a:rPr lang="en-US" dirty="0"/>
              <a:t>Outlet Mall Riff (?)</a:t>
            </a:r>
          </a:p>
        </p:txBody>
      </p:sp>
      <p:sp>
        <p:nvSpPr>
          <p:cNvPr id="7" name="TextBox 6">
            <a:extLst>
              <a:ext uri="{FF2B5EF4-FFF2-40B4-BE49-F238E27FC236}">
                <a16:creationId xmlns:a16="http://schemas.microsoft.com/office/drawing/2014/main" id="{C6D8F62C-6507-4A83-A311-6C47190DC22E}"/>
              </a:ext>
            </a:extLst>
          </p:cNvPr>
          <p:cNvSpPr txBox="1"/>
          <p:nvPr/>
        </p:nvSpPr>
        <p:spPr>
          <a:xfrm>
            <a:off x="3850071" y="4867838"/>
            <a:ext cx="1443857" cy="369332"/>
          </a:xfrm>
          <a:prstGeom prst="rect">
            <a:avLst/>
          </a:prstGeom>
          <a:solidFill>
            <a:schemeClr val="bg1"/>
          </a:solidFill>
        </p:spPr>
        <p:txBody>
          <a:bodyPr wrap="none" rtlCol="0">
            <a:spAutoFit/>
          </a:bodyPr>
          <a:lstStyle/>
          <a:p>
            <a:r>
              <a:rPr lang="en-US" dirty="0"/>
              <a:t>Neighbors (?)</a:t>
            </a:r>
          </a:p>
        </p:txBody>
      </p:sp>
    </p:spTree>
    <p:extLst>
      <p:ext uri="{BB962C8B-B14F-4D97-AF65-F5344CB8AC3E}">
        <p14:creationId xmlns:p14="http://schemas.microsoft.com/office/powerpoint/2010/main" val="782449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4A140652-389C-4ECC-8643-45B8143B3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172" y="918869"/>
            <a:ext cx="7605656" cy="50202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BC9BA4-B095-431B-89A7-03BF7F692A7A}"/>
              </a:ext>
            </a:extLst>
          </p:cNvPr>
          <p:cNvSpPr txBox="1"/>
          <p:nvPr/>
        </p:nvSpPr>
        <p:spPr>
          <a:xfrm>
            <a:off x="1639893" y="2755750"/>
            <a:ext cx="729880" cy="369332"/>
          </a:xfrm>
          <a:prstGeom prst="rect">
            <a:avLst/>
          </a:prstGeom>
          <a:noFill/>
        </p:spPr>
        <p:txBody>
          <a:bodyPr wrap="none" rtlCol="0">
            <a:spAutoFit/>
          </a:bodyPr>
          <a:lstStyle/>
          <a:p>
            <a:r>
              <a:rPr lang="en-US" dirty="0">
                <a:solidFill>
                  <a:schemeClr val="bg1"/>
                </a:solidFill>
              </a:rPr>
              <a:t>givers</a:t>
            </a:r>
          </a:p>
        </p:txBody>
      </p:sp>
      <p:pic>
        <p:nvPicPr>
          <p:cNvPr id="1030" name="Picture 6" descr="See the source image">
            <a:extLst>
              <a:ext uri="{FF2B5EF4-FFF2-40B4-BE49-F238E27FC236}">
                <a16:creationId xmlns:a16="http://schemas.microsoft.com/office/drawing/2014/main" id="{49F91E3A-9159-43F6-A6B2-A0CF909B3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784" y="429412"/>
            <a:ext cx="1812139" cy="18121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AC4A673-2F72-481B-9BBE-B2AF4D219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779949" y="368391"/>
            <a:ext cx="2490256" cy="19341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BB2CA53-5E4A-4395-8D9F-8452FFCDCB1E}"/>
              </a:ext>
            </a:extLst>
          </p:cNvPr>
          <p:cNvSpPr txBox="1"/>
          <p:nvPr/>
        </p:nvSpPr>
        <p:spPr>
          <a:xfrm>
            <a:off x="4114182" y="3000250"/>
            <a:ext cx="915635" cy="369332"/>
          </a:xfrm>
          <a:prstGeom prst="rect">
            <a:avLst/>
          </a:prstGeom>
          <a:noFill/>
        </p:spPr>
        <p:txBody>
          <a:bodyPr wrap="none" rtlCol="0">
            <a:spAutoFit/>
          </a:bodyPr>
          <a:lstStyle/>
          <a:p>
            <a:r>
              <a:rPr lang="en-US" dirty="0"/>
              <a:t>balance</a:t>
            </a:r>
          </a:p>
        </p:txBody>
      </p:sp>
      <p:grpSp>
        <p:nvGrpSpPr>
          <p:cNvPr id="8" name="Group 7">
            <a:extLst>
              <a:ext uri="{FF2B5EF4-FFF2-40B4-BE49-F238E27FC236}">
                <a16:creationId xmlns:a16="http://schemas.microsoft.com/office/drawing/2014/main" id="{5C047259-5091-4987-B1CA-4C4571E91BFC}"/>
              </a:ext>
            </a:extLst>
          </p:cNvPr>
          <p:cNvGrpSpPr/>
          <p:nvPr/>
        </p:nvGrpSpPr>
        <p:grpSpPr>
          <a:xfrm>
            <a:off x="494957" y="4928439"/>
            <a:ext cx="8154086" cy="1684840"/>
            <a:chOff x="371353" y="4928439"/>
            <a:chExt cx="8154086" cy="1684840"/>
          </a:xfrm>
        </p:grpSpPr>
        <p:pic>
          <p:nvPicPr>
            <p:cNvPr id="1038" name="Picture 14" descr="See the source image">
              <a:extLst>
                <a:ext uri="{FF2B5EF4-FFF2-40B4-BE49-F238E27FC236}">
                  <a16:creationId xmlns:a16="http://schemas.microsoft.com/office/drawing/2014/main" id="{77EBFF17-922B-4899-B56F-5630EEAB56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1679" y="5336392"/>
              <a:ext cx="1766679" cy="32695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ee the source image">
              <a:extLst>
                <a:ext uri="{FF2B5EF4-FFF2-40B4-BE49-F238E27FC236}">
                  <a16:creationId xmlns:a16="http://schemas.microsoft.com/office/drawing/2014/main" id="{3DCAF911-7495-4574-9F5D-4C9D333C2F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381" t="26158" r="14045" b="27715"/>
            <a:stretch/>
          </p:blipFill>
          <p:spPr bwMode="auto">
            <a:xfrm>
              <a:off x="7227359" y="5939130"/>
              <a:ext cx="1031589" cy="42176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ee the source image">
              <a:extLst>
                <a:ext uri="{FF2B5EF4-FFF2-40B4-BE49-F238E27FC236}">
                  <a16:creationId xmlns:a16="http://schemas.microsoft.com/office/drawing/2014/main" id="{A8938DA8-56C5-41FC-AF26-0F929B042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7062" y="4939008"/>
              <a:ext cx="2060297" cy="154522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779A423-57CB-47A9-A764-22E04D588636}"/>
                </a:ext>
              </a:extLst>
            </p:cNvPr>
            <p:cNvSpPr txBox="1"/>
            <p:nvPr/>
          </p:nvSpPr>
          <p:spPr>
            <a:xfrm>
              <a:off x="4329342" y="5663350"/>
              <a:ext cx="988091" cy="800219"/>
            </a:xfrm>
            <a:prstGeom prst="rect">
              <a:avLst/>
            </a:prstGeom>
            <a:noFill/>
          </p:spPr>
          <p:txBody>
            <a:bodyPr wrap="none" rtlCol="0">
              <a:spAutoFit/>
            </a:bodyPr>
            <a:lstStyle/>
            <a:p>
              <a:pPr>
                <a:spcAft>
                  <a:spcPts val="600"/>
                </a:spcAft>
              </a:pPr>
              <a:r>
                <a:rPr lang="en-US" sz="1200" dirty="0"/>
                <a:t>local</a:t>
              </a:r>
            </a:p>
            <a:p>
              <a:pPr>
                <a:spcAft>
                  <a:spcPts val="600"/>
                </a:spcAft>
              </a:pPr>
              <a:r>
                <a:rPr lang="en-US" sz="1200" dirty="0"/>
                <a:t>national</a:t>
              </a:r>
            </a:p>
            <a:p>
              <a:pPr>
                <a:spcAft>
                  <a:spcPts val="600"/>
                </a:spcAft>
              </a:pPr>
              <a:r>
                <a:rPr lang="en-US" sz="1200" dirty="0"/>
                <a:t>international</a:t>
              </a:r>
            </a:p>
          </p:txBody>
        </p:sp>
        <p:sp>
          <p:nvSpPr>
            <p:cNvPr id="5" name="Rectangle 4">
              <a:extLst>
                <a:ext uri="{FF2B5EF4-FFF2-40B4-BE49-F238E27FC236}">
                  <a16:creationId xmlns:a16="http://schemas.microsoft.com/office/drawing/2014/main" id="{841B8CF4-4151-4EE0-972F-1354D2466982}"/>
                </a:ext>
              </a:extLst>
            </p:cNvPr>
            <p:cNvSpPr/>
            <p:nvPr/>
          </p:nvSpPr>
          <p:spPr>
            <a:xfrm>
              <a:off x="4272350" y="4939009"/>
              <a:ext cx="4253089" cy="167427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5993D0-49FC-401A-9235-2F0F81A631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872" y="4939009"/>
              <a:ext cx="2976479" cy="1674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CE3C609-6270-4987-BEF6-7FFFF9803E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353" y="4928439"/>
              <a:ext cx="1390772" cy="16848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1DC6240-BC17-4751-8961-89B264F99C22}"/>
                </a:ext>
              </a:extLst>
            </p:cNvPr>
            <p:cNvSpPr/>
            <p:nvPr/>
          </p:nvSpPr>
          <p:spPr>
            <a:xfrm>
              <a:off x="371353" y="4939007"/>
              <a:ext cx="3900996" cy="1674271"/>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BF26325-901F-44A6-946E-B7DE19C2B420}"/>
                </a:ext>
              </a:extLst>
            </p:cNvPr>
            <p:cNvSpPr txBox="1"/>
            <p:nvPr/>
          </p:nvSpPr>
          <p:spPr>
            <a:xfrm>
              <a:off x="4298581" y="4953941"/>
              <a:ext cx="1012457" cy="369332"/>
            </a:xfrm>
            <a:prstGeom prst="rect">
              <a:avLst/>
            </a:prstGeom>
            <a:noFill/>
          </p:spPr>
          <p:txBody>
            <a:bodyPr wrap="none" rtlCol="0">
              <a:spAutoFit/>
            </a:bodyPr>
            <a:lstStyle/>
            <a:p>
              <a:r>
                <a:rPr lang="en-US" dirty="0"/>
                <a:t>overflow</a:t>
              </a:r>
            </a:p>
          </p:txBody>
        </p:sp>
      </p:grpSp>
      <p:sp>
        <p:nvSpPr>
          <p:cNvPr id="20" name="TextBox 19">
            <a:extLst>
              <a:ext uri="{FF2B5EF4-FFF2-40B4-BE49-F238E27FC236}">
                <a16:creationId xmlns:a16="http://schemas.microsoft.com/office/drawing/2014/main" id="{2D52B814-19A8-45E6-94C9-62B90B1C52B9}"/>
              </a:ext>
            </a:extLst>
          </p:cNvPr>
          <p:cNvSpPr txBox="1"/>
          <p:nvPr/>
        </p:nvSpPr>
        <p:spPr>
          <a:xfrm>
            <a:off x="6503523" y="2743349"/>
            <a:ext cx="1043106" cy="369332"/>
          </a:xfrm>
          <a:prstGeom prst="rect">
            <a:avLst/>
          </a:prstGeom>
          <a:noFill/>
        </p:spPr>
        <p:txBody>
          <a:bodyPr wrap="none" rtlCol="0">
            <a:spAutoFit/>
          </a:bodyPr>
          <a:lstStyle/>
          <a:p>
            <a:r>
              <a:rPr lang="en-US" dirty="0">
                <a:solidFill>
                  <a:schemeClr val="bg1"/>
                </a:solidFill>
              </a:rPr>
              <a:t>shoppers</a:t>
            </a:r>
          </a:p>
        </p:txBody>
      </p:sp>
      <p:sp>
        <p:nvSpPr>
          <p:cNvPr id="21" name="TextBox 20">
            <a:extLst>
              <a:ext uri="{FF2B5EF4-FFF2-40B4-BE49-F238E27FC236}">
                <a16:creationId xmlns:a16="http://schemas.microsoft.com/office/drawing/2014/main" id="{6C7B2222-FAB4-48C5-98ED-6F206B7475B0}"/>
              </a:ext>
            </a:extLst>
          </p:cNvPr>
          <p:cNvSpPr txBox="1"/>
          <p:nvPr/>
        </p:nvSpPr>
        <p:spPr>
          <a:xfrm>
            <a:off x="386993" y="159891"/>
            <a:ext cx="5669858" cy="461665"/>
          </a:xfrm>
          <a:prstGeom prst="rect">
            <a:avLst/>
          </a:prstGeom>
          <a:noFill/>
        </p:spPr>
        <p:txBody>
          <a:bodyPr wrap="square" rtlCol="0">
            <a:spAutoFit/>
          </a:bodyPr>
          <a:lstStyle/>
          <a:p>
            <a:r>
              <a:rPr lang="en-US" sz="2400" b="1" dirty="0">
                <a:solidFill>
                  <a:schemeClr val="tx2">
                    <a:lumMod val="60000"/>
                    <a:lumOff val="40000"/>
                  </a:schemeClr>
                </a:solidFill>
              </a:rPr>
              <a:t>BE CLEAR. BE AUTHENTIC. BE CONSISTENT.</a:t>
            </a:r>
          </a:p>
        </p:txBody>
      </p:sp>
      <p:sp>
        <p:nvSpPr>
          <p:cNvPr id="4" name="TextBox 3">
            <a:extLst>
              <a:ext uri="{FF2B5EF4-FFF2-40B4-BE49-F238E27FC236}">
                <a16:creationId xmlns:a16="http://schemas.microsoft.com/office/drawing/2014/main" id="{58004997-183D-4C67-8B3D-D2B2B9EF35B5}"/>
              </a:ext>
            </a:extLst>
          </p:cNvPr>
          <p:cNvSpPr txBox="1"/>
          <p:nvPr/>
        </p:nvSpPr>
        <p:spPr>
          <a:xfrm>
            <a:off x="419783" y="4484693"/>
            <a:ext cx="2676567" cy="369332"/>
          </a:xfrm>
          <a:prstGeom prst="rect">
            <a:avLst/>
          </a:prstGeom>
          <a:noFill/>
        </p:spPr>
        <p:txBody>
          <a:bodyPr wrap="none" rtlCol="0">
            <a:spAutoFit/>
          </a:bodyPr>
          <a:lstStyle/>
          <a:p>
            <a:r>
              <a:rPr lang="en-US" dirty="0"/>
              <a:t>Helping. Telling the Story…</a:t>
            </a:r>
          </a:p>
        </p:txBody>
      </p:sp>
    </p:spTree>
    <p:extLst>
      <p:ext uri="{BB962C8B-B14F-4D97-AF65-F5344CB8AC3E}">
        <p14:creationId xmlns:p14="http://schemas.microsoft.com/office/powerpoint/2010/main" val="1277780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txBox="1">
            <a:spLocks noChangeArrowheads="1"/>
          </p:cNvSpPr>
          <p:nvPr/>
        </p:nvSpPr>
        <p:spPr bwMode="auto">
          <a:xfrm>
            <a:off x="390797" y="299696"/>
            <a:ext cx="5377018" cy="657895"/>
          </a:xfrm>
          <a:prstGeom prst="rect">
            <a:avLst/>
          </a:prstGeom>
        </p:spPr>
        <p:txBody>
          <a:bodyPr vert="horz" lIns="91440" tIns="45720" rIns="91440" bIns="45720" rtlCol="0" anchor="b">
            <a:normAutofit/>
          </a:bodyPr>
          <a:lstStyle/>
          <a:p>
            <a:pPr>
              <a:lnSpc>
                <a:spcPct val="90000"/>
              </a:lnSpc>
              <a:spcBef>
                <a:spcPct val="0"/>
              </a:spcBef>
              <a:spcAft>
                <a:spcPts val="600"/>
              </a:spcAft>
              <a:defRPr/>
            </a:pPr>
            <a:r>
              <a:rPr lang="en-US" sz="4000" b="1" dirty="0">
                <a:latin typeface="+mj-lt"/>
                <a:ea typeface="+mj-ea"/>
                <a:cs typeface="+mj-cs"/>
              </a:rPr>
              <a:t>People Helping People</a:t>
            </a:r>
          </a:p>
        </p:txBody>
      </p:sp>
      <p:sp>
        <p:nvSpPr>
          <p:cNvPr id="8" name="TextBox 7">
            <a:extLst>
              <a:ext uri="{FF2B5EF4-FFF2-40B4-BE49-F238E27FC236}">
                <a16:creationId xmlns:a16="http://schemas.microsoft.com/office/drawing/2014/main" id="{D9B376A9-25BE-47E5-A283-D1B3537ECEA2}"/>
              </a:ext>
            </a:extLst>
          </p:cNvPr>
          <p:cNvSpPr txBox="1"/>
          <p:nvPr/>
        </p:nvSpPr>
        <p:spPr>
          <a:xfrm>
            <a:off x="339243" y="1224129"/>
            <a:ext cx="5520619" cy="5224005"/>
          </a:xfrm>
          <a:prstGeom prst="rect">
            <a:avLst/>
          </a:prstGeom>
        </p:spPr>
        <p:txBody>
          <a:bodyPr vert="horz" lIns="91440" tIns="45720" rIns="91440" bIns="45720" rtlCol="0" anchor="t">
            <a:normAutofit fontScale="92500" lnSpcReduction="10000"/>
          </a:bodyPr>
          <a:lstStyle/>
          <a:p>
            <a:pPr marL="155448">
              <a:lnSpc>
                <a:spcPct val="90000"/>
              </a:lnSpc>
              <a:spcBef>
                <a:spcPts val="600"/>
              </a:spcBef>
              <a:spcAft>
                <a:spcPts val="200"/>
              </a:spcAft>
            </a:pPr>
            <a:r>
              <a:rPr lang="en-US" b="1" dirty="0">
                <a:solidFill>
                  <a:schemeClr val="tx1">
                    <a:alpha val="80000"/>
                  </a:schemeClr>
                </a:solidFill>
              </a:rPr>
              <a:t>Owner(s): </a:t>
            </a:r>
            <a:r>
              <a:rPr lang="en-US" dirty="0">
                <a:solidFill>
                  <a:schemeClr val="tx1">
                    <a:alpha val="80000"/>
                  </a:schemeClr>
                </a:solidFill>
              </a:rPr>
              <a:t>Jeremiah (Jeremy) Sprague </a:t>
            </a:r>
            <a:endParaRPr lang="en-US" b="1" dirty="0">
              <a:solidFill>
                <a:schemeClr val="tx1">
                  <a:alpha val="80000"/>
                </a:schemeClr>
              </a:solidFill>
            </a:endParaRPr>
          </a:p>
          <a:p>
            <a:pPr marL="155448">
              <a:lnSpc>
                <a:spcPct val="90000"/>
              </a:lnSpc>
              <a:spcBef>
                <a:spcPts val="600"/>
              </a:spcBef>
              <a:spcAft>
                <a:spcPts val="200"/>
              </a:spcAft>
            </a:pPr>
            <a:r>
              <a:rPr lang="en-US" b="1" dirty="0">
                <a:solidFill>
                  <a:schemeClr val="tx1">
                    <a:alpha val="80000"/>
                  </a:schemeClr>
                </a:solidFill>
              </a:rPr>
              <a:t>Leadership Team:</a:t>
            </a:r>
            <a:endParaRPr lang="en-US" dirty="0">
              <a:solidFill>
                <a:schemeClr val="tx1">
                  <a:alpha val="80000"/>
                </a:schemeClr>
              </a:solidFill>
            </a:endParaRPr>
          </a:p>
          <a:p>
            <a:pPr marL="155448">
              <a:lnSpc>
                <a:spcPct val="90000"/>
              </a:lnSpc>
              <a:spcBef>
                <a:spcPts val="600"/>
              </a:spcBef>
              <a:spcAft>
                <a:spcPts val="200"/>
              </a:spcAft>
            </a:pPr>
            <a:r>
              <a:rPr lang="en-US" dirty="0">
                <a:solidFill>
                  <a:schemeClr val="tx1">
                    <a:alpha val="80000"/>
                  </a:schemeClr>
                </a:solidFill>
              </a:rPr>
              <a:t>    Randi Stauffer and Debra Ralston (Store Managers)</a:t>
            </a:r>
          </a:p>
          <a:p>
            <a:pPr marL="155448">
              <a:lnSpc>
                <a:spcPct val="90000"/>
              </a:lnSpc>
              <a:spcBef>
                <a:spcPts val="600"/>
              </a:spcBef>
              <a:spcAft>
                <a:spcPts val="200"/>
              </a:spcAft>
            </a:pPr>
            <a:r>
              <a:rPr lang="en-US" b="1" dirty="0">
                <a:solidFill>
                  <a:schemeClr val="tx1">
                    <a:alpha val="80000"/>
                  </a:schemeClr>
                </a:solidFill>
              </a:rPr>
              <a:t>Years in Business: </a:t>
            </a:r>
          </a:p>
          <a:p>
            <a:pPr marL="155448">
              <a:lnSpc>
                <a:spcPct val="90000"/>
              </a:lnSpc>
              <a:spcBef>
                <a:spcPts val="600"/>
              </a:spcBef>
              <a:spcAft>
                <a:spcPts val="200"/>
              </a:spcAft>
            </a:pPr>
            <a:r>
              <a:rPr lang="en-US" b="1" dirty="0">
                <a:solidFill>
                  <a:schemeClr val="tx1">
                    <a:alpha val="80000"/>
                  </a:schemeClr>
                </a:solidFill>
              </a:rPr>
              <a:t>    </a:t>
            </a:r>
            <a:r>
              <a:rPr lang="en-US" dirty="0">
                <a:solidFill>
                  <a:schemeClr val="tx1">
                    <a:alpha val="80000"/>
                  </a:schemeClr>
                </a:solidFill>
              </a:rPr>
              <a:t>2004 - started </a:t>
            </a:r>
          </a:p>
          <a:p>
            <a:pPr marL="155448">
              <a:lnSpc>
                <a:spcPct val="90000"/>
              </a:lnSpc>
              <a:spcAft>
                <a:spcPts val="200"/>
              </a:spcAft>
            </a:pPr>
            <a:r>
              <a:rPr lang="en-US" dirty="0">
                <a:solidFill>
                  <a:schemeClr val="tx1">
                    <a:alpha val="80000"/>
                  </a:schemeClr>
                </a:solidFill>
              </a:rPr>
              <a:t>    2016 - Jeremy acquired</a:t>
            </a:r>
          </a:p>
          <a:p>
            <a:pPr marL="155448">
              <a:lnSpc>
                <a:spcPct val="90000"/>
              </a:lnSpc>
              <a:spcBef>
                <a:spcPts val="600"/>
              </a:spcBef>
              <a:spcAft>
                <a:spcPts val="200"/>
              </a:spcAft>
            </a:pPr>
            <a:r>
              <a:rPr lang="en-US" b="1" dirty="0">
                <a:solidFill>
                  <a:schemeClr val="tx1">
                    <a:alpha val="80000"/>
                  </a:schemeClr>
                </a:solidFill>
              </a:rPr>
              <a:t>Organization Goals: </a:t>
            </a:r>
          </a:p>
          <a:p>
            <a:pPr marL="155448">
              <a:lnSpc>
                <a:spcPct val="90000"/>
              </a:lnSpc>
              <a:spcBef>
                <a:spcPts val="600"/>
              </a:spcBef>
              <a:spcAft>
                <a:spcPts val="200"/>
              </a:spcAft>
            </a:pPr>
            <a:r>
              <a:rPr lang="en-US" b="1" dirty="0">
                <a:solidFill>
                  <a:schemeClr val="tx1">
                    <a:alpha val="80000"/>
                  </a:schemeClr>
                </a:solidFill>
              </a:rPr>
              <a:t>    </a:t>
            </a:r>
            <a:r>
              <a:rPr lang="en-US" dirty="0">
                <a:solidFill>
                  <a:schemeClr val="tx1">
                    <a:alpha val="80000"/>
                  </a:schemeClr>
                </a:solidFill>
              </a:rPr>
              <a:t>Grow current location</a:t>
            </a:r>
          </a:p>
          <a:p>
            <a:pPr marL="155448">
              <a:lnSpc>
                <a:spcPct val="90000"/>
              </a:lnSpc>
              <a:spcAft>
                <a:spcPts val="200"/>
              </a:spcAft>
            </a:pPr>
            <a:r>
              <a:rPr lang="en-US" dirty="0">
                <a:solidFill>
                  <a:schemeClr val="tx1">
                    <a:alpha val="80000"/>
                  </a:schemeClr>
                </a:solidFill>
              </a:rPr>
              <a:t>    Pendleton expansion</a:t>
            </a:r>
          </a:p>
          <a:p>
            <a:pPr marL="155448">
              <a:lnSpc>
                <a:spcPct val="90000"/>
              </a:lnSpc>
              <a:spcBef>
                <a:spcPts val="600"/>
              </a:spcBef>
              <a:spcAft>
                <a:spcPts val="200"/>
              </a:spcAft>
            </a:pPr>
            <a:r>
              <a:rPr lang="en-US" b="1" dirty="0">
                <a:solidFill>
                  <a:schemeClr val="tx1">
                    <a:alpha val="80000"/>
                  </a:schemeClr>
                </a:solidFill>
              </a:rPr>
              <a:t>Current Tools/Campaigns:</a:t>
            </a:r>
            <a:r>
              <a:rPr lang="en-US" dirty="0">
                <a:solidFill>
                  <a:schemeClr val="tx1">
                    <a:alpha val="80000"/>
                  </a:schemeClr>
                </a:solidFill>
              </a:rPr>
              <a:t> </a:t>
            </a:r>
          </a:p>
          <a:p>
            <a:pPr marL="155448">
              <a:lnSpc>
                <a:spcPct val="90000"/>
              </a:lnSpc>
              <a:spcBef>
                <a:spcPts val="600"/>
              </a:spcBef>
              <a:spcAft>
                <a:spcPts val="200"/>
              </a:spcAft>
            </a:pPr>
            <a:r>
              <a:rPr lang="en-US" dirty="0">
                <a:solidFill>
                  <a:schemeClr val="tx1">
                    <a:alpha val="80000"/>
                  </a:schemeClr>
                </a:solidFill>
              </a:rPr>
              <a:t>    Facebook (primary)</a:t>
            </a:r>
          </a:p>
          <a:p>
            <a:pPr marL="155448">
              <a:lnSpc>
                <a:spcPct val="90000"/>
              </a:lnSpc>
              <a:spcBef>
                <a:spcPts val="600"/>
              </a:spcBef>
              <a:spcAft>
                <a:spcPts val="200"/>
              </a:spcAft>
            </a:pPr>
            <a:r>
              <a:rPr lang="en-US" dirty="0">
                <a:solidFill>
                  <a:schemeClr val="tx1">
                    <a:alpha val="80000"/>
                  </a:schemeClr>
                </a:solidFill>
              </a:rPr>
              <a:t>    Building (visibility)</a:t>
            </a:r>
          </a:p>
          <a:p>
            <a:pPr marL="155448">
              <a:lnSpc>
                <a:spcPct val="90000"/>
              </a:lnSpc>
              <a:spcBef>
                <a:spcPts val="600"/>
              </a:spcBef>
              <a:spcAft>
                <a:spcPts val="200"/>
              </a:spcAft>
            </a:pPr>
            <a:r>
              <a:rPr lang="en-US" dirty="0">
                <a:solidFill>
                  <a:schemeClr val="tx1">
                    <a:alpha val="80000"/>
                  </a:schemeClr>
                </a:solidFill>
              </a:rPr>
              <a:t>    Billboards</a:t>
            </a:r>
          </a:p>
          <a:p>
            <a:pPr marL="155448">
              <a:lnSpc>
                <a:spcPct val="90000"/>
              </a:lnSpc>
              <a:spcBef>
                <a:spcPts val="600"/>
              </a:spcBef>
              <a:spcAft>
                <a:spcPts val="200"/>
              </a:spcAft>
            </a:pPr>
            <a:r>
              <a:rPr lang="en-US" dirty="0">
                <a:solidFill>
                  <a:schemeClr val="tx1">
                    <a:alpha val="80000"/>
                  </a:schemeClr>
                </a:solidFill>
              </a:rPr>
              <a:t>    Website</a:t>
            </a:r>
          </a:p>
          <a:p>
            <a:pPr marL="155448">
              <a:lnSpc>
                <a:spcPct val="90000"/>
              </a:lnSpc>
              <a:spcBef>
                <a:spcPts val="600"/>
              </a:spcBef>
              <a:spcAft>
                <a:spcPts val="200"/>
              </a:spcAft>
            </a:pPr>
            <a:r>
              <a:rPr lang="en-US" dirty="0">
                <a:solidFill>
                  <a:schemeClr val="tx1">
                    <a:alpha val="80000"/>
                  </a:schemeClr>
                </a:solidFill>
              </a:rPr>
              <a:t>    word-of-mouth…</a:t>
            </a:r>
          </a:p>
          <a:p>
            <a:pPr marL="155448">
              <a:lnSpc>
                <a:spcPct val="90000"/>
              </a:lnSpc>
              <a:spcBef>
                <a:spcPts val="600"/>
              </a:spcBef>
              <a:spcAft>
                <a:spcPts val="200"/>
              </a:spcAft>
            </a:pPr>
            <a:r>
              <a:rPr lang="en-US" b="1" dirty="0">
                <a:solidFill>
                  <a:schemeClr val="tx1">
                    <a:alpha val="80000"/>
                  </a:schemeClr>
                </a:solidFill>
              </a:rPr>
              <a:t>Promotional Budget:</a:t>
            </a:r>
            <a:r>
              <a:rPr lang="en-US" dirty="0">
                <a:solidFill>
                  <a:schemeClr val="tx1">
                    <a:alpha val="80000"/>
                  </a:schemeClr>
                </a:solidFill>
              </a:rPr>
              <a:t> </a:t>
            </a:r>
          </a:p>
          <a:p>
            <a:pPr marL="155448">
              <a:lnSpc>
                <a:spcPct val="90000"/>
              </a:lnSpc>
              <a:spcBef>
                <a:spcPts val="600"/>
              </a:spcBef>
              <a:spcAft>
                <a:spcPts val="200"/>
              </a:spcAft>
            </a:pPr>
            <a:r>
              <a:rPr lang="en-US" dirty="0">
                <a:solidFill>
                  <a:schemeClr val="tx1">
                    <a:alpha val="80000"/>
                  </a:schemeClr>
                </a:solidFill>
              </a:rPr>
              <a:t>    $12,500 yearly </a:t>
            </a:r>
          </a:p>
          <a:p>
            <a:pPr marL="384048" indent="-228600">
              <a:lnSpc>
                <a:spcPct val="90000"/>
              </a:lnSpc>
              <a:spcAft>
                <a:spcPts val="200"/>
              </a:spcAft>
              <a:buFont typeface="Arial" panose="020B0604020202020204" pitchFamily="34" charset="0"/>
              <a:buChar char="•"/>
            </a:pPr>
            <a:endParaRPr lang="en-US" sz="1300" dirty="0">
              <a:solidFill>
                <a:schemeClr val="tx1">
                  <a:alpha val="80000"/>
                </a:schemeClr>
              </a:solidFill>
            </a:endParaRPr>
          </a:p>
        </p:txBody>
      </p:sp>
      <p:pic>
        <p:nvPicPr>
          <p:cNvPr id="2" name="Picture 4" descr="A sign on the side of a building&#10;&#10;Description automatically generated">
            <a:extLst>
              <a:ext uri="{FF2B5EF4-FFF2-40B4-BE49-F238E27FC236}">
                <a16:creationId xmlns:a16="http://schemas.microsoft.com/office/drawing/2014/main" id="{B6D3D9B1-E8BE-4F90-8447-85842A2B518E}"/>
              </a:ext>
            </a:extLst>
          </p:cNvPr>
          <p:cNvPicPr>
            <a:picLocks noChangeAspect="1"/>
          </p:cNvPicPr>
          <p:nvPr/>
        </p:nvPicPr>
        <p:blipFill rotWithShape="1">
          <a:blip r:embed="rId2"/>
          <a:srcRect l="19214" r="24534" b="-3"/>
          <a:stretch/>
        </p:blipFill>
        <p:spPr>
          <a:xfrm>
            <a:off x="5233851" y="1568742"/>
            <a:ext cx="3401086" cy="4534780"/>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4" name="Slide Number Placeholder 3">
            <a:extLst>
              <a:ext uri="{FF2B5EF4-FFF2-40B4-BE49-F238E27FC236}">
                <a16:creationId xmlns:a16="http://schemas.microsoft.com/office/drawing/2014/main" id="{79D60D21-B708-4ED3-8310-4603191F2573}"/>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3A506330-D00E-F84A-A805-33CAD003CA21}" type="slidenum">
              <a:rPr lang="en-US">
                <a:solidFill>
                  <a:schemeClr val="tx1">
                    <a:alpha val="60000"/>
                  </a:schemeClr>
                </a:solidFill>
                <a:latin typeface="Calibri" panose="020F0502020204030204"/>
              </a:rPr>
              <a:pPr>
                <a:spcAft>
                  <a:spcPts val="600"/>
                </a:spcAft>
                <a:defRPr/>
              </a:pPr>
              <a:t>2</a:t>
            </a:fld>
            <a:endParaRPr lang="en-US">
              <a:solidFill>
                <a:schemeClr val="tx1">
                  <a:alpha val="60000"/>
                </a:schemeClr>
              </a:solidFill>
              <a:latin typeface="Calibri" panose="020F0502020204030204"/>
            </a:endParaRPr>
          </a:p>
        </p:txBody>
      </p:sp>
    </p:spTree>
    <p:extLst>
      <p:ext uri="{BB962C8B-B14F-4D97-AF65-F5344CB8AC3E}">
        <p14:creationId xmlns:p14="http://schemas.microsoft.com/office/powerpoint/2010/main" val="4093601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4A140652-389C-4ECC-8643-45B8143B3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172" y="918869"/>
            <a:ext cx="7605656" cy="50202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BC9BA4-B095-431B-89A7-03BF7F692A7A}"/>
              </a:ext>
            </a:extLst>
          </p:cNvPr>
          <p:cNvSpPr txBox="1"/>
          <p:nvPr/>
        </p:nvSpPr>
        <p:spPr>
          <a:xfrm>
            <a:off x="1639893" y="2755750"/>
            <a:ext cx="729880" cy="369332"/>
          </a:xfrm>
          <a:prstGeom prst="rect">
            <a:avLst/>
          </a:prstGeom>
          <a:noFill/>
        </p:spPr>
        <p:txBody>
          <a:bodyPr wrap="none" rtlCol="0">
            <a:spAutoFit/>
          </a:bodyPr>
          <a:lstStyle/>
          <a:p>
            <a:r>
              <a:rPr lang="en-US" dirty="0">
                <a:solidFill>
                  <a:schemeClr val="bg1"/>
                </a:solidFill>
              </a:rPr>
              <a:t>givers</a:t>
            </a:r>
          </a:p>
        </p:txBody>
      </p:sp>
      <p:sp>
        <p:nvSpPr>
          <p:cNvPr id="4" name="TextBox 3">
            <a:extLst>
              <a:ext uri="{FF2B5EF4-FFF2-40B4-BE49-F238E27FC236}">
                <a16:creationId xmlns:a16="http://schemas.microsoft.com/office/drawing/2014/main" id="{919E12A7-D61E-4044-85B4-D041045ECACB}"/>
              </a:ext>
            </a:extLst>
          </p:cNvPr>
          <p:cNvSpPr txBox="1"/>
          <p:nvPr/>
        </p:nvSpPr>
        <p:spPr>
          <a:xfrm>
            <a:off x="6503523" y="2743349"/>
            <a:ext cx="1043106" cy="369332"/>
          </a:xfrm>
          <a:prstGeom prst="rect">
            <a:avLst/>
          </a:prstGeom>
          <a:noFill/>
        </p:spPr>
        <p:txBody>
          <a:bodyPr wrap="none" rtlCol="0">
            <a:spAutoFit/>
          </a:bodyPr>
          <a:lstStyle/>
          <a:p>
            <a:r>
              <a:rPr lang="en-US" dirty="0">
                <a:solidFill>
                  <a:schemeClr val="bg1"/>
                </a:solidFill>
              </a:rPr>
              <a:t>shoppers</a:t>
            </a:r>
          </a:p>
        </p:txBody>
      </p:sp>
      <p:pic>
        <p:nvPicPr>
          <p:cNvPr id="1030" name="Picture 6" descr="See the source image">
            <a:extLst>
              <a:ext uri="{FF2B5EF4-FFF2-40B4-BE49-F238E27FC236}">
                <a16:creationId xmlns:a16="http://schemas.microsoft.com/office/drawing/2014/main" id="{49F91E3A-9159-43F6-A6B2-A0CF909B3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784" y="404245"/>
            <a:ext cx="1812139" cy="18121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AC4A673-2F72-481B-9BBE-B2AF4D219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779949" y="343224"/>
            <a:ext cx="2490256" cy="19341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BB2CA53-5E4A-4395-8D9F-8452FFCDCB1E}"/>
              </a:ext>
            </a:extLst>
          </p:cNvPr>
          <p:cNvSpPr txBox="1"/>
          <p:nvPr/>
        </p:nvSpPr>
        <p:spPr>
          <a:xfrm>
            <a:off x="4114182" y="3000250"/>
            <a:ext cx="915635" cy="369332"/>
          </a:xfrm>
          <a:prstGeom prst="rect">
            <a:avLst/>
          </a:prstGeom>
          <a:noFill/>
        </p:spPr>
        <p:txBody>
          <a:bodyPr wrap="none" rtlCol="0">
            <a:spAutoFit/>
          </a:bodyPr>
          <a:lstStyle/>
          <a:p>
            <a:r>
              <a:rPr lang="en-US" dirty="0"/>
              <a:t>balance</a:t>
            </a:r>
          </a:p>
        </p:txBody>
      </p:sp>
      <p:sp>
        <p:nvSpPr>
          <p:cNvPr id="15" name="TextBox 14">
            <a:extLst>
              <a:ext uri="{FF2B5EF4-FFF2-40B4-BE49-F238E27FC236}">
                <a16:creationId xmlns:a16="http://schemas.microsoft.com/office/drawing/2014/main" id="{258A52A7-D567-43A3-B3BD-1796603FE6F6}"/>
              </a:ext>
            </a:extLst>
          </p:cNvPr>
          <p:cNvSpPr txBox="1"/>
          <p:nvPr/>
        </p:nvSpPr>
        <p:spPr>
          <a:xfrm>
            <a:off x="1159784" y="5291430"/>
            <a:ext cx="1482585" cy="369332"/>
          </a:xfrm>
          <a:prstGeom prst="rect">
            <a:avLst/>
          </a:prstGeom>
          <a:noFill/>
        </p:spPr>
        <p:txBody>
          <a:bodyPr wrap="none" rtlCol="0">
            <a:spAutoFit/>
          </a:bodyPr>
          <a:lstStyle/>
          <a:p>
            <a:r>
              <a:rPr lang="en-US" dirty="0"/>
              <a:t>Promotion (?)</a:t>
            </a:r>
          </a:p>
        </p:txBody>
      </p:sp>
      <p:sp>
        <p:nvSpPr>
          <p:cNvPr id="16" name="TextBox 15">
            <a:extLst>
              <a:ext uri="{FF2B5EF4-FFF2-40B4-BE49-F238E27FC236}">
                <a16:creationId xmlns:a16="http://schemas.microsoft.com/office/drawing/2014/main" id="{8207525F-561E-490F-8685-A9D371876031}"/>
              </a:ext>
            </a:extLst>
          </p:cNvPr>
          <p:cNvSpPr txBox="1"/>
          <p:nvPr/>
        </p:nvSpPr>
        <p:spPr>
          <a:xfrm>
            <a:off x="6283784" y="5291430"/>
            <a:ext cx="1482585" cy="369332"/>
          </a:xfrm>
          <a:prstGeom prst="rect">
            <a:avLst/>
          </a:prstGeom>
          <a:noFill/>
        </p:spPr>
        <p:txBody>
          <a:bodyPr wrap="none" rtlCol="0">
            <a:spAutoFit/>
          </a:bodyPr>
          <a:lstStyle/>
          <a:p>
            <a:r>
              <a:rPr lang="en-US" dirty="0"/>
              <a:t>Promotion (?)</a:t>
            </a:r>
          </a:p>
        </p:txBody>
      </p:sp>
    </p:spTree>
    <p:extLst>
      <p:ext uri="{BB962C8B-B14F-4D97-AF65-F5344CB8AC3E}">
        <p14:creationId xmlns:p14="http://schemas.microsoft.com/office/powerpoint/2010/main" val="399869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22D39A-1772-402D-B0CE-89A333304766}"/>
              </a:ext>
            </a:extLst>
          </p:cNvPr>
          <p:cNvGrpSpPr/>
          <p:nvPr/>
        </p:nvGrpSpPr>
        <p:grpSpPr>
          <a:xfrm>
            <a:off x="2659491" y="2261999"/>
            <a:ext cx="3825017" cy="3171037"/>
            <a:chOff x="1996579" y="2043419"/>
            <a:chExt cx="3825017" cy="3171037"/>
          </a:xfrm>
        </p:grpSpPr>
        <p:sp>
          <p:nvSpPr>
            <p:cNvPr id="4" name="Oval 3">
              <a:extLst>
                <a:ext uri="{FF2B5EF4-FFF2-40B4-BE49-F238E27FC236}">
                  <a16:creationId xmlns:a16="http://schemas.microsoft.com/office/drawing/2014/main" id="{B19BF14D-5AE4-4FC3-8545-8144C48CB707}"/>
                </a:ext>
              </a:extLst>
            </p:cNvPr>
            <p:cNvSpPr/>
            <p:nvPr/>
          </p:nvSpPr>
          <p:spPr>
            <a:xfrm>
              <a:off x="1996579" y="2043419"/>
              <a:ext cx="2112264" cy="2114025"/>
            </a:xfrm>
            <a:prstGeom prst="ellipse">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B08CE8D-14AA-4867-9B93-186A31E8A3B1}"/>
                </a:ext>
              </a:extLst>
            </p:cNvPr>
            <p:cNvSpPr txBox="1"/>
            <p:nvPr/>
          </p:nvSpPr>
          <p:spPr>
            <a:xfrm>
              <a:off x="2351835" y="2536686"/>
              <a:ext cx="1061573" cy="707886"/>
            </a:xfrm>
            <a:prstGeom prst="rect">
              <a:avLst/>
            </a:prstGeom>
            <a:noFill/>
          </p:spPr>
          <p:txBody>
            <a:bodyPr wrap="none" rtlCol="0">
              <a:spAutoFit/>
            </a:bodyPr>
            <a:lstStyle/>
            <a:p>
              <a:r>
                <a:rPr lang="en-US" sz="2000" b="1" dirty="0">
                  <a:solidFill>
                    <a:schemeClr val="bg1"/>
                  </a:solidFill>
                </a:rPr>
                <a:t>EARNED</a:t>
              </a:r>
            </a:p>
            <a:p>
              <a:r>
                <a:rPr lang="en-US" sz="2000" b="1" dirty="0">
                  <a:solidFill>
                    <a:schemeClr val="bg1"/>
                  </a:solidFill>
                </a:rPr>
                <a:t>MEDIA</a:t>
              </a:r>
            </a:p>
          </p:txBody>
        </p:sp>
        <p:sp>
          <p:nvSpPr>
            <p:cNvPr id="7" name="Oval 6">
              <a:extLst>
                <a:ext uri="{FF2B5EF4-FFF2-40B4-BE49-F238E27FC236}">
                  <a16:creationId xmlns:a16="http://schemas.microsoft.com/office/drawing/2014/main" id="{0A871EBA-4DF1-46DB-A31F-DEAB68407572}"/>
                </a:ext>
              </a:extLst>
            </p:cNvPr>
            <p:cNvSpPr/>
            <p:nvPr/>
          </p:nvSpPr>
          <p:spPr>
            <a:xfrm>
              <a:off x="3709332" y="2043419"/>
              <a:ext cx="2112264" cy="2114025"/>
            </a:xfrm>
            <a:prstGeom prst="ellipse">
              <a:avLst/>
            </a:prstGeom>
            <a:solidFill>
              <a:srgbClr val="A6A6A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0915798-77D0-4483-93ED-D6A2F24A8249}"/>
                </a:ext>
              </a:extLst>
            </p:cNvPr>
            <p:cNvSpPr/>
            <p:nvPr/>
          </p:nvSpPr>
          <p:spPr>
            <a:xfrm>
              <a:off x="2852956" y="3100431"/>
              <a:ext cx="2112264" cy="2114025"/>
            </a:xfrm>
            <a:prstGeom prst="ellipse">
              <a:avLst/>
            </a:prstGeom>
            <a:solidFill>
              <a:srgbClr val="A9D18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27CE7DE-0E31-4002-99A0-15A05975810E}"/>
                </a:ext>
              </a:extLst>
            </p:cNvPr>
            <p:cNvSpPr txBox="1"/>
            <p:nvPr/>
          </p:nvSpPr>
          <p:spPr>
            <a:xfrm>
              <a:off x="4545896" y="2536686"/>
              <a:ext cx="920445" cy="707886"/>
            </a:xfrm>
            <a:prstGeom prst="rect">
              <a:avLst/>
            </a:prstGeom>
            <a:noFill/>
          </p:spPr>
          <p:txBody>
            <a:bodyPr wrap="none" rtlCol="0">
              <a:spAutoFit/>
            </a:bodyPr>
            <a:lstStyle/>
            <a:p>
              <a:pPr algn="ctr"/>
              <a:r>
                <a:rPr lang="en-US" sz="2000" b="1" dirty="0">
                  <a:solidFill>
                    <a:schemeClr val="bg1"/>
                  </a:solidFill>
                </a:rPr>
                <a:t>PAID</a:t>
              </a:r>
            </a:p>
            <a:p>
              <a:pPr algn="ctr"/>
              <a:r>
                <a:rPr lang="en-US" sz="2000" b="1" dirty="0">
                  <a:solidFill>
                    <a:schemeClr val="bg1"/>
                  </a:solidFill>
                </a:rPr>
                <a:t>MEDIA</a:t>
              </a:r>
            </a:p>
          </p:txBody>
        </p:sp>
        <p:sp>
          <p:nvSpPr>
            <p:cNvPr id="12" name="TextBox 11">
              <a:extLst>
                <a:ext uri="{FF2B5EF4-FFF2-40B4-BE49-F238E27FC236}">
                  <a16:creationId xmlns:a16="http://schemas.microsoft.com/office/drawing/2014/main" id="{7C566589-A9FE-4FF4-AEDA-19A6C168833B}"/>
                </a:ext>
              </a:extLst>
            </p:cNvPr>
            <p:cNvSpPr txBox="1"/>
            <p:nvPr/>
          </p:nvSpPr>
          <p:spPr>
            <a:xfrm>
              <a:off x="3387920" y="4296357"/>
              <a:ext cx="1042337" cy="707886"/>
            </a:xfrm>
            <a:prstGeom prst="rect">
              <a:avLst/>
            </a:prstGeom>
            <a:noFill/>
          </p:spPr>
          <p:txBody>
            <a:bodyPr wrap="none" rtlCol="0">
              <a:spAutoFit/>
            </a:bodyPr>
            <a:lstStyle/>
            <a:p>
              <a:pPr algn="ctr"/>
              <a:r>
                <a:rPr lang="en-US" sz="2000" b="1" dirty="0">
                  <a:solidFill>
                    <a:schemeClr val="bg1"/>
                  </a:solidFill>
                </a:rPr>
                <a:t>OWNED</a:t>
              </a:r>
            </a:p>
            <a:p>
              <a:pPr algn="ctr"/>
              <a:r>
                <a:rPr lang="en-US" sz="2000" b="1" dirty="0">
                  <a:solidFill>
                    <a:schemeClr val="bg1"/>
                  </a:solidFill>
                </a:rPr>
                <a:t>MEDIA</a:t>
              </a:r>
            </a:p>
          </p:txBody>
        </p:sp>
      </p:grpSp>
      <p:sp>
        <p:nvSpPr>
          <p:cNvPr id="13" name="TextBox 12">
            <a:extLst>
              <a:ext uri="{FF2B5EF4-FFF2-40B4-BE49-F238E27FC236}">
                <a16:creationId xmlns:a16="http://schemas.microsoft.com/office/drawing/2014/main" id="{65F295EA-3B99-47DC-9D12-2946731915D7}"/>
              </a:ext>
            </a:extLst>
          </p:cNvPr>
          <p:cNvSpPr txBox="1"/>
          <p:nvPr/>
        </p:nvSpPr>
        <p:spPr>
          <a:xfrm>
            <a:off x="386993" y="159891"/>
            <a:ext cx="5669858" cy="461665"/>
          </a:xfrm>
          <a:prstGeom prst="rect">
            <a:avLst/>
          </a:prstGeom>
          <a:noFill/>
        </p:spPr>
        <p:txBody>
          <a:bodyPr wrap="square" rtlCol="0">
            <a:spAutoFit/>
          </a:bodyPr>
          <a:lstStyle/>
          <a:p>
            <a:r>
              <a:rPr lang="en-US" sz="2400" b="1" dirty="0">
                <a:solidFill>
                  <a:schemeClr val="tx2">
                    <a:lumMod val="60000"/>
                    <a:lumOff val="40000"/>
                  </a:schemeClr>
                </a:solidFill>
              </a:rPr>
              <a:t>PROMOTION (starting point…)</a:t>
            </a:r>
          </a:p>
        </p:txBody>
      </p:sp>
      <p:sp>
        <p:nvSpPr>
          <p:cNvPr id="2" name="TextBox 1">
            <a:extLst>
              <a:ext uri="{FF2B5EF4-FFF2-40B4-BE49-F238E27FC236}">
                <a16:creationId xmlns:a16="http://schemas.microsoft.com/office/drawing/2014/main" id="{8A43027D-707C-4003-9F37-2AB777134EC8}"/>
              </a:ext>
            </a:extLst>
          </p:cNvPr>
          <p:cNvSpPr txBox="1"/>
          <p:nvPr/>
        </p:nvSpPr>
        <p:spPr>
          <a:xfrm>
            <a:off x="436386" y="4470200"/>
            <a:ext cx="2810641" cy="2062103"/>
          </a:xfrm>
          <a:prstGeom prst="rect">
            <a:avLst/>
          </a:prstGeom>
          <a:noFill/>
        </p:spPr>
        <p:txBody>
          <a:bodyPr wrap="none" rtlCol="0">
            <a:spAutoFit/>
          </a:bodyPr>
          <a:lstStyle/>
          <a:p>
            <a:r>
              <a:rPr lang="en-US" sz="1600" dirty="0"/>
              <a:t>website</a:t>
            </a:r>
          </a:p>
          <a:p>
            <a:pPr marL="285750" indent="-285750">
              <a:buFontTx/>
              <a:buChar char="-"/>
            </a:pPr>
            <a:r>
              <a:rPr lang="en-US" sz="1600" dirty="0"/>
              <a:t>complete (brand consistent)</a:t>
            </a:r>
          </a:p>
          <a:p>
            <a:pPr marL="285750" indent="-285750">
              <a:buFontTx/>
              <a:buChar char="-"/>
            </a:pPr>
            <a:r>
              <a:rPr lang="en-US" sz="1600" dirty="0"/>
              <a:t>no eCommerce (for now)</a:t>
            </a:r>
          </a:p>
          <a:p>
            <a:pPr marL="285750" indent="-285750">
              <a:buFontTx/>
              <a:buChar char="-"/>
            </a:pPr>
            <a:r>
              <a:rPr lang="en-US" sz="1600" dirty="0"/>
              <a:t>tell the story (pictures)</a:t>
            </a:r>
          </a:p>
          <a:p>
            <a:r>
              <a:rPr lang="en-US" sz="1600" dirty="0"/>
              <a:t>social media</a:t>
            </a:r>
          </a:p>
          <a:p>
            <a:pPr marL="285750" indent="-285750">
              <a:buFontTx/>
              <a:buChar char="-"/>
            </a:pPr>
            <a:r>
              <a:rPr lang="en-US" sz="1600" dirty="0"/>
              <a:t>build on existing</a:t>
            </a:r>
          </a:p>
          <a:p>
            <a:pPr marL="285750" indent="-285750">
              <a:buFontTx/>
              <a:buChar char="-"/>
            </a:pPr>
            <a:r>
              <a:rPr lang="en-US" sz="1600" dirty="0"/>
              <a:t>Instagram, TikTok (??)</a:t>
            </a:r>
          </a:p>
          <a:p>
            <a:r>
              <a:rPr lang="en-US" sz="1600" dirty="0"/>
              <a:t>community hero’s</a:t>
            </a:r>
          </a:p>
        </p:txBody>
      </p:sp>
      <p:sp>
        <p:nvSpPr>
          <p:cNvPr id="15" name="TextBox 14">
            <a:extLst>
              <a:ext uri="{FF2B5EF4-FFF2-40B4-BE49-F238E27FC236}">
                <a16:creationId xmlns:a16="http://schemas.microsoft.com/office/drawing/2014/main" id="{D2DFD941-C868-4BF8-BCDC-23B7114CA5E4}"/>
              </a:ext>
            </a:extLst>
          </p:cNvPr>
          <p:cNvSpPr txBox="1"/>
          <p:nvPr/>
        </p:nvSpPr>
        <p:spPr>
          <a:xfrm>
            <a:off x="436386" y="702159"/>
            <a:ext cx="2572307" cy="2308324"/>
          </a:xfrm>
          <a:prstGeom prst="rect">
            <a:avLst/>
          </a:prstGeom>
          <a:noFill/>
        </p:spPr>
        <p:txBody>
          <a:bodyPr wrap="none" rtlCol="0">
            <a:spAutoFit/>
          </a:bodyPr>
          <a:lstStyle/>
          <a:p>
            <a:r>
              <a:rPr lang="en-US" sz="1600" dirty="0"/>
              <a:t>partnerships</a:t>
            </a:r>
          </a:p>
          <a:p>
            <a:pPr marL="285750" indent="-285750">
              <a:buFontTx/>
              <a:buChar char="-"/>
            </a:pPr>
            <a:r>
              <a:rPr lang="en-US" sz="1600" dirty="0"/>
              <a:t>community organizations</a:t>
            </a:r>
          </a:p>
          <a:p>
            <a:pPr marL="285750" indent="-285750">
              <a:buFontTx/>
              <a:buChar char="-"/>
            </a:pPr>
            <a:r>
              <a:rPr lang="en-US" sz="1600" dirty="0"/>
              <a:t>university</a:t>
            </a:r>
          </a:p>
          <a:p>
            <a:pPr marL="285750" indent="-285750">
              <a:buFontTx/>
              <a:buChar char="-"/>
            </a:pPr>
            <a:r>
              <a:rPr lang="en-US" sz="1600" dirty="0"/>
              <a:t>churches</a:t>
            </a:r>
          </a:p>
          <a:p>
            <a:r>
              <a:rPr lang="en-US" sz="1600" dirty="0"/>
              <a:t>community outreach</a:t>
            </a:r>
          </a:p>
          <a:p>
            <a:pPr marL="285750" indent="-285750">
              <a:buFontTx/>
              <a:buChar char="-"/>
            </a:pPr>
            <a:r>
              <a:rPr lang="en-US" sz="1600" dirty="0"/>
              <a:t>Farmer’s Market</a:t>
            </a:r>
          </a:p>
          <a:p>
            <a:pPr marL="285750" indent="-285750">
              <a:buFontTx/>
              <a:buChar char="-"/>
            </a:pPr>
            <a:r>
              <a:rPr lang="en-US" sz="1600" dirty="0"/>
              <a:t>home make-over</a:t>
            </a:r>
          </a:p>
          <a:p>
            <a:pPr marL="285750" indent="-285750">
              <a:buFontTx/>
              <a:buChar char="-"/>
            </a:pPr>
            <a:r>
              <a:rPr lang="en-US" sz="1600" dirty="0"/>
              <a:t>interview day</a:t>
            </a:r>
          </a:p>
          <a:p>
            <a:pPr marL="285750" indent="-285750">
              <a:buFontTx/>
              <a:buChar char="-"/>
            </a:pPr>
            <a:r>
              <a:rPr lang="en-US" sz="1600" dirty="0"/>
              <a:t>job search</a:t>
            </a:r>
          </a:p>
        </p:txBody>
      </p:sp>
      <p:sp>
        <p:nvSpPr>
          <p:cNvPr id="16" name="TextBox 15">
            <a:extLst>
              <a:ext uri="{FF2B5EF4-FFF2-40B4-BE49-F238E27FC236}">
                <a16:creationId xmlns:a16="http://schemas.microsoft.com/office/drawing/2014/main" id="{EC5141FB-A484-4EAD-9CB1-400D84C2E221}"/>
              </a:ext>
            </a:extLst>
          </p:cNvPr>
          <p:cNvSpPr txBox="1"/>
          <p:nvPr/>
        </p:nvSpPr>
        <p:spPr>
          <a:xfrm>
            <a:off x="6288931" y="4470200"/>
            <a:ext cx="2368021" cy="1323439"/>
          </a:xfrm>
          <a:prstGeom prst="rect">
            <a:avLst/>
          </a:prstGeom>
          <a:noFill/>
        </p:spPr>
        <p:txBody>
          <a:bodyPr wrap="none" rtlCol="0">
            <a:spAutoFit/>
          </a:bodyPr>
          <a:lstStyle/>
          <a:p>
            <a:r>
              <a:rPr lang="en-US" sz="1600" b="1" dirty="0"/>
              <a:t>logo (brand image)/story</a:t>
            </a:r>
          </a:p>
          <a:p>
            <a:r>
              <a:rPr lang="en-US" sz="1600" dirty="0"/>
              <a:t>brand building/store</a:t>
            </a:r>
          </a:p>
          <a:p>
            <a:r>
              <a:rPr lang="en-US" sz="1600" dirty="0"/>
              <a:t>donation location (?)</a:t>
            </a:r>
          </a:p>
          <a:p>
            <a:pPr marL="285750" indent="-285750">
              <a:buFontTx/>
              <a:buChar char="-"/>
            </a:pPr>
            <a:r>
              <a:rPr lang="en-US" sz="1600" dirty="0"/>
              <a:t>drop-off</a:t>
            </a:r>
          </a:p>
          <a:p>
            <a:pPr marL="285750" indent="-285750">
              <a:buFontTx/>
              <a:buChar char="-"/>
            </a:pPr>
            <a:r>
              <a:rPr lang="en-US" sz="1600" dirty="0"/>
              <a:t>pick-up (?)</a:t>
            </a:r>
          </a:p>
        </p:txBody>
      </p:sp>
      <p:sp>
        <p:nvSpPr>
          <p:cNvPr id="17" name="TextBox 16">
            <a:extLst>
              <a:ext uri="{FF2B5EF4-FFF2-40B4-BE49-F238E27FC236}">
                <a16:creationId xmlns:a16="http://schemas.microsoft.com/office/drawing/2014/main" id="{31B7F583-6FD7-4638-B32F-1720C0E5FF7D}"/>
              </a:ext>
            </a:extLst>
          </p:cNvPr>
          <p:cNvSpPr txBox="1"/>
          <p:nvPr/>
        </p:nvSpPr>
        <p:spPr>
          <a:xfrm>
            <a:off x="6288931" y="702159"/>
            <a:ext cx="2091791" cy="1815882"/>
          </a:xfrm>
          <a:prstGeom prst="rect">
            <a:avLst/>
          </a:prstGeom>
          <a:noFill/>
        </p:spPr>
        <p:txBody>
          <a:bodyPr wrap="none" rtlCol="0">
            <a:spAutoFit/>
          </a:bodyPr>
          <a:lstStyle/>
          <a:p>
            <a:r>
              <a:rPr lang="en-US" sz="1600" dirty="0"/>
              <a:t>billboard</a:t>
            </a:r>
          </a:p>
          <a:p>
            <a:pPr marL="285750" indent="-285750">
              <a:buFontTx/>
              <a:buChar char="-"/>
            </a:pPr>
            <a:r>
              <a:rPr lang="en-US" sz="1600" dirty="0"/>
              <a:t>customer research</a:t>
            </a:r>
          </a:p>
          <a:p>
            <a:pPr marL="285750" indent="-285750">
              <a:buFontTx/>
              <a:buChar char="-"/>
            </a:pPr>
            <a:r>
              <a:rPr lang="en-US" sz="1600" dirty="0"/>
              <a:t>market model (?)</a:t>
            </a:r>
          </a:p>
          <a:p>
            <a:r>
              <a:rPr lang="en-US" sz="1600" dirty="0"/>
              <a:t>periodic events</a:t>
            </a:r>
          </a:p>
          <a:p>
            <a:pPr marL="285750" indent="-285750">
              <a:buFontTx/>
              <a:buChar char="-"/>
            </a:pPr>
            <a:r>
              <a:rPr lang="en-US" sz="1600" dirty="0"/>
              <a:t>national xxx day</a:t>
            </a:r>
          </a:p>
          <a:p>
            <a:pPr marL="285750" indent="-285750">
              <a:buFontTx/>
              <a:buChar char="-"/>
            </a:pPr>
            <a:r>
              <a:rPr lang="en-US" sz="1600" dirty="0"/>
              <a:t>make-over Monday</a:t>
            </a:r>
          </a:p>
          <a:p>
            <a:r>
              <a:rPr lang="en-US" sz="1600" dirty="0"/>
              <a:t>eBay/Craig’s List</a:t>
            </a:r>
          </a:p>
        </p:txBody>
      </p:sp>
    </p:spTree>
    <p:extLst>
      <p:ext uri="{BB962C8B-B14F-4D97-AF65-F5344CB8AC3E}">
        <p14:creationId xmlns:p14="http://schemas.microsoft.com/office/powerpoint/2010/main" val="3609858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BF3A76-813C-4A93-95C2-AD89B4751037}"/>
              </a:ext>
            </a:extLst>
          </p:cNvPr>
          <p:cNvSpPr txBox="1"/>
          <p:nvPr/>
        </p:nvSpPr>
        <p:spPr>
          <a:xfrm>
            <a:off x="1876968" y="705446"/>
            <a:ext cx="5390065" cy="5816977"/>
          </a:xfrm>
          <a:prstGeom prst="rect">
            <a:avLst/>
          </a:prstGeom>
          <a:noFill/>
        </p:spPr>
        <p:txBody>
          <a:bodyPr wrap="none" rtlCol="0">
            <a:spAutoFit/>
          </a:bodyPr>
          <a:lstStyle/>
          <a:p>
            <a:pPr algn="ctr">
              <a:spcBef>
                <a:spcPts val="1200"/>
              </a:spcBef>
            </a:pPr>
            <a:r>
              <a:rPr lang="en-US" sz="4000" b="1" dirty="0"/>
              <a:t>Mission</a:t>
            </a:r>
          </a:p>
          <a:p>
            <a:pPr algn="ctr">
              <a:spcBef>
                <a:spcPts val="1200"/>
              </a:spcBef>
            </a:pPr>
            <a:r>
              <a:rPr lang="en-US" sz="3200" dirty="0"/>
              <a:t>Who are we?</a:t>
            </a:r>
          </a:p>
          <a:p>
            <a:pPr algn="ctr"/>
            <a:r>
              <a:rPr lang="en-US" sz="3200" dirty="0"/>
              <a:t>What do we do?</a:t>
            </a:r>
          </a:p>
          <a:p>
            <a:pPr algn="ctr">
              <a:spcBef>
                <a:spcPts val="1200"/>
              </a:spcBef>
            </a:pPr>
            <a:r>
              <a:rPr lang="en-US" sz="4000" b="1" dirty="0"/>
              <a:t>Vision</a:t>
            </a:r>
            <a:r>
              <a:rPr lang="en-US" sz="3200" dirty="0"/>
              <a:t> </a:t>
            </a:r>
          </a:p>
          <a:p>
            <a:pPr algn="ctr">
              <a:spcBef>
                <a:spcPts val="1200"/>
              </a:spcBef>
            </a:pPr>
            <a:r>
              <a:rPr lang="en-US" sz="3200" dirty="0"/>
              <a:t>What will we accomplish?</a:t>
            </a:r>
          </a:p>
          <a:p>
            <a:pPr algn="ctr"/>
            <a:r>
              <a:rPr lang="en-US" sz="3200" dirty="0"/>
              <a:t>How will we change the world?</a:t>
            </a:r>
          </a:p>
          <a:p>
            <a:pPr algn="ctr">
              <a:spcBef>
                <a:spcPts val="1200"/>
              </a:spcBef>
            </a:pPr>
            <a:r>
              <a:rPr lang="en-US" sz="4000" b="1" dirty="0"/>
              <a:t>Values</a:t>
            </a:r>
          </a:p>
          <a:p>
            <a:pPr algn="ctr">
              <a:spcBef>
                <a:spcPts val="1200"/>
              </a:spcBef>
            </a:pPr>
            <a:r>
              <a:rPr lang="en-US" sz="3200" dirty="0"/>
              <a:t>Rules of engagement</a:t>
            </a:r>
          </a:p>
          <a:p>
            <a:pPr algn="ctr"/>
            <a:r>
              <a:rPr lang="en-US" sz="3200" dirty="0"/>
              <a:t>What matters most to us?</a:t>
            </a:r>
          </a:p>
        </p:txBody>
      </p:sp>
      <p:sp>
        <p:nvSpPr>
          <p:cNvPr id="3" name="TextBox 2">
            <a:extLst>
              <a:ext uri="{FF2B5EF4-FFF2-40B4-BE49-F238E27FC236}">
                <a16:creationId xmlns:a16="http://schemas.microsoft.com/office/drawing/2014/main" id="{EFB19CC2-FB17-496F-82ED-6E2253780C39}"/>
              </a:ext>
            </a:extLst>
          </p:cNvPr>
          <p:cNvSpPr txBox="1"/>
          <p:nvPr/>
        </p:nvSpPr>
        <p:spPr>
          <a:xfrm>
            <a:off x="386993" y="243781"/>
            <a:ext cx="3856234" cy="461665"/>
          </a:xfrm>
          <a:prstGeom prst="rect">
            <a:avLst/>
          </a:prstGeom>
          <a:noFill/>
        </p:spPr>
        <p:txBody>
          <a:bodyPr wrap="square" rtlCol="0">
            <a:spAutoFit/>
          </a:bodyPr>
          <a:lstStyle/>
          <a:p>
            <a:r>
              <a:rPr lang="en-US" sz="2400" b="1" dirty="0">
                <a:solidFill>
                  <a:schemeClr val="tx2">
                    <a:lumMod val="60000"/>
                    <a:lumOff val="40000"/>
                  </a:schemeClr>
                </a:solidFill>
              </a:rPr>
              <a:t>IT ALL STARTS HERE…</a:t>
            </a:r>
          </a:p>
        </p:txBody>
      </p:sp>
      <p:sp>
        <p:nvSpPr>
          <p:cNvPr id="4" name="TextBox 3">
            <a:extLst>
              <a:ext uri="{FF2B5EF4-FFF2-40B4-BE49-F238E27FC236}">
                <a16:creationId xmlns:a16="http://schemas.microsoft.com/office/drawing/2014/main" id="{1D76252D-6FAB-4F91-A44F-8118093B9A83}"/>
              </a:ext>
            </a:extLst>
          </p:cNvPr>
          <p:cNvSpPr txBox="1"/>
          <p:nvPr/>
        </p:nvSpPr>
        <p:spPr>
          <a:xfrm>
            <a:off x="2576147" y="6368534"/>
            <a:ext cx="748988" cy="307777"/>
          </a:xfrm>
          <a:prstGeom prst="rect">
            <a:avLst/>
          </a:prstGeom>
          <a:noFill/>
        </p:spPr>
        <p:txBody>
          <a:bodyPr wrap="none" rtlCol="0">
            <a:spAutoFit/>
          </a:bodyPr>
          <a:lstStyle/>
          <a:p>
            <a:r>
              <a:rPr lang="en-US" sz="1400" dirty="0">
                <a:hlinkClick r:id="rId2"/>
              </a:rPr>
              <a:t>HP Way</a:t>
            </a:r>
            <a:endParaRPr lang="en-US" sz="1400" dirty="0"/>
          </a:p>
        </p:txBody>
      </p:sp>
      <p:sp>
        <p:nvSpPr>
          <p:cNvPr id="6" name="TextBox 5">
            <a:extLst>
              <a:ext uri="{FF2B5EF4-FFF2-40B4-BE49-F238E27FC236}">
                <a16:creationId xmlns:a16="http://schemas.microsoft.com/office/drawing/2014/main" id="{4BC96B3A-6FFA-4687-B315-586075A0AF76}"/>
              </a:ext>
            </a:extLst>
          </p:cNvPr>
          <p:cNvSpPr txBox="1"/>
          <p:nvPr/>
        </p:nvSpPr>
        <p:spPr>
          <a:xfrm>
            <a:off x="4090988" y="6368534"/>
            <a:ext cx="828675" cy="307777"/>
          </a:xfrm>
          <a:prstGeom prst="rect">
            <a:avLst/>
          </a:prstGeom>
          <a:noFill/>
        </p:spPr>
        <p:txBody>
          <a:bodyPr wrap="square">
            <a:spAutoFit/>
          </a:bodyPr>
          <a:lstStyle/>
          <a:p>
            <a:pPr algn="ctr"/>
            <a:r>
              <a:rPr lang="en-US" sz="1400" dirty="0">
                <a:hlinkClick r:id="rId3"/>
              </a:rPr>
              <a:t>EOU</a:t>
            </a:r>
            <a:endParaRPr lang="en-US" sz="1400" dirty="0"/>
          </a:p>
        </p:txBody>
      </p:sp>
      <p:sp>
        <p:nvSpPr>
          <p:cNvPr id="7" name="TextBox 6">
            <a:extLst>
              <a:ext uri="{FF2B5EF4-FFF2-40B4-BE49-F238E27FC236}">
                <a16:creationId xmlns:a16="http://schemas.microsoft.com/office/drawing/2014/main" id="{2FC82CD5-F170-443C-A540-C67AE515BBBD}"/>
              </a:ext>
            </a:extLst>
          </p:cNvPr>
          <p:cNvSpPr txBox="1"/>
          <p:nvPr/>
        </p:nvSpPr>
        <p:spPr>
          <a:xfrm>
            <a:off x="5685516" y="6368534"/>
            <a:ext cx="875364" cy="307777"/>
          </a:xfrm>
          <a:prstGeom prst="rect">
            <a:avLst/>
          </a:prstGeom>
          <a:noFill/>
        </p:spPr>
        <p:txBody>
          <a:bodyPr wrap="square">
            <a:spAutoFit/>
          </a:bodyPr>
          <a:lstStyle/>
          <a:p>
            <a:pPr algn="ctr"/>
            <a:r>
              <a:rPr lang="en-US" sz="1400" dirty="0">
                <a:hlinkClick r:id="rId4"/>
              </a:rPr>
              <a:t>The SEED</a:t>
            </a:r>
            <a:endParaRPr lang="en-US" sz="1400" dirty="0"/>
          </a:p>
        </p:txBody>
      </p:sp>
    </p:spTree>
    <p:extLst>
      <p:ext uri="{BB962C8B-B14F-4D97-AF65-F5344CB8AC3E}">
        <p14:creationId xmlns:p14="http://schemas.microsoft.com/office/powerpoint/2010/main" val="661173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4A140652-389C-4ECC-8643-45B8143B3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172" y="918869"/>
            <a:ext cx="7605656" cy="50202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BC9BA4-B095-431B-89A7-03BF7F692A7A}"/>
              </a:ext>
            </a:extLst>
          </p:cNvPr>
          <p:cNvSpPr txBox="1"/>
          <p:nvPr/>
        </p:nvSpPr>
        <p:spPr>
          <a:xfrm>
            <a:off x="1639893" y="2755750"/>
            <a:ext cx="729880" cy="369332"/>
          </a:xfrm>
          <a:prstGeom prst="rect">
            <a:avLst/>
          </a:prstGeom>
          <a:noFill/>
        </p:spPr>
        <p:txBody>
          <a:bodyPr wrap="none" rtlCol="0">
            <a:spAutoFit/>
          </a:bodyPr>
          <a:lstStyle/>
          <a:p>
            <a:r>
              <a:rPr lang="en-US" dirty="0">
                <a:solidFill>
                  <a:schemeClr val="bg1"/>
                </a:solidFill>
              </a:rPr>
              <a:t>givers</a:t>
            </a:r>
          </a:p>
        </p:txBody>
      </p:sp>
      <p:pic>
        <p:nvPicPr>
          <p:cNvPr id="1030" name="Picture 6" descr="See the source image">
            <a:extLst>
              <a:ext uri="{FF2B5EF4-FFF2-40B4-BE49-F238E27FC236}">
                <a16:creationId xmlns:a16="http://schemas.microsoft.com/office/drawing/2014/main" id="{49F91E3A-9159-43F6-A6B2-A0CF909B3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784" y="404245"/>
            <a:ext cx="1812139" cy="18121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78B55D25-7E66-4DB9-8C91-D2CBCB3A21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339"/>
          <a:stretch/>
        </p:blipFill>
        <p:spPr bwMode="auto">
          <a:xfrm>
            <a:off x="3364051" y="4831092"/>
            <a:ext cx="2415898" cy="18278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AC4A673-2F72-481B-9BBE-B2AF4D2192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779949" y="343224"/>
            <a:ext cx="2490256" cy="19341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D43351-D4ED-4680-9FDB-C5FE6A9DF6F5}"/>
              </a:ext>
            </a:extLst>
          </p:cNvPr>
          <p:cNvSpPr txBox="1"/>
          <p:nvPr/>
        </p:nvSpPr>
        <p:spPr>
          <a:xfrm>
            <a:off x="1459987" y="5560371"/>
            <a:ext cx="1740220" cy="369332"/>
          </a:xfrm>
          <a:prstGeom prst="rect">
            <a:avLst/>
          </a:prstGeom>
          <a:noFill/>
        </p:spPr>
        <p:txBody>
          <a:bodyPr wrap="none" rtlCol="0">
            <a:spAutoFit/>
          </a:bodyPr>
          <a:lstStyle/>
          <a:p>
            <a:r>
              <a:rPr lang="en-US" dirty="0">
                <a:hlinkClick r:id="rId6"/>
              </a:rPr>
              <a:t>social venture(?)</a:t>
            </a:r>
            <a:endParaRPr lang="en-US" dirty="0"/>
          </a:p>
        </p:txBody>
      </p:sp>
      <p:sp>
        <p:nvSpPr>
          <p:cNvPr id="11" name="TextBox 10">
            <a:extLst>
              <a:ext uri="{FF2B5EF4-FFF2-40B4-BE49-F238E27FC236}">
                <a16:creationId xmlns:a16="http://schemas.microsoft.com/office/drawing/2014/main" id="{A4C4345A-DFA5-4281-8539-EEBDEB7CB385}"/>
              </a:ext>
            </a:extLst>
          </p:cNvPr>
          <p:cNvSpPr txBox="1"/>
          <p:nvPr/>
        </p:nvSpPr>
        <p:spPr>
          <a:xfrm>
            <a:off x="5951263" y="5560371"/>
            <a:ext cx="1389611" cy="369332"/>
          </a:xfrm>
          <a:prstGeom prst="rect">
            <a:avLst/>
          </a:prstGeom>
          <a:noFill/>
        </p:spPr>
        <p:txBody>
          <a:bodyPr wrap="none" rtlCol="0">
            <a:spAutoFit/>
          </a:bodyPr>
          <a:lstStyle/>
          <a:p>
            <a:r>
              <a:rPr lang="en-US" dirty="0">
                <a:hlinkClick r:id="rId7"/>
              </a:rPr>
              <a:t>non-profit(?)</a:t>
            </a:r>
            <a:endParaRPr lang="en-US" dirty="0"/>
          </a:p>
        </p:txBody>
      </p:sp>
      <p:sp>
        <p:nvSpPr>
          <p:cNvPr id="12" name="TextBox 11">
            <a:extLst>
              <a:ext uri="{FF2B5EF4-FFF2-40B4-BE49-F238E27FC236}">
                <a16:creationId xmlns:a16="http://schemas.microsoft.com/office/drawing/2014/main" id="{DBB2CA53-5E4A-4395-8D9F-8452FFCDCB1E}"/>
              </a:ext>
            </a:extLst>
          </p:cNvPr>
          <p:cNvSpPr txBox="1"/>
          <p:nvPr/>
        </p:nvSpPr>
        <p:spPr>
          <a:xfrm>
            <a:off x="4114182" y="3000250"/>
            <a:ext cx="915635" cy="369332"/>
          </a:xfrm>
          <a:prstGeom prst="rect">
            <a:avLst/>
          </a:prstGeom>
          <a:noFill/>
        </p:spPr>
        <p:txBody>
          <a:bodyPr wrap="none" rtlCol="0">
            <a:spAutoFit/>
          </a:bodyPr>
          <a:lstStyle/>
          <a:p>
            <a:r>
              <a:rPr lang="en-US" dirty="0"/>
              <a:t>balance</a:t>
            </a:r>
          </a:p>
        </p:txBody>
      </p:sp>
      <p:sp>
        <p:nvSpPr>
          <p:cNvPr id="13" name="TextBox 12">
            <a:extLst>
              <a:ext uri="{FF2B5EF4-FFF2-40B4-BE49-F238E27FC236}">
                <a16:creationId xmlns:a16="http://schemas.microsoft.com/office/drawing/2014/main" id="{348E7F0C-B477-41C1-A0A5-2CD90CF31DFE}"/>
              </a:ext>
            </a:extLst>
          </p:cNvPr>
          <p:cNvSpPr txBox="1"/>
          <p:nvPr/>
        </p:nvSpPr>
        <p:spPr>
          <a:xfrm>
            <a:off x="6503523" y="2743349"/>
            <a:ext cx="1043106" cy="369332"/>
          </a:xfrm>
          <a:prstGeom prst="rect">
            <a:avLst/>
          </a:prstGeom>
          <a:noFill/>
        </p:spPr>
        <p:txBody>
          <a:bodyPr wrap="none" rtlCol="0">
            <a:spAutoFit/>
          </a:bodyPr>
          <a:lstStyle/>
          <a:p>
            <a:r>
              <a:rPr lang="en-US" dirty="0">
                <a:solidFill>
                  <a:schemeClr val="bg1"/>
                </a:solidFill>
              </a:rPr>
              <a:t>shoppers</a:t>
            </a:r>
          </a:p>
        </p:txBody>
      </p:sp>
    </p:spTree>
    <p:extLst>
      <p:ext uri="{BB962C8B-B14F-4D97-AF65-F5344CB8AC3E}">
        <p14:creationId xmlns:p14="http://schemas.microsoft.com/office/powerpoint/2010/main" val="3512701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hlinkClick r:id="rId2"/>
            <a:extLst>
              <a:ext uri="{FF2B5EF4-FFF2-40B4-BE49-F238E27FC236}">
                <a16:creationId xmlns:a16="http://schemas.microsoft.com/office/drawing/2014/main" id="{28CD1A58-DFF8-4FA8-8013-0091EBF67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080" y="2540681"/>
            <a:ext cx="3521865" cy="1619712"/>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pic>
        <p:nvPicPr>
          <p:cNvPr id="3076" name="Picture 4" descr="See the source image">
            <a:hlinkClick r:id="rId4"/>
            <a:extLst>
              <a:ext uri="{FF2B5EF4-FFF2-40B4-BE49-F238E27FC236}">
                <a16:creationId xmlns:a16="http://schemas.microsoft.com/office/drawing/2014/main" id="{6371DA76-0131-49DE-B8F9-0FC352BE4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919" y="4541659"/>
            <a:ext cx="3292002" cy="16197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hlinkClick r:id="rId6"/>
            <a:extLst>
              <a:ext uri="{FF2B5EF4-FFF2-40B4-BE49-F238E27FC236}">
                <a16:creationId xmlns:a16="http://schemas.microsoft.com/office/drawing/2014/main" id="{A4DECFC7-83C9-40D2-BA1A-8AACC9FBB61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684"/>
          <a:stretch/>
        </p:blipFill>
        <p:spPr bwMode="auto">
          <a:xfrm>
            <a:off x="879564" y="4541658"/>
            <a:ext cx="3521865" cy="1619712"/>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pic>
        <p:nvPicPr>
          <p:cNvPr id="3080" name="Picture 8" descr="See the source image">
            <a:hlinkClick r:id="rId8"/>
            <a:extLst>
              <a:ext uri="{FF2B5EF4-FFF2-40B4-BE49-F238E27FC236}">
                <a16:creationId xmlns:a16="http://schemas.microsoft.com/office/drawing/2014/main" id="{EE0E2569-7E38-4256-8D66-3CEB854A0B2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999"/>
          <a:stretch/>
        </p:blipFill>
        <p:spPr bwMode="auto">
          <a:xfrm>
            <a:off x="4980574" y="2540681"/>
            <a:ext cx="3289690" cy="1619713"/>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pic>
        <p:nvPicPr>
          <p:cNvPr id="3082" name="Picture 10" descr="See the source image">
            <a:extLst>
              <a:ext uri="{FF2B5EF4-FFF2-40B4-BE49-F238E27FC236}">
                <a16:creationId xmlns:a16="http://schemas.microsoft.com/office/drawing/2014/main" id="{D7D1B598-B446-4DCF-B3C9-F9C2A95983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2692" y="987215"/>
            <a:ext cx="2915674" cy="6231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rId11"/>
            <a:extLst>
              <a:ext uri="{FF2B5EF4-FFF2-40B4-BE49-F238E27FC236}">
                <a16:creationId xmlns:a16="http://schemas.microsoft.com/office/drawing/2014/main" id="{97636226-6408-4F40-B6F1-5E21369E506A}"/>
              </a:ext>
            </a:extLst>
          </p:cNvPr>
          <p:cNvSpPr/>
          <p:nvPr/>
        </p:nvSpPr>
        <p:spPr>
          <a:xfrm>
            <a:off x="879564" y="471928"/>
            <a:ext cx="3521865" cy="16537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84" name="Picture 12">
            <a:hlinkClick r:id="rId12"/>
            <a:extLst>
              <a:ext uri="{FF2B5EF4-FFF2-40B4-BE49-F238E27FC236}">
                <a16:creationId xmlns:a16="http://schemas.microsoft.com/office/drawing/2014/main" id="{524ADEA7-32B1-4615-A488-6AC6A0AB4D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95231" y="471928"/>
            <a:ext cx="3289690" cy="1653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81BCB3-1B06-4F0C-AE8D-1DD8EF6827F9}"/>
              </a:ext>
            </a:extLst>
          </p:cNvPr>
          <p:cNvSpPr txBox="1"/>
          <p:nvPr/>
        </p:nvSpPr>
        <p:spPr>
          <a:xfrm>
            <a:off x="5794625" y="1000453"/>
            <a:ext cx="1925527" cy="707886"/>
          </a:xfrm>
          <a:prstGeom prst="rect">
            <a:avLst/>
          </a:prstGeom>
          <a:noFill/>
        </p:spPr>
        <p:txBody>
          <a:bodyPr wrap="none" rtlCol="0">
            <a:spAutoFit/>
          </a:bodyPr>
          <a:lstStyle/>
          <a:p>
            <a:r>
              <a:rPr lang="en-US" sz="4000" b="1" dirty="0">
                <a:ln>
                  <a:solidFill>
                    <a:schemeClr val="tx1"/>
                  </a:solidFill>
                </a:ln>
                <a:solidFill>
                  <a:srgbClr val="92D050"/>
                </a:solidFill>
              </a:rPr>
              <a:t>NUCAFE</a:t>
            </a:r>
          </a:p>
        </p:txBody>
      </p:sp>
      <p:sp>
        <p:nvSpPr>
          <p:cNvPr id="7" name="Rectangle 6">
            <a:extLst>
              <a:ext uri="{FF2B5EF4-FFF2-40B4-BE49-F238E27FC236}">
                <a16:creationId xmlns:a16="http://schemas.microsoft.com/office/drawing/2014/main" id="{563BC54A-AF30-4382-88F9-D0D75F53586C}"/>
              </a:ext>
            </a:extLst>
          </p:cNvPr>
          <p:cNvSpPr/>
          <p:nvPr/>
        </p:nvSpPr>
        <p:spPr>
          <a:xfrm>
            <a:off x="4992919" y="471928"/>
            <a:ext cx="3271517" cy="16197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559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591F5F-9148-493D-989E-268351F834A1}"/>
              </a:ext>
            </a:extLst>
          </p:cNvPr>
          <p:cNvSpPr txBox="1"/>
          <p:nvPr/>
        </p:nvSpPr>
        <p:spPr>
          <a:xfrm>
            <a:off x="3610037" y="2305615"/>
            <a:ext cx="2063385" cy="2246769"/>
          </a:xfrm>
          <a:prstGeom prst="rect">
            <a:avLst/>
          </a:prstGeom>
          <a:noFill/>
        </p:spPr>
        <p:txBody>
          <a:bodyPr wrap="none" rtlCol="0">
            <a:spAutoFit/>
          </a:bodyPr>
          <a:lstStyle/>
          <a:p>
            <a:pPr algn="ctr">
              <a:spcBef>
                <a:spcPts val="1200"/>
              </a:spcBef>
            </a:pPr>
            <a:r>
              <a:rPr lang="en-US" sz="4000" b="1" dirty="0">
                <a:solidFill>
                  <a:schemeClr val="tx1"/>
                </a:solidFill>
              </a:rPr>
              <a:t>People </a:t>
            </a:r>
          </a:p>
          <a:p>
            <a:pPr algn="ctr">
              <a:spcBef>
                <a:spcPts val="1200"/>
              </a:spcBef>
            </a:pPr>
            <a:r>
              <a:rPr lang="en-US" sz="4000" b="1" dirty="0">
                <a:solidFill>
                  <a:schemeClr val="tx1"/>
                </a:solidFill>
              </a:rPr>
              <a:t>Helping</a:t>
            </a:r>
          </a:p>
          <a:p>
            <a:pPr algn="ctr">
              <a:spcBef>
                <a:spcPts val="1200"/>
              </a:spcBef>
            </a:pPr>
            <a:r>
              <a:rPr lang="en-US" sz="4000" b="1" dirty="0">
                <a:solidFill>
                  <a:schemeClr val="tx1"/>
                </a:solidFill>
              </a:rPr>
              <a:t>People</a:t>
            </a:r>
          </a:p>
        </p:txBody>
      </p:sp>
      <p:sp>
        <p:nvSpPr>
          <p:cNvPr id="4" name="TextBox 3">
            <a:extLst>
              <a:ext uri="{FF2B5EF4-FFF2-40B4-BE49-F238E27FC236}">
                <a16:creationId xmlns:a16="http://schemas.microsoft.com/office/drawing/2014/main" id="{7DA5D8DD-3240-4D15-95E8-77667BB4AB94}"/>
              </a:ext>
            </a:extLst>
          </p:cNvPr>
          <p:cNvSpPr txBox="1"/>
          <p:nvPr/>
        </p:nvSpPr>
        <p:spPr>
          <a:xfrm>
            <a:off x="386993" y="243781"/>
            <a:ext cx="3856234" cy="461665"/>
          </a:xfrm>
          <a:prstGeom prst="rect">
            <a:avLst/>
          </a:prstGeom>
          <a:noFill/>
        </p:spPr>
        <p:txBody>
          <a:bodyPr wrap="square" rtlCol="0">
            <a:spAutoFit/>
          </a:bodyPr>
          <a:lstStyle/>
          <a:p>
            <a:r>
              <a:rPr lang="en-US" sz="2400" b="1" dirty="0">
                <a:solidFill>
                  <a:schemeClr val="tx2">
                    <a:lumMod val="60000"/>
                    <a:lumOff val="40000"/>
                  </a:schemeClr>
                </a:solidFill>
              </a:rPr>
              <a:t>THE BRAND</a:t>
            </a:r>
          </a:p>
        </p:txBody>
      </p:sp>
    </p:spTree>
    <p:extLst>
      <p:ext uri="{BB962C8B-B14F-4D97-AF65-F5344CB8AC3E}">
        <p14:creationId xmlns:p14="http://schemas.microsoft.com/office/powerpoint/2010/main" val="3453425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591F5F-9148-493D-989E-268351F834A1}"/>
              </a:ext>
            </a:extLst>
          </p:cNvPr>
          <p:cNvSpPr txBox="1"/>
          <p:nvPr/>
        </p:nvSpPr>
        <p:spPr>
          <a:xfrm>
            <a:off x="3749283" y="2401701"/>
            <a:ext cx="1653017" cy="2062103"/>
          </a:xfrm>
          <a:prstGeom prst="rect">
            <a:avLst/>
          </a:prstGeom>
          <a:solidFill>
            <a:schemeClr val="bg1"/>
          </a:solidFill>
        </p:spPr>
        <p:txBody>
          <a:bodyPr wrap="none" rtlCol="0">
            <a:spAutoFit/>
          </a:bodyPr>
          <a:lstStyle/>
          <a:p>
            <a:pPr algn="ctr">
              <a:spcBef>
                <a:spcPts val="1200"/>
              </a:spcBef>
            </a:pPr>
            <a:r>
              <a:rPr lang="en-US" sz="3600" b="1" dirty="0">
                <a:solidFill>
                  <a:schemeClr val="tx1"/>
                </a:solidFill>
              </a:rPr>
              <a:t>People </a:t>
            </a:r>
          </a:p>
          <a:p>
            <a:pPr algn="ctr">
              <a:spcBef>
                <a:spcPts val="1200"/>
              </a:spcBef>
            </a:pPr>
            <a:r>
              <a:rPr lang="en-US" sz="3600" b="1" dirty="0">
                <a:solidFill>
                  <a:schemeClr val="tx1"/>
                </a:solidFill>
              </a:rPr>
              <a:t>Helping</a:t>
            </a:r>
          </a:p>
          <a:p>
            <a:pPr algn="ctr">
              <a:spcBef>
                <a:spcPts val="1200"/>
              </a:spcBef>
            </a:pPr>
            <a:r>
              <a:rPr lang="en-US" sz="3600" b="1" dirty="0">
                <a:solidFill>
                  <a:schemeClr val="tx1"/>
                </a:solidFill>
              </a:rPr>
              <a:t>People</a:t>
            </a:r>
          </a:p>
        </p:txBody>
      </p:sp>
      <p:sp>
        <p:nvSpPr>
          <p:cNvPr id="4" name="TextBox 3">
            <a:extLst>
              <a:ext uri="{FF2B5EF4-FFF2-40B4-BE49-F238E27FC236}">
                <a16:creationId xmlns:a16="http://schemas.microsoft.com/office/drawing/2014/main" id="{7DA5D8DD-3240-4D15-95E8-77667BB4AB94}"/>
              </a:ext>
            </a:extLst>
          </p:cNvPr>
          <p:cNvSpPr txBox="1"/>
          <p:nvPr/>
        </p:nvSpPr>
        <p:spPr>
          <a:xfrm>
            <a:off x="386993" y="243781"/>
            <a:ext cx="3856234" cy="461665"/>
          </a:xfrm>
          <a:prstGeom prst="rect">
            <a:avLst/>
          </a:prstGeom>
          <a:noFill/>
        </p:spPr>
        <p:txBody>
          <a:bodyPr wrap="square" rtlCol="0">
            <a:spAutoFit/>
          </a:bodyPr>
          <a:lstStyle/>
          <a:p>
            <a:r>
              <a:rPr lang="en-US" sz="2400" b="1" dirty="0">
                <a:solidFill>
                  <a:schemeClr val="tx2">
                    <a:lumMod val="60000"/>
                    <a:lumOff val="40000"/>
                  </a:schemeClr>
                </a:solidFill>
              </a:rPr>
              <a:t>THE BRAND</a:t>
            </a:r>
          </a:p>
        </p:txBody>
      </p:sp>
      <p:pic>
        <p:nvPicPr>
          <p:cNvPr id="5" name="Picture 4">
            <a:extLst>
              <a:ext uri="{FF2B5EF4-FFF2-40B4-BE49-F238E27FC236}">
                <a16:creationId xmlns:a16="http://schemas.microsoft.com/office/drawing/2014/main" id="{6BD3F169-589A-4257-B799-F76E1A1AC9DD}"/>
              </a:ext>
            </a:extLst>
          </p:cNvPr>
          <p:cNvPicPr>
            <a:picLocks noChangeAspect="1"/>
          </p:cNvPicPr>
          <p:nvPr/>
        </p:nvPicPr>
        <p:blipFill rotWithShape="1">
          <a:blip r:embed="rId2"/>
          <a:srcRect r="2347"/>
          <a:stretch/>
        </p:blipFill>
        <p:spPr>
          <a:xfrm>
            <a:off x="3684409" y="763387"/>
            <a:ext cx="658107" cy="1481328"/>
          </a:xfrm>
          <a:prstGeom prst="rect">
            <a:avLst/>
          </a:prstGeom>
          <a:ln>
            <a:solidFill>
              <a:schemeClr val="tx1"/>
            </a:solidFill>
          </a:ln>
        </p:spPr>
      </p:pic>
      <p:pic>
        <p:nvPicPr>
          <p:cNvPr id="7" name="Picture 6">
            <a:extLst>
              <a:ext uri="{FF2B5EF4-FFF2-40B4-BE49-F238E27FC236}">
                <a16:creationId xmlns:a16="http://schemas.microsoft.com/office/drawing/2014/main" id="{EA113C55-4714-4729-8035-9BE1E6F37C2C}"/>
              </a:ext>
            </a:extLst>
          </p:cNvPr>
          <p:cNvPicPr>
            <a:picLocks noChangeAspect="1"/>
          </p:cNvPicPr>
          <p:nvPr/>
        </p:nvPicPr>
        <p:blipFill>
          <a:blip r:embed="rId3"/>
          <a:stretch>
            <a:fillRect/>
          </a:stretch>
        </p:blipFill>
        <p:spPr>
          <a:xfrm>
            <a:off x="4478583" y="762175"/>
            <a:ext cx="678674" cy="1482540"/>
          </a:xfrm>
          <a:prstGeom prst="rect">
            <a:avLst/>
          </a:prstGeom>
          <a:ln>
            <a:solidFill>
              <a:schemeClr val="tx1"/>
            </a:solidFill>
          </a:ln>
        </p:spPr>
      </p:pic>
      <p:pic>
        <p:nvPicPr>
          <p:cNvPr id="9" name="Picture 8">
            <a:extLst>
              <a:ext uri="{FF2B5EF4-FFF2-40B4-BE49-F238E27FC236}">
                <a16:creationId xmlns:a16="http://schemas.microsoft.com/office/drawing/2014/main" id="{C2B387DB-EFF0-43C6-BC32-6AF7C3614F96}"/>
              </a:ext>
            </a:extLst>
          </p:cNvPr>
          <p:cNvPicPr>
            <a:picLocks noChangeAspect="1"/>
          </p:cNvPicPr>
          <p:nvPr/>
        </p:nvPicPr>
        <p:blipFill>
          <a:blip r:embed="rId4"/>
          <a:stretch>
            <a:fillRect/>
          </a:stretch>
        </p:blipFill>
        <p:spPr>
          <a:xfrm rot="5400000">
            <a:off x="593804" y="3589235"/>
            <a:ext cx="553624" cy="970773"/>
          </a:xfrm>
          <a:prstGeom prst="rect">
            <a:avLst/>
          </a:prstGeom>
        </p:spPr>
      </p:pic>
      <p:pic>
        <p:nvPicPr>
          <p:cNvPr id="10" name="Picture 9" descr="A picture containing text, snow, outdoor, sky&#10;&#10;Description automatically generated">
            <a:extLst>
              <a:ext uri="{FF2B5EF4-FFF2-40B4-BE49-F238E27FC236}">
                <a16:creationId xmlns:a16="http://schemas.microsoft.com/office/drawing/2014/main" id="{54DCAA50-B3BC-4320-8A52-9E60C177F1CC}"/>
              </a:ext>
            </a:extLst>
          </p:cNvPr>
          <p:cNvPicPr>
            <a:picLocks noChangeAspect="1"/>
          </p:cNvPicPr>
          <p:nvPr/>
        </p:nvPicPr>
        <p:blipFill rotWithShape="1">
          <a:blip r:embed="rId5"/>
          <a:srcRect l="30082" t="5088" r="32960" b="61409"/>
          <a:stretch/>
        </p:blipFill>
        <p:spPr>
          <a:xfrm>
            <a:off x="5981350" y="2689206"/>
            <a:ext cx="2675879" cy="1819214"/>
          </a:xfrm>
          <a:prstGeom prst="rect">
            <a:avLst/>
          </a:prstGeom>
        </p:spPr>
      </p:pic>
      <p:pic>
        <p:nvPicPr>
          <p:cNvPr id="11" name="Picture 10" descr="A picture containing outdoor, sky, snow&#10;&#10;Description automatically generated">
            <a:extLst>
              <a:ext uri="{FF2B5EF4-FFF2-40B4-BE49-F238E27FC236}">
                <a16:creationId xmlns:a16="http://schemas.microsoft.com/office/drawing/2014/main" id="{34241A96-0EC0-4736-BCE6-276EA8946D89}"/>
              </a:ext>
            </a:extLst>
          </p:cNvPr>
          <p:cNvPicPr>
            <a:picLocks noChangeAspect="1"/>
          </p:cNvPicPr>
          <p:nvPr/>
        </p:nvPicPr>
        <p:blipFill rotWithShape="1">
          <a:blip r:embed="rId6"/>
          <a:srcRect l="38349" t="39633" r="24954" b="39899"/>
          <a:stretch/>
        </p:blipFill>
        <p:spPr>
          <a:xfrm>
            <a:off x="4665487" y="4904050"/>
            <a:ext cx="3991742" cy="1669777"/>
          </a:xfrm>
          <a:prstGeom prst="rect">
            <a:avLst/>
          </a:prstGeom>
        </p:spPr>
      </p:pic>
      <p:pic>
        <p:nvPicPr>
          <p:cNvPr id="1026" name="Picture 2" descr="May be an image of text that says 'PEOPLE HELPING PEOPLE HERE FOR YOU THRIFT STORE 9-4 TUES-SAT'">
            <a:extLst>
              <a:ext uri="{FF2B5EF4-FFF2-40B4-BE49-F238E27FC236}">
                <a16:creationId xmlns:a16="http://schemas.microsoft.com/office/drawing/2014/main" id="{6573386F-F799-47E8-8696-EA2DAFBFF4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968" b="28302"/>
          <a:stretch/>
        </p:blipFill>
        <p:spPr bwMode="auto">
          <a:xfrm>
            <a:off x="5402300" y="762175"/>
            <a:ext cx="3254929" cy="14825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0E3507-E99F-4B22-8630-E7C5AA6DBC13}"/>
              </a:ext>
            </a:extLst>
          </p:cNvPr>
          <p:cNvPicPr>
            <a:picLocks noChangeAspect="1"/>
          </p:cNvPicPr>
          <p:nvPr/>
        </p:nvPicPr>
        <p:blipFill>
          <a:blip r:embed="rId8"/>
          <a:stretch>
            <a:fillRect/>
          </a:stretch>
        </p:blipFill>
        <p:spPr>
          <a:xfrm>
            <a:off x="386993" y="762175"/>
            <a:ext cx="3026599" cy="2878647"/>
          </a:xfrm>
          <a:prstGeom prst="rect">
            <a:avLst/>
          </a:prstGeom>
        </p:spPr>
      </p:pic>
      <p:pic>
        <p:nvPicPr>
          <p:cNvPr id="15" name="Picture 14">
            <a:extLst>
              <a:ext uri="{FF2B5EF4-FFF2-40B4-BE49-F238E27FC236}">
                <a16:creationId xmlns:a16="http://schemas.microsoft.com/office/drawing/2014/main" id="{10A71B36-77B8-4C5A-A3A6-F3619ED24535}"/>
              </a:ext>
            </a:extLst>
          </p:cNvPr>
          <p:cNvPicPr>
            <a:picLocks noChangeAspect="1"/>
          </p:cNvPicPr>
          <p:nvPr/>
        </p:nvPicPr>
        <p:blipFill>
          <a:blip r:embed="rId9"/>
          <a:stretch>
            <a:fillRect/>
          </a:stretch>
        </p:blipFill>
        <p:spPr>
          <a:xfrm>
            <a:off x="385230" y="4508420"/>
            <a:ext cx="3856235" cy="2065407"/>
          </a:xfrm>
          <a:prstGeom prst="rect">
            <a:avLst/>
          </a:prstGeom>
        </p:spPr>
      </p:pic>
      <p:pic>
        <p:nvPicPr>
          <p:cNvPr id="17" name="Picture 16">
            <a:extLst>
              <a:ext uri="{FF2B5EF4-FFF2-40B4-BE49-F238E27FC236}">
                <a16:creationId xmlns:a16="http://schemas.microsoft.com/office/drawing/2014/main" id="{53F49643-E4DA-4C76-84C5-0C2E3A5E1E27}"/>
              </a:ext>
            </a:extLst>
          </p:cNvPr>
          <p:cNvPicPr>
            <a:picLocks noChangeAspect="1"/>
          </p:cNvPicPr>
          <p:nvPr/>
        </p:nvPicPr>
        <p:blipFill>
          <a:blip r:embed="rId10"/>
          <a:stretch>
            <a:fillRect/>
          </a:stretch>
        </p:blipFill>
        <p:spPr>
          <a:xfrm>
            <a:off x="1925310" y="3496544"/>
            <a:ext cx="1237341" cy="854890"/>
          </a:xfrm>
          <a:prstGeom prst="rect">
            <a:avLst/>
          </a:prstGeom>
        </p:spPr>
      </p:pic>
    </p:spTree>
    <p:extLst>
      <p:ext uri="{BB962C8B-B14F-4D97-AF65-F5344CB8AC3E}">
        <p14:creationId xmlns:p14="http://schemas.microsoft.com/office/powerpoint/2010/main" val="2317270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591F5F-9148-493D-989E-268351F834A1}"/>
              </a:ext>
            </a:extLst>
          </p:cNvPr>
          <p:cNvSpPr txBox="1"/>
          <p:nvPr/>
        </p:nvSpPr>
        <p:spPr>
          <a:xfrm>
            <a:off x="3228843" y="1066800"/>
            <a:ext cx="2686313" cy="5041829"/>
          </a:xfrm>
          <a:prstGeom prst="rect">
            <a:avLst/>
          </a:prstGeom>
          <a:noFill/>
        </p:spPr>
        <p:txBody>
          <a:bodyPr wrap="none" rtlCol="0">
            <a:spAutoFit/>
          </a:bodyPr>
          <a:lstStyle/>
          <a:p>
            <a:pPr marL="0" marR="0" algn="ctr">
              <a:lnSpc>
                <a:spcPct val="107000"/>
              </a:lnSpc>
              <a:spcBef>
                <a:spcPts val="0"/>
              </a:spcBef>
              <a:spcAft>
                <a:spcPts val="800"/>
              </a:spcAft>
            </a:pPr>
            <a:r>
              <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Community Trust</a:t>
            </a:r>
          </a:p>
          <a:p>
            <a:pPr marL="0" marR="0" algn="ctr">
              <a:lnSpc>
                <a:spcPct val="107000"/>
              </a:lnSpc>
              <a:spcBef>
                <a:spcPts val="0"/>
              </a:spcBef>
              <a:spcAft>
                <a:spcPts val="800"/>
              </a:spcAft>
            </a:pPr>
            <a:r>
              <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Treasure Chest</a:t>
            </a:r>
          </a:p>
          <a:p>
            <a:pPr marL="0" marR="0" algn="ctr">
              <a:lnSpc>
                <a:spcPct val="107000"/>
              </a:lnSpc>
              <a:spcBef>
                <a:spcPts val="0"/>
              </a:spcBef>
              <a:spcAft>
                <a:spcPts val="800"/>
              </a:spcAft>
            </a:pPr>
            <a:r>
              <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Helping Hand</a:t>
            </a:r>
          </a:p>
          <a:p>
            <a:pPr marL="0" marR="0" algn="ctr">
              <a:lnSpc>
                <a:spcPct val="107000"/>
              </a:lnSpc>
              <a:spcBef>
                <a:spcPts val="0"/>
              </a:spcBef>
              <a:spcAft>
                <a:spcPts val="800"/>
              </a:spcAft>
            </a:pPr>
            <a:r>
              <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Shed</a:t>
            </a:r>
          </a:p>
          <a:p>
            <a:pPr marL="0" marR="0" algn="ctr">
              <a:lnSpc>
                <a:spcPct val="107000"/>
              </a:lnSpc>
              <a:spcBef>
                <a:spcPts val="0"/>
              </a:spcBef>
              <a:spcAft>
                <a:spcPts val="800"/>
              </a:spcAft>
            </a:pPr>
            <a:r>
              <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Fashion Forward</a:t>
            </a:r>
          </a:p>
        </p:txBody>
      </p:sp>
      <p:sp>
        <p:nvSpPr>
          <p:cNvPr id="4" name="TextBox 3">
            <a:extLst>
              <a:ext uri="{FF2B5EF4-FFF2-40B4-BE49-F238E27FC236}">
                <a16:creationId xmlns:a16="http://schemas.microsoft.com/office/drawing/2014/main" id="{A71F742C-9E5E-46F1-8B91-228419DD411F}"/>
              </a:ext>
            </a:extLst>
          </p:cNvPr>
          <p:cNvSpPr txBox="1"/>
          <p:nvPr/>
        </p:nvSpPr>
        <p:spPr>
          <a:xfrm>
            <a:off x="386993" y="243781"/>
            <a:ext cx="4612846" cy="461665"/>
          </a:xfrm>
          <a:prstGeom prst="rect">
            <a:avLst/>
          </a:prstGeom>
          <a:noFill/>
        </p:spPr>
        <p:txBody>
          <a:bodyPr wrap="square" rtlCol="0">
            <a:spAutoFit/>
          </a:bodyPr>
          <a:lstStyle/>
          <a:p>
            <a:r>
              <a:rPr lang="en-US" sz="2400" b="1" dirty="0">
                <a:solidFill>
                  <a:schemeClr val="tx2">
                    <a:lumMod val="60000"/>
                    <a:lumOff val="40000"/>
                  </a:schemeClr>
                </a:solidFill>
              </a:rPr>
              <a:t>THE BRAND (match the mission…)</a:t>
            </a:r>
          </a:p>
        </p:txBody>
      </p:sp>
    </p:spTree>
    <p:extLst>
      <p:ext uri="{BB962C8B-B14F-4D97-AF65-F5344CB8AC3E}">
        <p14:creationId xmlns:p14="http://schemas.microsoft.com/office/powerpoint/2010/main" val="832061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Shape, arrow&#10;&#10;Description automatically generated">
            <a:extLst>
              <a:ext uri="{FF2B5EF4-FFF2-40B4-BE49-F238E27FC236}">
                <a16:creationId xmlns:a16="http://schemas.microsoft.com/office/drawing/2014/main" id="{CCE84EF6-3020-4D44-91E3-44313737637B}"/>
              </a:ext>
            </a:extLst>
          </p:cNvPr>
          <p:cNvPicPr>
            <a:picLocks noChangeAspect="1"/>
          </p:cNvPicPr>
          <p:nvPr/>
        </p:nvPicPr>
        <p:blipFill rotWithShape="1">
          <a:blip r:embed="rId2"/>
          <a:srcRect l="1485" r="2702" b="5"/>
          <a:stretch/>
        </p:blipFill>
        <p:spPr>
          <a:xfrm>
            <a:off x="7390701" y="3989409"/>
            <a:ext cx="1555560" cy="1304261"/>
          </a:xfrm>
          <a:prstGeom prst="rect">
            <a:avLst/>
          </a:prstGeom>
        </p:spPr>
      </p:pic>
      <p:sp>
        <p:nvSpPr>
          <p:cNvPr id="2" name="TextBox 1">
            <a:extLst>
              <a:ext uri="{FF2B5EF4-FFF2-40B4-BE49-F238E27FC236}">
                <a16:creationId xmlns:a16="http://schemas.microsoft.com/office/drawing/2014/main" id="{6B2BE98E-F837-49F3-AF4C-73C8BE7E747D}"/>
              </a:ext>
            </a:extLst>
          </p:cNvPr>
          <p:cNvSpPr txBox="1"/>
          <p:nvPr/>
        </p:nvSpPr>
        <p:spPr>
          <a:xfrm>
            <a:off x="280193" y="1372153"/>
            <a:ext cx="8352080" cy="508351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marL="155448">
              <a:lnSpc>
                <a:spcPct val="90000"/>
              </a:lnSpc>
              <a:spcAft>
                <a:spcPts val="200"/>
              </a:spcAft>
            </a:pPr>
            <a:r>
              <a:rPr lang="en-US" sz="2400" dirty="0"/>
              <a:t>Original founder of People Helping People was George Martin who simply wanted to help those in need. People that struggled with addictions and had financial problems were the people he wanted to help. The ultimate goal was to strengthen the people around him and build the community. </a:t>
            </a:r>
          </a:p>
          <a:p>
            <a:pPr marL="155448">
              <a:lnSpc>
                <a:spcPct val="90000"/>
              </a:lnSpc>
              <a:spcBef>
                <a:spcPts val="1200"/>
              </a:spcBef>
              <a:spcAft>
                <a:spcPts val="200"/>
              </a:spcAft>
            </a:pPr>
            <a:r>
              <a:rPr lang="en-US" sz="2400" dirty="0"/>
              <a:t>Started by gathering used clothing and selling it for very cheap. He started the 50-cent rack, the dollar rack, and did whatever he could to cut the prices as low as possible. He helped maintain people's clothes by washing them and replenish </a:t>
            </a:r>
            <a:r>
              <a:rPr lang="en-US" sz="2400" dirty="0">
                <a:effectLst>
                  <a:glow rad="101600">
                    <a:schemeClr val="bg1">
                      <a:alpha val="60000"/>
                    </a:schemeClr>
                  </a:glow>
                </a:effectLst>
              </a:rPr>
              <a:t>clothes that </a:t>
            </a:r>
            <a:r>
              <a:rPr lang="en-US" sz="2400" dirty="0"/>
              <a:t>were old or falling apart. </a:t>
            </a:r>
          </a:p>
          <a:p>
            <a:pPr marL="155448">
              <a:lnSpc>
                <a:spcPct val="90000"/>
              </a:lnSpc>
              <a:spcBef>
                <a:spcPts val="1200"/>
              </a:spcBef>
              <a:spcAft>
                <a:spcPts val="200"/>
              </a:spcAft>
            </a:pPr>
            <a:r>
              <a:rPr lang="en-US" sz="2400" dirty="0"/>
              <a:t>Jeremy took over in 2016 and started with vouchers </a:t>
            </a:r>
            <a:r>
              <a:rPr lang="en-US" sz="2400" dirty="0">
                <a:effectLst>
                  <a:glow rad="101600">
                    <a:schemeClr val="bg1">
                      <a:alpha val="60000"/>
                    </a:schemeClr>
                  </a:glow>
                </a:effectLst>
              </a:rPr>
              <a:t>that helped </a:t>
            </a:r>
            <a:r>
              <a:rPr lang="en-US" sz="2400" dirty="0"/>
              <a:t>pay half of people's expenses on houses, clothing, and furniture. Established a partnership with the Union Country Sheriff’s Department to help inmates. </a:t>
            </a:r>
          </a:p>
        </p:txBody>
      </p:sp>
      <p:sp>
        <p:nvSpPr>
          <p:cNvPr id="4" name="Slide Number Placeholder 3">
            <a:extLst>
              <a:ext uri="{FF2B5EF4-FFF2-40B4-BE49-F238E27FC236}">
                <a16:creationId xmlns:a16="http://schemas.microsoft.com/office/drawing/2014/main" id="{79D60D21-B708-4ED3-8310-4603191F2573}"/>
              </a:ext>
            </a:extLst>
          </p:cNvPr>
          <p:cNvSpPr>
            <a:spLocks noGrp="1"/>
          </p:cNvSpPr>
          <p:nvPr>
            <p:ph type="sldNum" sz="quarter" idx="12"/>
          </p:nvPr>
        </p:nvSpPr>
        <p:spPr>
          <a:xfrm>
            <a:off x="8778240" y="6455664"/>
            <a:ext cx="336042" cy="365125"/>
          </a:xfrm>
        </p:spPr>
        <p:txBody>
          <a:bodyPr vert="horz" lIns="91440" tIns="45720" rIns="91440" bIns="45720" rtlCol="0" anchor="ctr">
            <a:normAutofit/>
          </a:bodyPr>
          <a:lstStyle/>
          <a:p>
            <a:pPr>
              <a:spcAft>
                <a:spcPts val="600"/>
              </a:spcAft>
            </a:pPr>
            <a:fld id="{3A506330-D00E-F84A-A805-33CAD003CA21}" type="slidenum">
              <a:rPr lang="en-US" sz="1000">
                <a:solidFill>
                  <a:srgbClr val="FFFFFF"/>
                </a:solidFill>
              </a:rPr>
              <a:pPr>
                <a:spcAft>
                  <a:spcPts val="600"/>
                </a:spcAft>
              </a:pPr>
              <a:t>3</a:t>
            </a:fld>
            <a:endParaRPr lang="en-US" sz="1000">
              <a:solidFill>
                <a:srgbClr val="FFFFFF"/>
              </a:solidFill>
            </a:endParaRPr>
          </a:p>
        </p:txBody>
      </p:sp>
      <p:sp>
        <p:nvSpPr>
          <p:cNvPr id="11" name="Rectangle 8">
            <a:extLst>
              <a:ext uri="{FF2B5EF4-FFF2-40B4-BE49-F238E27FC236}">
                <a16:creationId xmlns:a16="http://schemas.microsoft.com/office/drawing/2014/main" id="{D726C3A4-FBB9-4E7D-9B25-B147A42B1EFE}"/>
              </a:ext>
            </a:extLst>
          </p:cNvPr>
          <p:cNvSpPr txBox="1">
            <a:spLocks noChangeArrowheads="1"/>
          </p:cNvSpPr>
          <p:nvPr/>
        </p:nvSpPr>
        <p:spPr bwMode="auto">
          <a:xfrm>
            <a:off x="390797" y="232583"/>
            <a:ext cx="7847192" cy="1101265"/>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defRPr/>
            </a:pPr>
            <a:r>
              <a:rPr lang="en-US" sz="4300" b="1" dirty="0">
                <a:latin typeface="+mj-lt"/>
                <a:ea typeface="+mj-ea"/>
                <a:cs typeface="+mj-cs"/>
              </a:rPr>
              <a:t>People Helping People</a:t>
            </a:r>
          </a:p>
          <a:p>
            <a:pPr>
              <a:lnSpc>
                <a:spcPct val="90000"/>
              </a:lnSpc>
              <a:spcBef>
                <a:spcPct val="0"/>
              </a:spcBef>
              <a:spcAft>
                <a:spcPts val="600"/>
              </a:spcAft>
              <a:defRPr/>
            </a:pPr>
            <a:r>
              <a:rPr lang="en-US" sz="3900" b="1" dirty="0">
                <a:latin typeface="+mj-lt"/>
                <a:ea typeface="+mj-ea"/>
                <a:cs typeface="+mj-cs"/>
              </a:rPr>
              <a:t>Back Story</a:t>
            </a:r>
          </a:p>
        </p:txBody>
      </p:sp>
    </p:spTree>
    <p:extLst>
      <p:ext uri="{BB962C8B-B14F-4D97-AF65-F5344CB8AC3E}">
        <p14:creationId xmlns:p14="http://schemas.microsoft.com/office/powerpoint/2010/main" val="1708519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1F742C-9E5E-46F1-8B91-228419DD411F}"/>
              </a:ext>
            </a:extLst>
          </p:cNvPr>
          <p:cNvSpPr txBox="1"/>
          <p:nvPr/>
        </p:nvSpPr>
        <p:spPr>
          <a:xfrm>
            <a:off x="386993" y="243781"/>
            <a:ext cx="3856234" cy="461665"/>
          </a:xfrm>
          <a:prstGeom prst="rect">
            <a:avLst/>
          </a:prstGeom>
          <a:noFill/>
        </p:spPr>
        <p:txBody>
          <a:bodyPr wrap="square" rtlCol="0">
            <a:spAutoFit/>
          </a:bodyPr>
          <a:lstStyle/>
          <a:p>
            <a:r>
              <a:rPr lang="en-US" sz="2400" b="1" dirty="0">
                <a:solidFill>
                  <a:schemeClr val="tx2">
                    <a:lumMod val="60000"/>
                    <a:lumOff val="40000"/>
                  </a:schemeClr>
                </a:solidFill>
              </a:rPr>
              <a:t>SWOT</a:t>
            </a:r>
          </a:p>
        </p:txBody>
      </p:sp>
      <p:pic>
        <p:nvPicPr>
          <p:cNvPr id="7" name="Picture 2" descr="See the source image">
            <a:extLst>
              <a:ext uri="{FF2B5EF4-FFF2-40B4-BE49-F238E27FC236}">
                <a16:creationId xmlns:a16="http://schemas.microsoft.com/office/drawing/2014/main" id="{210C2312-649D-49D5-B17B-BD9F787FA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6060" cy="20469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A51CE11-81F0-4C19-B9F6-71EC27DD838A}"/>
              </a:ext>
            </a:extLst>
          </p:cNvPr>
          <p:cNvPicPr>
            <a:picLocks noChangeAspect="1"/>
          </p:cNvPicPr>
          <p:nvPr/>
        </p:nvPicPr>
        <p:blipFill>
          <a:blip r:embed="rId3"/>
          <a:stretch>
            <a:fillRect/>
          </a:stretch>
        </p:blipFill>
        <p:spPr>
          <a:xfrm>
            <a:off x="1421934" y="1147040"/>
            <a:ext cx="6300132" cy="3441738"/>
          </a:xfrm>
          <a:prstGeom prst="rect">
            <a:avLst/>
          </a:prstGeom>
        </p:spPr>
      </p:pic>
      <p:pic>
        <p:nvPicPr>
          <p:cNvPr id="6" name="Picture 2" descr="See the source image">
            <a:extLst>
              <a:ext uri="{FF2B5EF4-FFF2-40B4-BE49-F238E27FC236}">
                <a16:creationId xmlns:a16="http://schemas.microsoft.com/office/drawing/2014/main" id="{6DC9C9D8-5413-4F62-B0A3-84CD2A64C8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8003" y="4412379"/>
            <a:ext cx="3967993" cy="235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741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E88A58F-3CAA-45DE-B860-B5ED7E0A42A2}"/>
              </a:ext>
            </a:extLst>
          </p:cNvPr>
          <p:cNvSpPr/>
          <p:nvPr/>
        </p:nvSpPr>
        <p:spPr>
          <a:xfrm>
            <a:off x="2658888" y="1748803"/>
            <a:ext cx="3405052" cy="35095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7192EF-355A-451E-82CC-65E2AE3F4BCA}"/>
              </a:ext>
            </a:extLst>
          </p:cNvPr>
          <p:cNvSpPr txBox="1"/>
          <p:nvPr/>
        </p:nvSpPr>
        <p:spPr>
          <a:xfrm>
            <a:off x="156754" y="217714"/>
            <a:ext cx="4429418" cy="1077218"/>
          </a:xfrm>
          <a:prstGeom prst="rect">
            <a:avLst/>
          </a:prstGeom>
          <a:noFill/>
        </p:spPr>
        <p:txBody>
          <a:bodyPr wrap="none" rtlCol="0">
            <a:spAutoFit/>
          </a:bodyPr>
          <a:lstStyle/>
          <a:p>
            <a:r>
              <a:rPr lang="en-US" sz="3600" dirty="0">
                <a:latin typeface="Georgia" panose="02040502050405020303" pitchFamily="18" charset="0"/>
              </a:rPr>
              <a:t>Thrift Store Industry</a:t>
            </a:r>
          </a:p>
          <a:p>
            <a:r>
              <a:rPr lang="en-US" sz="2800" dirty="0">
                <a:latin typeface="Georgia" panose="02040502050405020303" pitchFamily="18" charset="0"/>
              </a:rPr>
              <a:t>Market Potential</a:t>
            </a:r>
          </a:p>
        </p:txBody>
      </p:sp>
      <p:sp>
        <p:nvSpPr>
          <p:cNvPr id="4" name="TextBox 3">
            <a:extLst>
              <a:ext uri="{FF2B5EF4-FFF2-40B4-BE49-F238E27FC236}">
                <a16:creationId xmlns:a16="http://schemas.microsoft.com/office/drawing/2014/main" id="{1A1732B4-8A1B-4B80-BBAC-C1146755C566}"/>
              </a:ext>
            </a:extLst>
          </p:cNvPr>
          <p:cNvSpPr txBox="1"/>
          <p:nvPr/>
        </p:nvSpPr>
        <p:spPr>
          <a:xfrm>
            <a:off x="5062455" y="1966517"/>
            <a:ext cx="1408271" cy="646331"/>
          </a:xfrm>
          <a:prstGeom prst="rect">
            <a:avLst/>
          </a:prstGeom>
          <a:solidFill>
            <a:schemeClr val="bg1"/>
          </a:solidFill>
        </p:spPr>
        <p:txBody>
          <a:bodyPr wrap="none" rtlCol="0">
            <a:spAutoFit/>
          </a:bodyPr>
          <a:lstStyle/>
          <a:p>
            <a:r>
              <a:rPr lang="en-US" sz="1200" dirty="0"/>
              <a:t>$10.3 billion</a:t>
            </a:r>
          </a:p>
          <a:p>
            <a:r>
              <a:rPr lang="en-US" sz="1200" dirty="0"/>
              <a:t>25,225 businesses</a:t>
            </a:r>
          </a:p>
          <a:p>
            <a:r>
              <a:rPr lang="en-US" sz="1200" dirty="0"/>
              <a:t>122,335 employees</a:t>
            </a:r>
          </a:p>
        </p:txBody>
      </p:sp>
      <p:sp>
        <p:nvSpPr>
          <p:cNvPr id="5" name="Oval 4">
            <a:extLst>
              <a:ext uri="{FF2B5EF4-FFF2-40B4-BE49-F238E27FC236}">
                <a16:creationId xmlns:a16="http://schemas.microsoft.com/office/drawing/2014/main" id="{C3830D9D-06B4-4E09-B8CF-C8643CD64326}"/>
              </a:ext>
            </a:extLst>
          </p:cNvPr>
          <p:cNvSpPr/>
          <p:nvPr/>
        </p:nvSpPr>
        <p:spPr>
          <a:xfrm>
            <a:off x="3168340" y="2968113"/>
            <a:ext cx="2386148" cy="2290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28273E3-6E0F-4650-BFEA-A1A72B5295CA}"/>
              </a:ext>
            </a:extLst>
          </p:cNvPr>
          <p:cNvSpPr txBox="1"/>
          <p:nvPr/>
        </p:nvSpPr>
        <p:spPr>
          <a:xfrm>
            <a:off x="4694861" y="3114044"/>
            <a:ext cx="1719253" cy="461665"/>
          </a:xfrm>
          <a:prstGeom prst="rect">
            <a:avLst/>
          </a:prstGeom>
          <a:solidFill>
            <a:schemeClr val="bg1"/>
          </a:solidFill>
        </p:spPr>
        <p:txBody>
          <a:bodyPr wrap="none" rtlCol="0">
            <a:spAutoFit/>
          </a:bodyPr>
          <a:lstStyle/>
          <a:p>
            <a:r>
              <a:rPr lang="en-US" sz="1200" dirty="0"/>
              <a:t>$131 million</a:t>
            </a:r>
          </a:p>
          <a:p>
            <a:r>
              <a:rPr lang="en-US" sz="1200" dirty="0"/>
              <a:t>1.3% of U.S. (4.2 million)</a:t>
            </a:r>
          </a:p>
        </p:txBody>
      </p:sp>
      <p:sp>
        <p:nvSpPr>
          <p:cNvPr id="7" name="Oval 6">
            <a:extLst>
              <a:ext uri="{FF2B5EF4-FFF2-40B4-BE49-F238E27FC236}">
                <a16:creationId xmlns:a16="http://schemas.microsoft.com/office/drawing/2014/main" id="{593ACBAA-7864-4928-8831-9C180623C6BE}"/>
              </a:ext>
            </a:extLst>
          </p:cNvPr>
          <p:cNvSpPr/>
          <p:nvPr/>
        </p:nvSpPr>
        <p:spPr>
          <a:xfrm>
            <a:off x="3616831" y="3673619"/>
            <a:ext cx="1489166" cy="15806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1F9772-88AA-4A26-9AF0-6E970E1CA73B}"/>
              </a:ext>
            </a:extLst>
          </p:cNvPr>
          <p:cNvSpPr txBox="1"/>
          <p:nvPr/>
        </p:nvSpPr>
        <p:spPr>
          <a:xfrm>
            <a:off x="4184087" y="3743119"/>
            <a:ext cx="1290738" cy="461665"/>
          </a:xfrm>
          <a:prstGeom prst="rect">
            <a:avLst/>
          </a:prstGeom>
          <a:solidFill>
            <a:schemeClr val="bg1"/>
          </a:solidFill>
        </p:spPr>
        <p:txBody>
          <a:bodyPr wrap="none" rtlCol="0">
            <a:spAutoFit/>
          </a:bodyPr>
          <a:lstStyle/>
          <a:p>
            <a:r>
              <a:rPr lang="en-US" sz="1200" dirty="0"/>
              <a:t>La Grande</a:t>
            </a:r>
          </a:p>
          <a:p>
            <a:r>
              <a:rPr lang="en-US" sz="1200" dirty="0"/>
              <a:t>5,984 households</a:t>
            </a:r>
          </a:p>
        </p:txBody>
      </p:sp>
      <p:sp>
        <p:nvSpPr>
          <p:cNvPr id="15" name="TextBox 14">
            <a:extLst>
              <a:ext uri="{FF2B5EF4-FFF2-40B4-BE49-F238E27FC236}">
                <a16:creationId xmlns:a16="http://schemas.microsoft.com/office/drawing/2014/main" id="{2D4691C5-0291-491B-BA3D-205857BC8EE3}"/>
              </a:ext>
            </a:extLst>
          </p:cNvPr>
          <p:cNvSpPr txBox="1"/>
          <p:nvPr/>
        </p:nvSpPr>
        <p:spPr>
          <a:xfrm>
            <a:off x="2829964" y="1962691"/>
            <a:ext cx="1030707" cy="276999"/>
          </a:xfrm>
          <a:prstGeom prst="rect">
            <a:avLst/>
          </a:prstGeom>
          <a:solidFill>
            <a:schemeClr val="bg1"/>
          </a:solidFill>
        </p:spPr>
        <p:txBody>
          <a:bodyPr wrap="square" rtlCol="0">
            <a:spAutoFit/>
          </a:bodyPr>
          <a:lstStyle/>
          <a:p>
            <a:r>
              <a:rPr lang="en-US" sz="1200" dirty="0"/>
              <a:t>United States</a:t>
            </a:r>
          </a:p>
        </p:txBody>
      </p:sp>
      <p:sp>
        <p:nvSpPr>
          <p:cNvPr id="20" name="TextBox 19">
            <a:extLst>
              <a:ext uri="{FF2B5EF4-FFF2-40B4-BE49-F238E27FC236}">
                <a16:creationId xmlns:a16="http://schemas.microsoft.com/office/drawing/2014/main" id="{516C1AF9-E363-411A-B519-AC2AC9B79C18}"/>
              </a:ext>
            </a:extLst>
          </p:cNvPr>
          <p:cNvSpPr txBox="1"/>
          <p:nvPr/>
        </p:nvSpPr>
        <p:spPr>
          <a:xfrm>
            <a:off x="400769" y="5995104"/>
            <a:ext cx="5535141" cy="707886"/>
          </a:xfrm>
          <a:prstGeom prst="rect">
            <a:avLst/>
          </a:prstGeom>
          <a:noFill/>
        </p:spPr>
        <p:txBody>
          <a:bodyPr wrap="square">
            <a:spAutoFit/>
          </a:bodyPr>
          <a:lstStyle/>
          <a:p>
            <a:r>
              <a:rPr lang="en-US" sz="1000" dirty="0"/>
              <a:t>IBISWorld - </a:t>
            </a:r>
            <a:r>
              <a:rPr lang="en-US" sz="1000" dirty="0">
                <a:hlinkClick r:id="rId2"/>
              </a:rPr>
              <a:t>https://www.ibisworld.com/united-states/market-research-reports/thrift-stores-industry/</a:t>
            </a:r>
            <a:endParaRPr lang="en-US" sz="1000" dirty="0"/>
          </a:p>
          <a:p>
            <a:r>
              <a:rPr lang="en-US" sz="1000" dirty="0"/>
              <a:t>Brandon Gaille - </a:t>
            </a:r>
            <a:r>
              <a:rPr lang="en-US" sz="1000" dirty="0">
                <a:hlinkClick r:id="rId3"/>
              </a:rPr>
              <a:t>https://brandongaille.com/32-thrift-store-industry-statistics-and-trends/</a:t>
            </a:r>
            <a:r>
              <a:rPr lang="en-US" sz="1000" dirty="0"/>
              <a:t> </a:t>
            </a:r>
          </a:p>
          <a:p>
            <a:r>
              <a:rPr lang="en-US" sz="1000" dirty="0"/>
              <a:t>NARTS - </a:t>
            </a:r>
            <a:r>
              <a:rPr lang="en-US" sz="1000" dirty="0">
                <a:hlinkClick r:id="rId4"/>
              </a:rPr>
              <a:t>https://www.narts.org/i4a/pages/index.cfm?pageid=3285</a:t>
            </a:r>
            <a:r>
              <a:rPr lang="en-US" sz="1000" dirty="0"/>
              <a:t> </a:t>
            </a:r>
          </a:p>
          <a:p>
            <a:r>
              <a:rPr lang="en-US" sz="1000" dirty="0"/>
              <a:t>Households - </a:t>
            </a:r>
            <a:r>
              <a:rPr lang="en-US" sz="1000" dirty="0">
                <a:hlinkClick r:id="rId5"/>
              </a:rPr>
              <a:t>www.directmail.com/mailinglists/</a:t>
            </a:r>
            <a:r>
              <a:rPr lang="en-US" sz="1000" dirty="0"/>
              <a:t> (10-mile radius, households $40K+ income)</a:t>
            </a:r>
          </a:p>
        </p:txBody>
      </p:sp>
      <p:sp>
        <p:nvSpPr>
          <p:cNvPr id="21" name="TextBox 20">
            <a:extLst>
              <a:ext uri="{FF2B5EF4-FFF2-40B4-BE49-F238E27FC236}">
                <a16:creationId xmlns:a16="http://schemas.microsoft.com/office/drawing/2014/main" id="{7969BF88-E76F-4069-9323-BFA90A038104}"/>
              </a:ext>
            </a:extLst>
          </p:cNvPr>
          <p:cNvSpPr txBox="1"/>
          <p:nvPr/>
        </p:nvSpPr>
        <p:spPr>
          <a:xfrm>
            <a:off x="6968374" y="1966517"/>
            <a:ext cx="1149995" cy="646331"/>
          </a:xfrm>
          <a:prstGeom prst="rect">
            <a:avLst/>
          </a:prstGeom>
          <a:solidFill>
            <a:schemeClr val="bg1"/>
          </a:solidFill>
        </p:spPr>
        <p:txBody>
          <a:bodyPr wrap="none" rtlCol="0">
            <a:spAutoFit/>
          </a:bodyPr>
          <a:lstStyle/>
          <a:p>
            <a:r>
              <a:rPr lang="en-US" sz="1200" dirty="0"/>
              <a:t>7% CAGR</a:t>
            </a:r>
          </a:p>
          <a:p>
            <a:r>
              <a:rPr lang="en-US" sz="1200" dirty="0"/>
              <a:t>33% Goodwill</a:t>
            </a:r>
          </a:p>
          <a:p>
            <a:r>
              <a:rPr lang="en-US" sz="1200" dirty="0"/>
              <a:t>3,000 locations</a:t>
            </a:r>
          </a:p>
        </p:txBody>
      </p:sp>
      <p:sp>
        <p:nvSpPr>
          <p:cNvPr id="22" name="TextBox 21">
            <a:extLst>
              <a:ext uri="{FF2B5EF4-FFF2-40B4-BE49-F238E27FC236}">
                <a16:creationId xmlns:a16="http://schemas.microsoft.com/office/drawing/2014/main" id="{01E9E5D0-21A3-434A-9832-AA2E18C7F12B}"/>
              </a:ext>
            </a:extLst>
          </p:cNvPr>
          <p:cNvSpPr txBox="1"/>
          <p:nvPr/>
        </p:nvSpPr>
        <p:spPr>
          <a:xfrm>
            <a:off x="400769" y="5404289"/>
            <a:ext cx="2950231" cy="461665"/>
          </a:xfrm>
          <a:prstGeom prst="rect">
            <a:avLst/>
          </a:prstGeom>
          <a:solidFill>
            <a:schemeClr val="bg1"/>
          </a:solidFill>
        </p:spPr>
        <p:txBody>
          <a:bodyPr wrap="square" rtlCol="0">
            <a:spAutoFit/>
          </a:bodyPr>
          <a:lstStyle/>
          <a:p>
            <a:r>
              <a:rPr lang="en-US" sz="1200" dirty="0"/>
              <a:t>20% consumers will visit annually </a:t>
            </a:r>
          </a:p>
          <a:p>
            <a:r>
              <a:rPr lang="en-US" sz="1200" dirty="0"/>
              <a:t>~equal department stores, 2x outlet stores</a:t>
            </a:r>
          </a:p>
        </p:txBody>
      </p:sp>
      <p:sp>
        <p:nvSpPr>
          <p:cNvPr id="23" name="TextBox 22">
            <a:extLst>
              <a:ext uri="{FF2B5EF4-FFF2-40B4-BE49-F238E27FC236}">
                <a16:creationId xmlns:a16="http://schemas.microsoft.com/office/drawing/2014/main" id="{DD57CB69-3E8E-4A3C-ADB5-B5B46F2ED8A3}"/>
              </a:ext>
            </a:extLst>
          </p:cNvPr>
          <p:cNvSpPr txBox="1"/>
          <p:nvPr/>
        </p:nvSpPr>
        <p:spPr>
          <a:xfrm>
            <a:off x="3282661" y="3114044"/>
            <a:ext cx="1030707" cy="276999"/>
          </a:xfrm>
          <a:prstGeom prst="rect">
            <a:avLst/>
          </a:prstGeom>
          <a:solidFill>
            <a:schemeClr val="bg1"/>
          </a:solidFill>
        </p:spPr>
        <p:txBody>
          <a:bodyPr wrap="square" rtlCol="0">
            <a:spAutoFit/>
          </a:bodyPr>
          <a:lstStyle/>
          <a:p>
            <a:r>
              <a:rPr lang="en-US" sz="1200" dirty="0"/>
              <a:t>Oregon</a:t>
            </a:r>
          </a:p>
        </p:txBody>
      </p:sp>
      <p:sp>
        <p:nvSpPr>
          <p:cNvPr id="24" name="TextBox 23">
            <a:extLst>
              <a:ext uri="{FF2B5EF4-FFF2-40B4-BE49-F238E27FC236}">
                <a16:creationId xmlns:a16="http://schemas.microsoft.com/office/drawing/2014/main" id="{8CEF5440-3F48-418C-85D1-5EB70791B3B4}"/>
              </a:ext>
            </a:extLst>
          </p:cNvPr>
          <p:cNvSpPr txBox="1"/>
          <p:nvPr/>
        </p:nvSpPr>
        <p:spPr>
          <a:xfrm>
            <a:off x="4167665" y="4188101"/>
            <a:ext cx="1290738" cy="461665"/>
          </a:xfrm>
          <a:prstGeom prst="rect">
            <a:avLst/>
          </a:prstGeom>
          <a:solidFill>
            <a:schemeClr val="bg1"/>
          </a:solidFill>
        </p:spPr>
        <p:txBody>
          <a:bodyPr wrap="none" rtlCol="0">
            <a:spAutoFit/>
          </a:bodyPr>
          <a:lstStyle/>
          <a:p>
            <a:r>
              <a:rPr lang="en-US" sz="1200" dirty="0"/>
              <a:t>Pendleton</a:t>
            </a:r>
          </a:p>
          <a:p>
            <a:r>
              <a:rPr lang="en-US" sz="1200" dirty="0"/>
              <a:t>6,869 households</a:t>
            </a:r>
          </a:p>
        </p:txBody>
      </p:sp>
    </p:spTree>
    <p:extLst>
      <p:ext uri="{BB962C8B-B14F-4D97-AF65-F5344CB8AC3E}">
        <p14:creationId xmlns:p14="http://schemas.microsoft.com/office/powerpoint/2010/main" val="4086185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8A0F69-1D32-4B82-A631-54399CB59747}"/>
              </a:ext>
            </a:extLst>
          </p:cNvPr>
          <p:cNvSpPr txBox="1"/>
          <p:nvPr/>
        </p:nvSpPr>
        <p:spPr>
          <a:xfrm>
            <a:off x="156754" y="217714"/>
            <a:ext cx="4519186" cy="1077218"/>
          </a:xfrm>
          <a:prstGeom prst="rect">
            <a:avLst/>
          </a:prstGeom>
          <a:noFill/>
        </p:spPr>
        <p:txBody>
          <a:bodyPr wrap="none" rtlCol="0">
            <a:spAutoFit/>
          </a:bodyPr>
          <a:lstStyle/>
          <a:p>
            <a:r>
              <a:rPr lang="en-US" sz="3600" dirty="0">
                <a:latin typeface="Georgia" panose="02040502050405020303" pitchFamily="18" charset="0"/>
              </a:rPr>
              <a:t>Thrift Store Industry</a:t>
            </a:r>
          </a:p>
          <a:p>
            <a:r>
              <a:rPr lang="en-US" sz="2800" dirty="0">
                <a:latin typeface="Georgia" panose="02040502050405020303" pitchFamily="18" charset="0"/>
              </a:rPr>
              <a:t>Market Dynamics </a:t>
            </a:r>
            <a:r>
              <a:rPr lang="en-US" sz="2000" dirty="0">
                <a:solidFill>
                  <a:schemeClr val="bg1">
                    <a:lumMod val="50000"/>
                  </a:schemeClr>
                </a:solidFill>
                <a:latin typeface="Georgia" panose="02040502050405020303" pitchFamily="18" charset="0"/>
              </a:rPr>
              <a:t>(expected)</a:t>
            </a:r>
            <a:endParaRPr lang="en-US" sz="2800" dirty="0">
              <a:solidFill>
                <a:schemeClr val="bg1">
                  <a:lumMod val="50000"/>
                </a:schemeClr>
              </a:solidFill>
              <a:latin typeface="Georgia" panose="02040502050405020303" pitchFamily="18" charset="0"/>
            </a:endParaRPr>
          </a:p>
        </p:txBody>
      </p:sp>
      <p:pic>
        <p:nvPicPr>
          <p:cNvPr id="3" name="Picture 2">
            <a:hlinkClick r:id="rId2"/>
            <a:extLst>
              <a:ext uri="{FF2B5EF4-FFF2-40B4-BE49-F238E27FC236}">
                <a16:creationId xmlns:a16="http://schemas.microsoft.com/office/drawing/2014/main" id="{76D069F7-AA28-4A6A-81C6-9C7CBC21D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949" y="1694576"/>
            <a:ext cx="6356102" cy="4325224"/>
          </a:xfrm>
          <a:prstGeom prst="rect">
            <a:avLst/>
          </a:prstGeom>
        </p:spPr>
      </p:pic>
      <p:sp>
        <p:nvSpPr>
          <p:cNvPr id="4" name="TextBox 3">
            <a:extLst>
              <a:ext uri="{FF2B5EF4-FFF2-40B4-BE49-F238E27FC236}">
                <a16:creationId xmlns:a16="http://schemas.microsoft.com/office/drawing/2014/main" id="{477FCFEB-B08C-4537-9D1C-0C013077D110}"/>
              </a:ext>
            </a:extLst>
          </p:cNvPr>
          <p:cNvSpPr txBox="1"/>
          <p:nvPr/>
        </p:nvSpPr>
        <p:spPr>
          <a:xfrm>
            <a:off x="156754" y="1385559"/>
            <a:ext cx="2036009" cy="400110"/>
          </a:xfrm>
          <a:prstGeom prst="rect">
            <a:avLst/>
          </a:prstGeom>
          <a:solidFill>
            <a:schemeClr val="bg1"/>
          </a:solidFill>
        </p:spPr>
        <p:txBody>
          <a:bodyPr wrap="square" rtlCol="0">
            <a:spAutoFit/>
          </a:bodyPr>
          <a:lstStyle/>
          <a:p>
            <a:r>
              <a:rPr lang="en-US" sz="2000" dirty="0"/>
              <a:t>Counter-Cyclical</a:t>
            </a:r>
          </a:p>
        </p:txBody>
      </p:sp>
      <p:sp>
        <p:nvSpPr>
          <p:cNvPr id="5" name="TextBox 4">
            <a:extLst>
              <a:ext uri="{FF2B5EF4-FFF2-40B4-BE49-F238E27FC236}">
                <a16:creationId xmlns:a16="http://schemas.microsoft.com/office/drawing/2014/main" id="{D9DB8DAC-0EA8-4ED4-A411-03A5E19FD5C1}"/>
              </a:ext>
            </a:extLst>
          </p:cNvPr>
          <p:cNvSpPr txBox="1"/>
          <p:nvPr/>
        </p:nvSpPr>
        <p:spPr>
          <a:xfrm>
            <a:off x="6526472" y="2999664"/>
            <a:ext cx="2617528" cy="338554"/>
          </a:xfrm>
          <a:prstGeom prst="rect">
            <a:avLst/>
          </a:prstGeom>
          <a:noFill/>
        </p:spPr>
        <p:txBody>
          <a:bodyPr wrap="square" rtlCol="0">
            <a:spAutoFit/>
          </a:bodyPr>
          <a:lstStyle/>
          <a:p>
            <a:r>
              <a:rPr lang="en-US" sz="1600" dirty="0">
                <a:effectLst>
                  <a:glow rad="101600">
                    <a:schemeClr val="bg1">
                      <a:alpha val="60000"/>
                    </a:schemeClr>
                  </a:glow>
                </a:effectLst>
              </a:rPr>
              <a:t>+demand premium goods</a:t>
            </a:r>
          </a:p>
        </p:txBody>
      </p:sp>
      <p:sp>
        <p:nvSpPr>
          <p:cNvPr id="6" name="TextBox 5">
            <a:extLst>
              <a:ext uri="{FF2B5EF4-FFF2-40B4-BE49-F238E27FC236}">
                <a16:creationId xmlns:a16="http://schemas.microsoft.com/office/drawing/2014/main" id="{287BEE10-D311-419C-9B1B-576BA9D2F2F1}"/>
              </a:ext>
            </a:extLst>
          </p:cNvPr>
          <p:cNvSpPr txBox="1"/>
          <p:nvPr/>
        </p:nvSpPr>
        <p:spPr>
          <a:xfrm>
            <a:off x="4799738" y="4474029"/>
            <a:ext cx="2617528" cy="338554"/>
          </a:xfrm>
          <a:prstGeom prst="rect">
            <a:avLst/>
          </a:prstGeom>
          <a:noFill/>
        </p:spPr>
        <p:txBody>
          <a:bodyPr wrap="square" rtlCol="0">
            <a:spAutoFit/>
          </a:bodyPr>
          <a:lstStyle/>
          <a:p>
            <a:r>
              <a:rPr lang="en-US" sz="1600" dirty="0">
                <a:effectLst>
                  <a:glow rad="101600">
                    <a:schemeClr val="bg1">
                      <a:alpha val="60000"/>
                    </a:schemeClr>
                  </a:glow>
                </a:effectLst>
              </a:rPr>
              <a:t>+demand bargain goods</a:t>
            </a:r>
          </a:p>
        </p:txBody>
      </p:sp>
      <p:sp>
        <p:nvSpPr>
          <p:cNvPr id="7" name="TextBox 6">
            <a:extLst>
              <a:ext uri="{FF2B5EF4-FFF2-40B4-BE49-F238E27FC236}">
                <a16:creationId xmlns:a16="http://schemas.microsoft.com/office/drawing/2014/main" id="{D2784273-61D1-47C8-86EF-2C9927D08BA0}"/>
              </a:ext>
            </a:extLst>
          </p:cNvPr>
          <p:cNvSpPr txBox="1"/>
          <p:nvPr/>
        </p:nvSpPr>
        <p:spPr>
          <a:xfrm>
            <a:off x="2647524" y="6218373"/>
            <a:ext cx="3848952" cy="369332"/>
          </a:xfrm>
          <a:prstGeom prst="rect">
            <a:avLst/>
          </a:prstGeom>
          <a:noFill/>
        </p:spPr>
        <p:txBody>
          <a:bodyPr wrap="square" rtlCol="0">
            <a:spAutoFit/>
          </a:bodyPr>
          <a:lstStyle/>
          <a:p>
            <a:r>
              <a:rPr lang="en-US" dirty="0">
                <a:effectLst>
                  <a:glow rad="101600">
                    <a:schemeClr val="bg1">
                      <a:alpha val="60000"/>
                    </a:schemeClr>
                  </a:glow>
                </a:effectLst>
              </a:rPr>
              <a:t>Could </a:t>
            </a:r>
            <a:r>
              <a:rPr lang="en-US" b="1" dirty="0">
                <a:effectLst>
                  <a:glow rad="101600">
                    <a:schemeClr val="bg1">
                      <a:alpha val="60000"/>
                    </a:schemeClr>
                  </a:glow>
                </a:effectLst>
              </a:rPr>
              <a:t>Social Good </a:t>
            </a:r>
            <a:r>
              <a:rPr lang="en-US" dirty="0">
                <a:effectLst>
                  <a:glow rad="101600">
                    <a:schemeClr val="bg1">
                      <a:alpha val="60000"/>
                    </a:schemeClr>
                  </a:glow>
                </a:effectLst>
              </a:rPr>
              <a:t>Sustain Demand (?)</a:t>
            </a:r>
          </a:p>
        </p:txBody>
      </p:sp>
    </p:spTree>
    <p:extLst>
      <p:ext uri="{BB962C8B-B14F-4D97-AF65-F5344CB8AC3E}">
        <p14:creationId xmlns:p14="http://schemas.microsoft.com/office/powerpoint/2010/main" val="563000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A15A954-7587-4574-8298-BE6225DC98C3}"/>
              </a:ext>
            </a:extLst>
          </p:cNvPr>
          <p:cNvSpPr/>
          <p:nvPr/>
        </p:nvSpPr>
        <p:spPr>
          <a:xfrm>
            <a:off x="3041009" y="2255417"/>
            <a:ext cx="3061982" cy="301164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00A1B4-134E-493E-BFAD-5497F828E9AE}"/>
              </a:ext>
            </a:extLst>
          </p:cNvPr>
          <p:cNvSpPr txBox="1"/>
          <p:nvPr/>
        </p:nvSpPr>
        <p:spPr>
          <a:xfrm>
            <a:off x="2459372" y="3617698"/>
            <a:ext cx="1163273" cy="461665"/>
          </a:xfrm>
          <a:prstGeom prst="rect">
            <a:avLst/>
          </a:prstGeom>
          <a:solidFill>
            <a:schemeClr val="bg1"/>
          </a:solidFill>
        </p:spPr>
        <p:txBody>
          <a:bodyPr wrap="square" rtlCol="0">
            <a:spAutoFit/>
          </a:bodyPr>
          <a:lstStyle/>
          <a:p>
            <a:pPr>
              <a:spcBef>
                <a:spcPts val="1200"/>
              </a:spcBef>
              <a:spcAft>
                <a:spcPts val="1200"/>
              </a:spcAft>
            </a:pPr>
            <a:r>
              <a:rPr lang="en-US" sz="2400" b="1" dirty="0">
                <a:solidFill>
                  <a:srgbClr val="0000FF"/>
                </a:solidFill>
              </a:rPr>
              <a:t>GIVERS</a:t>
            </a:r>
          </a:p>
        </p:txBody>
      </p:sp>
      <p:sp>
        <p:nvSpPr>
          <p:cNvPr id="4" name="TextBox 3">
            <a:extLst>
              <a:ext uri="{FF2B5EF4-FFF2-40B4-BE49-F238E27FC236}">
                <a16:creationId xmlns:a16="http://schemas.microsoft.com/office/drawing/2014/main" id="{6081F3CD-5CEE-417A-9875-3CFF27E2F26C}"/>
              </a:ext>
            </a:extLst>
          </p:cNvPr>
          <p:cNvSpPr txBox="1"/>
          <p:nvPr/>
        </p:nvSpPr>
        <p:spPr>
          <a:xfrm>
            <a:off x="5320018" y="3617698"/>
            <a:ext cx="1565945" cy="461665"/>
          </a:xfrm>
          <a:prstGeom prst="rect">
            <a:avLst/>
          </a:prstGeom>
          <a:solidFill>
            <a:schemeClr val="bg1"/>
          </a:solidFill>
        </p:spPr>
        <p:txBody>
          <a:bodyPr wrap="square" rtlCol="0">
            <a:spAutoFit/>
          </a:bodyPr>
          <a:lstStyle/>
          <a:p>
            <a:r>
              <a:rPr lang="en-US" sz="2400" b="1" dirty="0">
                <a:solidFill>
                  <a:srgbClr val="00FF00"/>
                </a:solidFill>
              </a:rPr>
              <a:t>SHOPPERS</a:t>
            </a:r>
          </a:p>
        </p:txBody>
      </p:sp>
      <p:sp>
        <p:nvSpPr>
          <p:cNvPr id="5" name="Isosceles Triangle 4">
            <a:extLst>
              <a:ext uri="{FF2B5EF4-FFF2-40B4-BE49-F238E27FC236}">
                <a16:creationId xmlns:a16="http://schemas.microsoft.com/office/drawing/2014/main" id="{BC0525DD-96D5-4AA0-A035-05CB0C6F5048}"/>
              </a:ext>
            </a:extLst>
          </p:cNvPr>
          <p:cNvSpPr/>
          <p:nvPr/>
        </p:nvSpPr>
        <p:spPr>
          <a:xfrm rot="10147522">
            <a:off x="6027488" y="3404708"/>
            <a:ext cx="134224" cy="266351"/>
          </a:xfrm>
          <a:prstGeom prst="triangle">
            <a:avLst/>
          </a:prstGeom>
          <a:solidFill>
            <a:srgbClr val="2F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6D3F27F4-8882-4261-B021-B994368069B5}"/>
              </a:ext>
            </a:extLst>
          </p:cNvPr>
          <p:cNvSpPr/>
          <p:nvPr/>
        </p:nvSpPr>
        <p:spPr>
          <a:xfrm rot="20713571">
            <a:off x="3023666" y="4018506"/>
            <a:ext cx="134224" cy="266351"/>
          </a:xfrm>
          <a:prstGeom prst="triangle">
            <a:avLst/>
          </a:prstGeom>
          <a:solidFill>
            <a:srgbClr val="2F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8">
            <a:extLst>
              <a:ext uri="{FF2B5EF4-FFF2-40B4-BE49-F238E27FC236}">
                <a16:creationId xmlns:a16="http://schemas.microsoft.com/office/drawing/2014/main" id="{C09BA870-3DB0-4DE2-98CE-4915F9A6DC36}"/>
              </a:ext>
            </a:extLst>
          </p:cNvPr>
          <p:cNvSpPr txBox="1">
            <a:spLocks noChangeArrowheads="1"/>
          </p:cNvSpPr>
          <p:nvPr/>
        </p:nvSpPr>
        <p:spPr bwMode="auto">
          <a:xfrm>
            <a:off x="390797" y="232583"/>
            <a:ext cx="7847192" cy="1101265"/>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defRPr/>
            </a:pPr>
            <a:r>
              <a:rPr lang="en-US" sz="4300" b="1" dirty="0">
                <a:latin typeface="+mj-lt"/>
                <a:ea typeface="+mj-ea"/>
                <a:cs typeface="+mj-cs"/>
              </a:rPr>
              <a:t>People Helping People</a:t>
            </a:r>
          </a:p>
          <a:p>
            <a:pPr>
              <a:lnSpc>
                <a:spcPct val="90000"/>
              </a:lnSpc>
              <a:spcBef>
                <a:spcPct val="0"/>
              </a:spcBef>
              <a:spcAft>
                <a:spcPts val="600"/>
              </a:spcAft>
              <a:defRPr/>
            </a:pPr>
            <a:r>
              <a:rPr lang="en-US" sz="3900" b="1" dirty="0">
                <a:latin typeface="+mj-lt"/>
                <a:ea typeface="+mj-ea"/>
                <a:cs typeface="+mj-cs"/>
              </a:rPr>
              <a:t>Market Model</a:t>
            </a:r>
          </a:p>
        </p:txBody>
      </p:sp>
      <p:sp>
        <p:nvSpPr>
          <p:cNvPr id="8" name="TextBox 7">
            <a:extLst>
              <a:ext uri="{FF2B5EF4-FFF2-40B4-BE49-F238E27FC236}">
                <a16:creationId xmlns:a16="http://schemas.microsoft.com/office/drawing/2014/main" id="{8371780F-223A-46ED-8171-850B7A9C0BDD}"/>
              </a:ext>
            </a:extLst>
          </p:cNvPr>
          <p:cNvSpPr txBox="1"/>
          <p:nvPr/>
        </p:nvSpPr>
        <p:spPr>
          <a:xfrm>
            <a:off x="888936" y="1732197"/>
            <a:ext cx="2201842" cy="523220"/>
          </a:xfrm>
          <a:prstGeom prst="rect">
            <a:avLst/>
          </a:prstGeom>
          <a:noFill/>
        </p:spPr>
        <p:txBody>
          <a:bodyPr wrap="square" rtlCol="0">
            <a:spAutoFit/>
          </a:bodyPr>
          <a:lstStyle/>
          <a:p>
            <a:r>
              <a:rPr lang="en-US" sz="1400" dirty="0"/>
              <a:t>social good (help others)</a:t>
            </a:r>
          </a:p>
          <a:p>
            <a:r>
              <a:rPr lang="en-US" sz="1400" dirty="0"/>
              <a:t>avoid waste</a:t>
            </a:r>
          </a:p>
        </p:txBody>
      </p:sp>
      <p:sp>
        <p:nvSpPr>
          <p:cNvPr id="9" name="TextBox 8">
            <a:extLst>
              <a:ext uri="{FF2B5EF4-FFF2-40B4-BE49-F238E27FC236}">
                <a16:creationId xmlns:a16="http://schemas.microsoft.com/office/drawing/2014/main" id="{2E865588-91D3-4640-B661-4D224C7BE7D8}"/>
              </a:ext>
            </a:extLst>
          </p:cNvPr>
          <p:cNvSpPr txBox="1"/>
          <p:nvPr/>
        </p:nvSpPr>
        <p:spPr>
          <a:xfrm>
            <a:off x="5894100" y="5267065"/>
            <a:ext cx="2201842" cy="523220"/>
          </a:xfrm>
          <a:prstGeom prst="rect">
            <a:avLst/>
          </a:prstGeom>
          <a:noFill/>
        </p:spPr>
        <p:txBody>
          <a:bodyPr wrap="square" rtlCol="0">
            <a:spAutoFit/>
          </a:bodyPr>
          <a:lstStyle/>
          <a:p>
            <a:pPr algn="r"/>
            <a:r>
              <a:rPr lang="en-US" sz="1400" dirty="0"/>
              <a:t>affordable goods</a:t>
            </a:r>
          </a:p>
          <a:p>
            <a:pPr algn="r"/>
            <a:r>
              <a:rPr lang="en-US" sz="1400" dirty="0"/>
              <a:t>community benefit</a:t>
            </a:r>
          </a:p>
        </p:txBody>
      </p:sp>
    </p:spTree>
    <p:extLst>
      <p:ext uri="{BB962C8B-B14F-4D97-AF65-F5344CB8AC3E}">
        <p14:creationId xmlns:p14="http://schemas.microsoft.com/office/powerpoint/2010/main" val="263318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D0709A-7DE2-4FF0-98D1-0CD5FD5CCF5F}"/>
              </a:ext>
            </a:extLst>
          </p:cNvPr>
          <p:cNvSpPr txBox="1"/>
          <p:nvPr/>
        </p:nvSpPr>
        <p:spPr>
          <a:xfrm>
            <a:off x="863000" y="3965891"/>
            <a:ext cx="1416478" cy="584775"/>
          </a:xfrm>
          <a:prstGeom prst="rect">
            <a:avLst/>
          </a:prstGeom>
          <a:noFill/>
        </p:spPr>
        <p:txBody>
          <a:bodyPr wrap="none" rtlCol="0">
            <a:spAutoFit/>
          </a:bodyPr>
          <a:lstStyle/>
          <a:p>
            <a:r>
              <a:rPr lang="en-US" sz="1600" dirty="0"/>
              <a:t>gently used</a:t>
            </a:r>
          </a:p>
          <a:p>
            <a:r>
              <a:rPr lang="en-US" sz="1600" dirty="0"/>
              <a:t>charitable gifts</a:t>
            </a:r>
          </a:p>
        </p:txBody>
      </p:sp>
      <p:sp>
        <p:nvSpPr>
          <p:cNvPr id="4" name="TextBox 3">
            <a:extLst>
              <a:ext uri="{FF2B5EF4-FFF2-40B4-BE49-F238E27FC236}">
                <a16:creationId xmlns:a16="http://schemas.microsoft.com/office/drawing/2014/main" id="{6B87AA9A-6A85-4635-86E1-6479C65DF41F}"/>
              </a:ext>
            </a:extLst>
          </p:cNvPr>
          <p:cNvSpPr txBox="1"/>
          <p:nvPr/>
        </p:nvSpPr>
        <p:spPr>
          <a:xfrm>
            <a:off x="6273500" y="1189601"/>
            <a:ext cx="1848521" cy="1754326"/>
          </a:xfrm>
          <a:prstGeom prst="rect">
            <a:avLst/>
          </a:prstGeom>
          <a:noFill/>
        </p:spPr>
        <p:txBody>
          <a:bodyPr wrap="square" rtlCol="0">
            <a:spAutoFit/>
          </a:bodyPr>
          <a:lstStyle/>
          <a:p>
            <a:pPr algn="r"/>
            <a:r>
              <a:rPr lang="en-US" sz="1600" dirty="0"/>
              <a:t>safe, convenient,</a:t>
            </a:r>
          </a:p>
          <a:p>
            <a:pPr algn="r"/>
            <a:r>
              <a:rPr lang="en-US" sz="1600" dirty="0"/>
              <a:t>Judgement-free donation place</a:t>
            </a:r>
          </a:p>
          <a:p>
            <a:pPr algn="ctr"/>
            <a:endParaRPr lang="en-US" dirty="0"/>
          </a:p>
          <a:p>
            <a:pPr algn="ctr"/>
            <a:r>
              <a:rPr lang="en-US" sz="1400" dirty="0"/>
              <a:t>no waste</a:t>
            </a:r>
          </a:p>
          <a:p>
            <a:pPr algn="ctr"/>
            <a:r>
              <a:rPr lang="en-US" sz="1400" dirty="0"/>
              <a:t>social good</a:t>
            </a:r>
          </a:p>
          <a:p>
            <a:pPr algn="ctr"/>
            <a:r>
              <a:rPr lang="en-US" sz="1400" b="1" dirty="0"/>
              <a:t>tax deduction*</a:t>
            </a:r>
          </a:p>
        </p:txBody>
      </p:sp>
      <p:sp>
        <p:nvSpPr>
          <p:cNvPr id="5" name="TextBox 4">
            <a:extLst>
              <a:ext uri="{FF2B5EF4-FFF2-40B4-BE49-F238E27FC236}">
                <a16:creationId xmlns:a16="http://schemas.microsoft.com/office/drawing/2014/main" id="{B9569151-691C-4C98-8E0A-11A6A2D878FF}"/>
              </a:ext>
            </a:extLst>
          </p:cNvPr>
          <p:cNvSpPr txBox="1"/>
          <p:nvPr/>
        </p:nvSpPr>
        <p:spPr>
          <a:xfrm>
            <a:off x="304800" y="240253"/>
            <a:ext cx="2212488" cy="461665"/>
          </a:xfrm>
          <a:prstGeom prst="rect">
            <a:avLst/>
          </a:prstGeom>
          <a:noFill/>
        </p:spPr>
        <p:txBody>
          <a:bodyPr wrap="square" rtlCol="0">
            <a:spAutoFit/>
          </a:bodyPr>
          <a:lstStyle/>
          <a:p>
            <a:r>
              <a:rPr lang="en-US" sz="2400" b="1" dirty="0">
                <a:solidFill>
                  <a:srgbClr val="0000FF"/>
                </a:solidFill>
              </a:rPr>
              <a:t>GIVERS</a:t>
            </a:r>
          </a:p>
        </p:txBody>
      </p:sp>
      <p:sp>
        <p:nvSpPr>
          <p:cNvPr id="6" name="TextBox 5">
            <a:extLst>
              <a:ext uri="{FF2B5EF4-FFF2-40B4-BE49-F238E27FC236}">
                <a16:creationId xmlns:a16="http://schemas.microsoft.com/office/drawing/2014/main" id="{69A4219C-AD27-48E3-9D7D-69CF9BA68D73}"/>
              </a:ext>
            </a:extLst>
          </p:cNvPr>
          <p:cNvSpPr txBox="1"/>
          <p:nvPr/>
        </p:nvSpPr>
        <p:spPr>
          <a:xfrm>
            <a:off x="3210776" y="326320"/>
            <a:ext cx="2393554" cy="1323439"/>
          </a:xfrm>
          <a:prstGeom prst="rect">
            <a:avLst/>
          </a:prstGeom>
          <a:noFill/>
        </p:spPr>
        <p:txBody>
          <a:bodyPr wrap="square" rtlCol="0">
            <a:spAutoFit/>
          </a:bodyPr>
          <a:lstStyle/>
          <a:p>
            <a:pPr algn="ctr"/>
            <a:r>
              <a:rPr lang="en-US" sz="1600" dirty="0"/>
              <a:t>28 – 60</a:t>
            </a:r>
          </a:p>
          <a:p>
            <a:pPr algn="ctr"/>
            <a:r>
              <a:rPr lang="en-US" sz="1600" dirty="0"/>
              <a:t>$40K+ year</a:t>
            </a:r>
          </a:p>
          <a:p>
            <a:pPr algn="ctr"/>
            <a:r>
              <a:rPr lang="en-US" sz="1600" dirty="0"/>
              <a:t>10-mile radius</a:t>
            </a:r>
          </a:p>
          <a:p>
            <a:pPr algn="ctr"/>
            <a:r>
              <a:rPr lang="en-US" sz="1600" dirty="0"/>
              <a:t>own vehicle</a:t>
            </a:r>
          </a:p>
          <a:p>
            <a:pPr algn="ctr"/>
            <a:r>
              <a:rPr lang="en-US" sz="1600" dirty="0"/>
              <a:t>own home</a:t>
            </a:r>
          </a:p>
        </p:txBody>
      </p:sp>
      <p:pic>
        <p:nvPicPr>
          <p:cNvPr id="7" name="Picture 1">
            <a:extLst>
              <a:ext uri="{FF2B5EF4-FFF2-40B4-BE49-F238E27FC236}">
                <a16:creationId xmlns:a16="http://schemas.microsoft.com/office/drawing/2014/main" id="{4DE4395F-445E-4865-B6E6-8A67C81140F7}"/>
              </a:ext>
            </a:extLst>
          </p:cNvPr>
          <p:cNvPicPr>
            <a:picLocks noChangeAspect="1" noChangeArrowheads="1"/>
          </p:cNvPicPr>
          <p:nvPr/>
        </p:nvPicPr>
        <p:blipFill>
          <a:blip r:embed="rId2"/>
          <a:srcRect/>
          <a:stretch>
            <a:fillRect/>
          </a:stretch>
        </p:blipFill>
        <p:spPr bwMode="auto">
          <a:xfrm>
            <a:off x="3052397" y="2299103"/>
            <a:ext cx="2710313" cy="2744192"/>
          </a:xfrm>
          <a:prstGeom prst="rect">
            <a:avLst/>
          </a:prstGeom>
          <a:noFill/>
          <a:ln w="9360">
            <a:noFill/>
            <a:round/>
            <a:headEnd/>
            <a:tailEnd/>
          </a:ln>
        </p:spPr>
      </p:pic>
      <p:sp>
        <p:nvSpPr>
          <p:cNvPr id="8" name="TextBox 7">
            <a:extLst>
              <a:ext uri="{FF2B5EF4-FFF2-40B4-BE49-F238E27FC236}">
                <a16:creationId xmlns:a16="http://schemas.microsoft.com/office/drawing/2014/main" id="{FCA11580-37F9-462F-AA22-8A6CBBEE40D7}"/>
              </a:ext>
            </a:extLst>
          </p:cNvPr>
          <p:cNvSpPr txBox="1"/>
          <p:nvPr/>
        </p:nvSpPr>
        <p:spPr>
          <a:xfrm>
            <a:off x="6273501" y="3996668"/>
            <a:ext cx="1848521" cy="553998"/>
          </a:xfrm>
          <a:prstGeom prst="rect">
            <a:avLst/>
          </a:prstGeom>
          <a:noFill/>
        </p:spPr>
        <p:txBody>
          <a:bodyPr wrap="square" rtlCol="0">
            <a:spAutoFit/>
          </a:bodyPr>
          <a:lstStyle/>
          <a:p>
            <a:pPr algn="r"/>
            <a:r>
              <a:rPr lang="en-US" sz="1600" dirty="0"/>
              <a:t>donation center</a:t>
            </a:r>
          </a:p>
          <a:p>
            <a:pPr algn="r"/>
            <a:r>
              <a:rPr lang="en-US" sz="1400" dirty="0"/>
              <a:t>(La Grande, Pendleton)</a:t>
            </a:r>
          </a:p>
        </p:txBody>
      </p:sp>
      <p:sp>
        <p:nvSpPr>
          <p:cNvPr id="9" name="TextBox 8">
            <a:extLst>
              <a:ext uri="{FF2B5EF4-FFF2-40B4-BE49-F238E27FC236}">
                <a16:creationId xmlns:a16="http://schemas.microsoft.com/office/drawing/2014/main" id="{075F15DB-B7A0-4CC0-AD54-C547AA49E557}"/>
              </a:ext>
            </a:extLst>
          </p:cNvPr>
          <p:cNvSpPr txBox="1"/>
          <p:nvPr/>
        </p:nvSpPr>
        <p:spPr>
          <a:xfrm>
            <a:off x="3483293" y="5515289"/>
            <a:ext cx="1848521" cy="369332"/>
          </a:xfrm>
          <a:prstGeom prst="rect">
            <a:avLst/>
          </a:prstGeom>
          <a:noFill/>
        </p:spPr>
        <p:txBody>
          <a:bodyPr wrap="square" rtlCol="0">
            <a:spAutoFit/>
          </a:bodyPr>
          <a:lstStyle/>
          <a:p>
            <a:pPr algn="ctr"/>
            <a:r>
              <a:rPr lang="en-US" dirty="0"/>
              <a:t>online vs. offline</a:t>
            </a:r>
          </a:p>
        </p:txBody>
      </p:sp>
      <p:sp>
        <p:nvSpPr>
          <p:cNvPr id="12" name="TextBox 11">
            <a:extLst>
              <a:ext uri="{FF2B5EF4-FFF2-40B4-BE49-F238E27FC236}">
                <a16:creationId xmlns:a16="http://schemas.microsoft.com/office/drawing/2014/main" id="{88004452-18C7-47D3-B69A-6254F6533842}"/>
              </a:ext>
            </a:extLst>
          </p:cNvPr>
          <p:cNvSpPr txBox="1"/>
          <p:nvPr/>
        </p:nvSpPr>
        <p:spPr>
          <a:xfrm>
            <a:off x="863000" y="1189601"/>
            <a:ext cx="2360640" cy="1323439"/>
          </a:xfrm>
          <a:prstGeom prst="rect">
            <a:avLst/>
          </a:prstGeom>
          <a:noFill/>
        </p:spPr>
        <p:txBody>
          <a:bodyPr wrap="square">
            <a:spAutoFit/>
          </a:bodyPr>
          <a:lstStyle/>
          <a:p>
            <a:r>
              <a:rPr lang="en-US" sz="1600" dirty="0">
                <a:cs typeface="Calibri"/>
              </a:rPr>
              <a:t>competitors:</a:t>
            </a:r>
          </a:p>
          <a:p>
            <a:r>
              <a:rPr lang="en-US" sz="1600" dirty="0">
                <a:cs typeface="Calibri"/>
              </a:rPr>
              <a:t>store/gather dust</a:t>
            </a:r>
          </a:p>
          <a:p>
            <a:r>
              <a:rPr lang="en-US" sz="1600" dirty="0">
                <a:cs typeface="Calibri"/>
              </a:rPr>
              <a:t>garage sale</a:t>
            </a:r>
          </a:p>
          <a:p>
            <a:r>
              <a:rPr lang="en-US" sz="1600" b="1" dirty="0">
                <a:cs typeface="Calibri"/>
              </a:rPr>
              <a:t>Waste-Pro</a:t>
            </a:r>
          </a:p>
          <a:p>
            <a:r>
              <a:rPr lang="en-US" sz="1600" dirty="0">
                <a:cs typeface="Calibri"/>
              </a:rPr>
              <a:t>ReStore</a:t>
            </a:r>
          </a:p>
        </p:txBody>
      </p:sp>
      <p:sp>
        <p:nvSpPr>
          <p:cNvPr id="13" name="TextBox 12">
            <a:extLst>
              <a:ext uri="{FF2B5EF4-FFF2-40B4-BE49-F238E27FC236}">
                <a16:creationId xmlns:a16="http://schemas.microsoft.com/office/drawing/2014/main" id="{D075FE31-5015-4469-B28A-9288B636E803}"/>
              </a:ext>
            </a:extLst>
          </p:cNvPr>
          <p:cNvSpPr txBox="1"/>
          <p:nvPr/>
        </p:nvSpPr>
        <p:spPr>
          <a:xfrm>
            <a:off x="553518" y="6354794"/>
            <a:ext cx="6051422" cy="307777"/>
          </a:xfrm>
          <a:prstGeom prst="rect">
            <a:avLst/>
          </a:prstGeom>
          <a:noFill/>
        </p:spPr>
        <p:txBody>
          <a:bodyPr wrap="square" rtlCol="0">
            <a:spAutoFit/>
          </a:bodyPr>
          <a:lstStyle/>
          <a:p>
            <a:r>
              <a:rPr lang="en-US" sz="1400" dirty="0"/>
              <a:t>* Underscores the good (charitable nature) of the contribution - +experience</a:t>
            </a:r>
          </a:p>
        </p:txBody>
      </p:sp>
      <p:grpSp>
        <p:nvGrpSpPr>
          <p:cNvPr id="14" name="Group 13">
            <a:extLst>
              <a:ext uri="{FF2B5EF4-FFF2-40B4-BE49-F238E27FC236}">
                <a16:creationId xmlns:a16="http://schemas.microsoft.com/office/drawing/2014/main" id="{7629BD4B-002C-4B1A-AC73-CEF53F3F89CF}"/>
              </a:ext>
            </a:extLst>
          </p:cNvPr>
          <p:cNvGrpSpPr/>
          <p:nvPr/>
        </p:nvGrpSpPr>
        <p:grpSpPr>
          <a:xfrm>
            <a:off x="5237769" y="553255"/>
            <a:ext cx="882127" cy="868698"/>
            <a:chOff x="5237769" y="553255"/>
            <a:chExt cx="882127" cy="868698"/>
          </a:xfrm>
        </p:grpSpPr>
        <p:sp>
          <p:nvSpPr>
            <p:cNvPr id="15" name="Oval 14">
              <a:extLst>
                <a:ext uri="{FF2B5EF4-FFF2-40B4-BE49-F238E27FC236}">
                  <a16:creationId xmlns:a16="http://schemas.microsoft.com/office/drawing/2014/main" id="{267AD295-0D2F-4204-8A83-8C11CD8C46F4}"/>
                </a:ext>
              </a:extLst>
            </p:cNvPr>
            <p:cNvSpPr/>
            <p:nvPr/>
          </p:nvSpPr>
          <p:spPr>
            <a:xfrm>
              <a:off x="5237769" y="553255"/>
              <a:ext cx="882127" cy="868698"/>
            </a:xfrm>
            <a:prstGeom prst="ellipse">
              <a:avLst/>
            </a:prstGeom>
            <a:noFill/>
            <a:ln>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C10F39C-0DE7-48A1-A5AC-D975551A386D}"/>
                </a:ext>
              </a:extLst>
            </p:cNvPr>
            <p:cNvSpPr txBox="1"/>
            <p:nvPr/>
          </p:nvSpPr>
          <p:spPr>
            <a:xfrm>
              <a:off x="5306230" y="849104"/>
              <a:ext cx="745204" cy="276999"/>
            </a:xfrm>
            <a:prstGeom prst="rect">
              <a:avLst/>
            </a:prstGeom>
            <a:noFill/>
          </p:spPr>
          <p:txBody>
            <a:bodyPr wrap="none" rtlCol="0">
              <a:spAutoFit/>
            </a:bodyPr>
            <a:lstStyle/>
            <a:p>
              <a:r>
                <a:rPr lang="en-US" sz="1200" dirty="0"/>
                <a:t>validate?</a:t>
              </a:r>
            </a:p>
          </p:txBody>
        </p:sp>
      </p:grpSp>
    </p:spTree>
    <p:extLst>
      <p:ext uri="{BB962C8B-B14F-4D97-AF65-F5344CB8AC3E}">
        <p14:creationId xmlns:p14="http://schemas.microsoft.com/office/powerpoint/2010/main" val="4033740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D0709A-7DE2-4FF0-98D1-0CD5FD5CCF5F}"/>
              </a:ext>
            </a:extLst>
          </p:cNvPr>
          <p:cNvSpPr txBox="1"/>
          <p:nvPr/>
        </p:nvSpPr>
        <p:spPr>
          <a:xfrm>
            <a:off x="863000" y="3965891"/>
            <a:ext cx="1416478" cy="584775"/>
          </a:xfrm>
          <a:prstGeom prst="rect">
            <a:avLst/>
          </a:prstGeom>
          <a:noFill/>
        </p:spPr>
        <p:txBody>
          <a:bodyPr wrap="none" rtlCol="0">
            <a:spAutoFit/>
          </a:bodyPr>
          <a:lstStyle/>
          <a:p>
            <a:r>
              <a:rPr lang="en-US" sz="1600" dirty="0"/>
              <a:t>gently used</a:t>
            </a:r>
          </a:p>
          <a:p>
            <a:r>
              <a:rPr lang="en-US" sz="1600" dirty="0"/>
              <a:t>charitable gifts</a:t>
            </a:r>
          </a:p>
        </p:txBody>
      </p:sp>
      <p:sp>
        <p:nvSpPr>
          <p:cNvPr id="4" name="TextBox 3">
            <a:extLst>
              <a:ext uri="{FF2B5EF4-FFF2-40B4-BE49-F238E27FC236}">
                <a16:creationId xmlns:a16="http://schemas.microsoft.com/office/drawing/2014/main" id="{6B87AA9A-6A85-4635-86E1-6479C65DF41F}"/>
              </a:ext>
            </a:extLst>
          </p:cNvPr>
          <p:cNvSpPr txBox="1"/>
          <p:nvPr/>
        </p:nvSpPr>
        <p:spPr>
          <a:xfrm>
            <a:off x="6273500" y="1189601"/>
            <a:ext cx="1848521" cy="1754326"/>
          </a:xfrm>
          <a:prstGeom prst="rect">
            <a:avLst/>
          </a:prstGeom>
          <a:noFill/>
        </p:spPr>
        <p:txBody>
          <a:bodyPr wrap="square" rtlCol="0">
            <a:spAutoFit/>
          </a:bodyPr>
          <a:lstStyle/>
          <a:p>
            <a:pPr algn="r"/>
            <a:r>
              <a:rPr lang="en-US" sz="1600" dirty="0"/>
              <a:t>safe, convenient,</a:t>
            </a:r>
          </a:p>
          <a:p>
            <a:pPr algn="r"/>
            <a:r>
              <a:rPr lang="en-US" sz="1600" dirty="0"/>
              <a:t>Judgement-free donation place</a:t>
            </a:r>
          </a:p>
          <a:p>
            <a:pPr algn="ctr"/>
            <a:endParaRPr lang="en-US" dirty="0"/>
          </a:p>
          <a:p>
            <a:pPr algn="ctr"/>
            <a:r>
              <a:rPr lang="en-US" sz="1400" dirty="0"/>
              <a:t>no waste</a:t>
            </a:r>
          </a:p>
          <a:p>
            <a:pPr algn="ctr"/>
            <a:r>
              <a:rPr lang="en-US" sz="1400" dirty="0"/>
              <a:t>social good</a:t>
            </a:r>
          </a:p>
          <a:p>
            <a:pPr algn="ctr"/>
            <a:r>
              <a:rPr lang="en-US" sz="1400" b="1" dirty="0"/>
              <a:t>tax deduction*</a:t>
            </a:r>
          </a:p>
        </p:txBody>
      </p:sp>
      <p:sp>
        <p:nvSpPr>
          <p:cNvPr id="5" name="TextBox 4">
            <a:extLst>
              <a:ext uri="{FF2B5EF4-FFF2-40B4-BE49-F238E27FC236}">
                <a16:creationId xmlns:a16="http://schemas.microsoft.com/office/drawing/2014/main" id="{B9569151-691C-4C98-8E0A-11A6A2D878FF}"/>
              </a:ext>
            </a:extLst>
          </p:cNvPr>
          <p:cNvSpPr txBox="1"/>
          <p:nvPr/>
        </p:nvSpPr>
        <p:spPr>
          <a:xfrm>
            <a:off x="304800" y="240253"/>
            <a:ext cx="2212488" cy="461665"/>
          </a:xfrm>
          <a:prstGeom prst="rect">
            <a:avLst/>
          </a:prstGeom>
          <a:noFill/>
        </p:spPr>
        <p:txBody>
          <a:bodyPr wrap="square" rtlCol="0">
            <a:spAutoFit/>
          </a:bodyPr>
          <a:lstStyle/>
          <a:p>
            <a:r>
              <a:rPr lang="en-US" sz="2400" b="1" dirty="0">
                <a:solidFill>
                  <a:srgbClr val="0000FF"/>
                </a:solidFill>
              </a:rPr>
              <a:t>GIVERS</a:t>
            </a:r>
          </a:p>
        </p:txBody>
      </p:sp>
      <p:sp>
        <p:nvSpPr>
          <p:cNvPr id="6" name="TextBox 5">
            <a:extLst>
              <a:ext uri="{FF2B5EF4-FFF2-40B4-BE49-F238E27FC236}">
                <a16:creationId xmlns:a16="http://schemas.microsoft.com/office/drawing/2014/main" id="{69A4219C-AD27-48E3-9D7D-69CF9BA68D73}"/>
              </a:ext>
            </a:extLst>
          </p:cNvPr>
          <p:cNvSpPr txBox="1"/>
          <p:nvPr/>
        </p:nvSpPr>
        <p:spPr>
          <a:xfrm>
            <a:off x="3210776" y="326320"/>
            <a:ext cx="2393554" cy="1323439"/>
          </a:xfrm>
          <a:prstGeom prst="rect">
            <a:avLst/>
          </a:prstGeom>
          <a:noFill/>
        </p:spPr>
        <p:txBody>
          <a:bodyPr wrap="square" rtlCol="0">
            <a:spAutoFit/>
          </a:bodyPr>
          <a:lstStyle/>
          <a:p>
            <a:pPr algn="ctr"/>
            <a:r>
              <a:rPr lang="en-US" sz="1600" dirty="0"/>
              <a:t>28 – 60</a:t>
            </a:r>
          </a:p>
          <a:p>
            <a:pPr algn="ctr"/>
            <a:r>
              <a:rPr lang="en-US" sz="1600" dirty="0"/>
              <a:t>$40K+ year</a:t>
            </a:r>
          </a:p>
          <a:p>
            <a:pPr algn="ctr"/>
            <a:r>
              <a:rPr lang="en-US" sz="1600" dirty="0"/>
              <a:t>10-mile radius</a:t>
            </a:r>
          </a:p>
          <a:p>
            <a:pPr algn="ctr"/>
            <a:r>
              <a:rPr lang="en-US" sz="1600" dirty="0"/>
              <a:t>own vehicle</a:t>
            </a:r>
          </a:p>
          <a:p>
            <a:pPr algn="ctr"/>
            <a:r>
              <a:rPr lang="en-US" sz="1600" dirty="0"/>
              <a:t>own home</a:t>
            </a:r>
          </a:p>
        </p:txBody>
      </p:sp>
      <p:pic>
        <p:nvPicPr>
          <p:cNvPr id="7" name="Picture 1">
            <a:extLst>
              <a:ext uri="{FF2B5EF4-FFF2-40B4-BE49-F238E27FC236}">
                <a16:creationId xmlns:a16="http://schemas.microsoft.com/office/drawing/2014/main" id="{4DE4395F-445E-4865-B6E6-8A67C81140F7}"/>
              </a:ext>
            </a:extLst>
          </p:cNvPr>
          <p:cNvPicPr>
            <a:picLocks noChangeAspect="1" noChangeArrowheads="1"/>
          </p:cNvPicPr>
          <p:nvPr/>
        </p:nvPicPr>
        <p:blipFill>
          <a:blip r:embed="rId2"/>
          <a:srcRect/>
          <a:stretch>
            <a:fillRect/>
          </a:stretch>
        </p:blipFill>
        <p:spPr bwMode="auto">
          <a:xfrm>
            <a:off x="3052397" y="2299103"/>
            <a:ext cx="2710313" cy="2744192"/>
          </a:xfrm>
          <a:prstGeom prst="rect">
            <a:avLst/>
          </a:prstGeom>
          <a:noFill/>
          <a:ln w="9360">
            <a:noFill/>
            <a:round/>
            <a:headEnd/>
            <a:tailEnd/>
          </a:ln>
        </p:spPr>
      </p:pic>
      <p:sp>
        <p:nvSpPr>
          <p:cNvPr id="8" name="TextBox 7">
            <a:extLst>
              <a:ext uri="{FF2B5EF4-FFF2-40B4-BE49-F238E27FC236}">
                <a16:creationId xmlns:a16="http://schemas.microsoft.com/office/drawing/2014/main" id="{FCA11580-37F9-462F-AA22-8A6CBBEE40D7}"/>
              </a:ext>
            </a:extLst>
          </p:cNvPr>
          <p:cNvSpPr txBox="1"/>
          <p:nvPr/>
        </p:nvSpPr>
        <p:spPr>
          <a:xfrm>
            <a:off x="6273501" y="3996668"/>
            <a:ext cx="1848521" cy="553998"/>
          </a:xfrm>
          <a:prstGeom prst="rect">
            <a:avLst/>
          </a:prstGeom>
          <a:noFill/>
        </p:spPr>
        <p:txBody>
          <a:bodyPr wrap="square" rtlCol="0">
            <a:spAutoFit/>
          </a:bodyPr>
          <a:lstStyle/>
          <a:p>
            <a:pPr algn="r"/>
            <a:r>
              <a:rPr lang="en-US" sz="1600" dirty="0"/>
              <a:t>donation center</a:t>
            </a:r>
          </a:p>
          <a:p>
            <a:pPr algn="r"/>
            <a:r>
              <a:rPr lang="en-US" sz="1400" dirty="0"/>
              <a:t>(La Grande, Pendleton)</a:t>
            </a:r>
          </a:p>
        </p:txBody>
      </p:sp>
      <p:sp>
        <p:nvSpPr>
          <p:cNvPr id="9" name="TextBox 8">
            <a:extLst>
              <a:ext uri="{FF2B5EF4-FFF2-40B4-BE49-F238E27FC236}">
                <a16:creationId xmlns:a16="http://schemas.microsoft.com/office/drawing/2014/main" id="{075F15DB-B7A0-4CC0-AD54-C547AA49E557}"/>
              </a:ext>
            </a:extLst>
          </p:cNvPr>
          <p:cNvSpPr txBox="1"/>
          <p:nvPr/>
        </p:nvSpPr>
        <p:spPr>
          <a:xfrm>
            <a:off x="3483293" y="5515289"/>
            <a:ext cx="1848521" cy="369332"/>
          </a:xfrm>
          <a:prstGeom prst="rect">
            <a:avLst/>
          </a:prstGeom>
          <a:noFill/>
        </p:spPr>
        <p:txBody>
          <a:bodyPr wrap="square" rtlCol="0">
            <a:spAutoFit/>
          </a:bodyPr>
          <a:lstStyle/>
          <a:p>
            <a:pPr algn="ctr"/>
            <a:r>
              <a:rPr lang="en-US" dirty="0"/>
              <a:t>online vs. offline</a:t>
            </a:r>
          </a:p>
        </p:txBody>
      </p:sp>
      <p:sp>
        <p:nvSpPr>
          <p:cNvPr id="12" name="TextBox 11">
            <a:extLst>
              <a:ext uri="{FF2B5EF4-FFF2-40B4-BE49-F238E27FC236}">
                <a16:creationId xmlns:a16="http://schemas.microsoft.com/office/drawing/2014/main" id="{88004452-18C7-47D3-B69A-6254F6533842}"/>
              </a:ext>
            </a:extLst>
          </p:cNvPr>
          <p:cNvSpPr txBox="1"/>
          <p:nvPr/>
        </p:nvSpPr>
        <p:spPr>
          <a:xfrm>
            <a:off x="863000" y="1189601"/>
            <a:ext cx="2360640" cy="1323439"/>
          </a:xfrm>
          <a:prstGeom prst="rect">
            <a:avLst/>
          </a:prstGeom>
          <a:noFill/>
        </p:spPr>
        <p:txBody>
          <a:bodyPr wrap="square">
            <a:spAutoFit/>
          </a:bodyPr>
          <a:lstStyle/>
          <a:p>
            <a:r>
              <a:rPr lang="en-US" sz="1600" dirty="0">
                <a:cs typeface="Calibri"/>
              </a:rPr>
              <a:t>competitors:</a:t>
            </a:r>
          </a:p>
          <a:p>
            <a:r>
              <a:rPr lang="en-US" sz="1600" dirty="0">
                <a:cs typeface="Calibri"/>
              </a:rPr>
              <a:t>store/gather dust</a:t>
            </a:r>
          </a:p>
          <a:p>
            <a:r>
              <a:rPr lang="en-US" sz="1600" dirty="0">
                <a:cs typeface="Calibri"/>
              </a:rPr>
              <a:t>garage sale</a:t>
            </a:r>
          </a:p>
          <a:p>
            <a:r>
              <a:rPr lang="en-US" sz="1600" b="1" dirty="0">
                <a:cs typeface="Calibri"/>
              </a:rPr>
              <a:t>Waste-Pro</a:t>
            </a:r>
          </a:p>
          <a:p>
            <a:r>
              <a:rPr lang="en-US" sz="1600" dirty="0">
                <a:cs typeface="Calibri"/>
              </a:rPr>
              <a:t>ReStore</a:t>
            </a:r>
          </a:p>
        </p:txBody>
      </p:sp>
      <p:sp>
        <p:nvSpPr>
          <p:cNvPr id="13" name="TextBox 12">
            <a:extLst>
              <a:ext uri="{FF2B5EF4-FFF2-40B4-BE49-F238E27FC236}">
                <a16:creationId xmlns:a16="http://schemas.microsoft.com/office/drawing/2014/main" id="{D075FE31-5015-4469-B28A-9288B636E803}"/>
              </a:ext>
            </a:extLst>
          </p:cNvPr>
          <p:cNvSpPr txBox="1"/>
          <p:nvPr/>
        </p:nvSpPr>
        <p:spPr>
          <a:xfrm>
            <a:off x="553518" y="6354794"/>
            <a:ext cx="6051422" cy="307777"/>
          </a:xfrm>
          <a:prstGeom prst="rect">
            <a:avLst/>
          </a:prstGeom>
          <a:noFill/>
        </p:spPr>
        <p:txBody>
          <a:bodyPr wrap="square" rtlCol="0">
            <a:spAutoFit/>
          </a:bodyPr>
          <a:lstStyle/>
          <a:p>
            <a:r>
              <a:rPr lang="en-US" sz="1400" dirty="0"/>
              <a:t>* Underscores the good (charitable nature) of the contribution - +experience</a:t>
            </a:r>
          </a:p>
        </p:txBody>
      </p:sp>
      <p:grpSp>
        <p:nvGrpSpPr>
          <p:cNvPr id="23" name="Group 22">
            <a:extLst>
              <a:ext uri="{FF2B5EF4-FFF2-40B4-BE49-F238E27FC236}">
                <a16:creationId xmlns:a16="http://schemas.microsoft.com/office/drawing/2014/main" id="{97C6E557-ADE8-4546-A7A7-6253921BD4A8}"/>
              </a:ext>
            </a:extLst>
          </p:cNvPr>
          <p:cNvGrpSpPr/>
          <p:nvPr/>
        </p:nvGrpSpPr>
        <p:grpSpPr>
          <a:xfrm>
            <a:off x="5237769" y="553255"/>
            <a:ext cx="882127" cy="868698"/>
            <a:chOff x="5237769" y="553255"/>
            <a:chExt cx="882127" cy="868698"/>
          </a:xfrm>
        </p:grpSpPr>
        <p:sp>
          <p:nvSpPr>
            <p:cNvPr id="2" name="Oval 1">
              <a:extLst>
                <a:ext uri="{FF2B5EF4-FFF2-40B4-BE49-F238E27FC236}">
                  <a16:creationId xmlns:a16="http://schemas.microsoft.com/office/drawing/2014/main" id="{27AD108F-5165-4A24-AEF2-B17FE148C47F}"/>
                </a:ext>
              </a:extLst>
            </p:cNvPr>
            <p:cNvSpPr/>
            <p:nvPr/>
          </p:nvSpPr>
          <p:spPr>
            <a:xfrm>
              <a:off x="5237769" y="553255"/>
              <a:ext cx="882127" cy="868698"/>
            </a:xfrm>
            <a:prstGeom prst="ellipse">
              <a:avLst/>
            </a:prstGeom>
            <a:noFill/>
            <a:ln>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497D80E-24E4-4288-B7C4-80C2B0C3EBDF}"/>
                </a:ext>
              </a:extLst>
            </p:cNvPr>
            <p:cNvSpPr txBox="1"/>
            <p:nvPr/>
          </p:nvSpPr>
          <p:spPr>
            <a:xfrm>
              <a:off x="5306230" y="849104"/>
              <a:ext cx="745204" cy="276999"/>
            </a:xfrm>
            <a:prstGeom prst="rect">
              <a:avLst/>
            </a:prstGeom>
            <a:noFill/>
          </p:spPr>
          <p:txBody>
            <a:bodyPr wrap="none" rtlCol="0">
              <a:spAutoFit/>
            </a:bodyPr>
            <a:lstStyle/>
            <a:p>
              <a:r>
                <a:rPr lang="en-US" sz="1200" dirty="0"/>
                <a:t>validate?</a:t>
              </a:r>
            </a:p>
          </p:txBody>
        </p:sp>
      </p:grpSp>
      <p:grpSp>
        <p:nvGrpSpPr>
          <p:cNvPr id="25" name="Group 24">
            <a:extLst>
              <a:ext uri="{FF2B5EF4-FFF2-40B4-BE49-F238E27FC236}">
                <a16:creationId xmlns:a16="http://schemas.microsoft.com/office/drawing/2014/main" id="{7667E2E8-ABDE-48B2-9FBB-2BC7800054CA}"/>
              </a:ext>
            </a:extLst>
          </p:cNvPr>
          <p:cNvGrpSpPr/>
          <p:nvPr/>
        </p:nvGrpSpPr>
        <p:grpSpPr>
          <a:xfrm>
            <a:off x="2043320" y="1421953"/>
            <a:ext cx="4561620" cy="2833473"/>
            <a:chOff x="2043320" y="1421953"/>
            <a:chExt cx="4561620" cy="2833473"/>
          </a:xfrm>
        </p:grpSpPr>
        <p:grpSp>
          <p:nvGrpSpPr>
            <p:cNvPr id="24" name="Group 23">
              <a:extLst>
                <a:ext uri="{FF2B5EF4-FFF2-40B4-BE49-F238E27FC236}">
                  <a16:creationId xmlns:a16="http://schemas.microsoft.com/office/drawing/2014/main" id="{F9B46D24-6326-40E5-98F9-6317043012CD}"/>
                </a:ext>
              </a:extLst>
            </p:cNvPr>
            <p:cNvGrpSpPr/>
            <p:nvPr/>
          </p:nvGrpSpPr>
          <p:grpSpPr>
            <a:xfrm>
              <a:off x="2043320" y="1851320"/>
              <a:ext cx="4561620" cy="2404106"/>
              <a:chOff x="2043320" y="1851320"/>
              <a:chExt cx="4561620" cy="2404106"/>
            </a:xfrm>
          </p:grpSpPr>
          <p:sp>
            <p:nvSpPr>
              <p:cNvPr id="15" name="Rectangle 14">
                <a:extLst>
                  <a:ext uri="{FF2B5EF4-FFF2-40B4-BE49-F238E27FC236}">
                    <a16:creationId xmlns:a16="http://schemas.microsoft.com/office/drawing/2014/main" id="{D0F40F74-A467-4FA5-A10D-DE3D3E39BA42}"/>
                  </a:ext>
                </a:extLst>
              </p:cNvPr>
              <p:cNvSpPr/>
              <p:nvPr/>
            </p:nvSpPr>
            <p:spPr>
              <a:xfrm>
                <a:off x="2043320" y="1851320"/>
                <a:ext cx="4561620" cy="2404106"/>
              </a:xfrm>
              <a:prstGeom prst="rect">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985A103-3FB8-472F-81D0-DB65DA18C5D4}"/>
                  </a:ext>
                </a:extLst>
              </p:cNvPr>
              <p:cNvSpPr txBox="1"/>
              <p:nvPr/>
            </p:nvSpPr>
            <p:spPr>
              <a:xfrm>
                <a:off x="2186878" y="1922616"/>
                <a:ext cx="4326937" cy="2292935"/>
              </a:xfrm>
              <a:prstGeom prst="rect">
                <a:avLst/>
              </a:prstGeom>
              <a:solidFill>
                <a:schemeClr val="bg1"/>
              </a:solidFill>
            </p:spPr>
            <p:txBody>
              <a:bodyPr wrap="square" rtlCol="0">
                <a:spAutoFit/>
              </a:bodyPr>
              <a:lstStyle/>
              <a:p>
                <a:pPr>
                  <a:spcBef>
                    <a:spcPts val="600"/>
                  </a:spcBef>
                </a:pPr>
                <a:r>
                  <a:rPr lang="en-US" dirty="0"/>
                  <a:t>2 + 1 questions</a:t>
                </a:r>
              </a:p>
              <a:p>
                <a:pPr>
                  <a:spcBef>
                    <a:spcPts val="600"/>
                  </a:spcBef>
                </a:pPr>
                <a:r>
                  <a:rPr lang="en-US" dirty="0"/>
                  <a:t>(1)  What is your zip code?</a:t>
                </a:r>
              </a:p>
              <a:p>
                <a:pPr>
                  <a:spcBef>
                    <a:spcPts val="600"/>
                  </a:spcBef>
                </a:pPr>
                <a:r>
                  <a:rPr lang="en-US" dirty="0"/>
                  <a:t>(2)  Have you ever donated here before?</a:t>
                </a:r>
              </a:p>
              <a:p>
                <a:pPr>
                  <a:spcBef>
                    <a:spcPts val="600"/>
                  </a:spcBef>
                </a:pPr>
                <a:r>
                  <a:rPr lang="en-US" dirty="0"/>
                  <a:t>if no, then…</a:t>
                </a:r>
              </a:p>
              <a:p>
                <a:pPr marL="342900" indent="-342900">
                  <a:spcBef>
                    <a:spcPts val="600"/>
                  </a:spcBef>
                  <a:buAutoNum type="arabicParenBoth" startAt="3"/>
                </a:pPr>
                <a:r>
                  <a:rPr lang="en-US" dirty="0"/>
                  <a:t>How do you learn about us?</a:t>
                </a:r>
              </a:p>
              <a:p>
                <a:pPr>
                  <a:spcBef>
                    <a:spcPts val="600"/>
                  </a:spcBef>
                </a:pPr>
                <a:r>
                  <a:rPr lang="en-US" sz="1400" i="1" dirty="0"/>
                  <a:t>Conduct for two week minimum. Ideally, we would do this for all time so we can see progress over time.</a:t>
                </a:r>
              </a:p>
            </p:txBody>
          </p:sp>
        </p:grpSp>
        <p:cxnSp>
          <p:nvCxnSpPr>
            <p:cNvPr id="19" name="Straight Connector 18">
              <a:extLst>
                <a:ext uri="{FF2B5EF4-FFF2-40B4-BE49-F238E27FC236}">
                  <a16:creationId xmlns:a16="http://schemas.microsoft.com/office/drawing/2014/main" id="{5E1755E4-1663-4319-A70C-4A4AA7C7FE73}"/>
                </a:ext>
              </a:extLst>
            </p:cNvPr>
            <p:cNvCxnSpPr>
              <a:cxnSpLocks/>
            </p:cNvCxnSpPr>
            <p:nvPr/>
          </p:nvCxnSpPr>
          <p:spPr>
            <a:xfrm flipV="1">
              <a:off x="5678832" y="1421953"/>
              <a:ext cx="1" cy="429368"/>
            </a:xfrm>
            <a:prstGeom prst="line">
              <a:avLst/>
            </a:prstGeom>
            <a:ln w="9525">
              <a:solidFill>
                <a:srgbClr val="0000FF"/>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613291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7886</TotalTime>
  <Words>1207</Words>
  <Application>Microsoft Office PowerPoint</Application>
  <PresentationFormat>On-screen Show (4:3)</PresentationFormat>
  <Paragraphs>336</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Portland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Huckins</dc:creator>
  <cp:lastModifiedBy>Wilson Zehr</cp:lastModifiedBy>
  <cp:revision>242</cp:revision>
  <cp:lastPrinted>2021-02-15T22:45:37Z</cp:lastPrinted>
  <dcterms:created xsi:type="dcterms:W3CDTF">2013-05-01T21:15:00Z</dcterms:created>
  <dcterms:modified xsi:type="dcterms:W3CDTF">2021-03-11T19:04:17Z</dcterms:modified>
</cp:coreProperties>
</file>