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518" y="41"/>
      </p:cViewPr>
      <p:guideLst/>
    </p:cSldViewPr>
  </p:slideViewPr>
  <p:notesTextViewPr>
    <p:cViewPr>
      <p:scale>
        <a:sx n="1" d="1"/>
        <a:sy n="1" d="1"/>
      </p:scale>
      <p:origin x="0" y="0"/>
    </p:cViewPr>
  </p:notesTextViewPr>
  <p:notesViewPr>
    <p:cSldViewPr snapToGrid="0">
      <p:cViewPr varScale="1">
        <p:scale>
          <a:sx n="69" d="100"/>
          <a:sy n="69" d="100"/>
        </p:scale>
        <p:origin x="3072" y="4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27537868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pages/Boise-Cascade/107704875923694"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linkedin.com/company/162755?trk=vsrp_companies_res_name&amp;trkInfo=VSRPsearchId:4168306531464372339367,VSRPtargetId:162755,VSRPcmpt:primary" TargetMode="External"/><Relationship Id="rId4" Type="http://schemas.openxmlformats.org/officeDocument/2006/relationships/hyperlink" Target="https://twitter.com/search?q=boise%20cascade&amp;src=typd"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EOUCareerCente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spcAft>
                <a:spcPts val="1600"/>
              </a:spcAft>
              <a:buNone/>
            </a:pPr>
            <a:r>
              <a:rPr lang="en" dirty="0" smtClean="0"/>
              <a:t>Hello, </a:t>
            </a:r>
            <a:r>
              <a:rPr lang="en" dirty="0"/>
              <a:t>we are Stacy Duman, Trisha Wardlow, and Vanessa Sahlfeld, and we are currently business students at Eastern Oregon University, This project is a part of our BA </a:t>
            </a:r>
            <a:r>
              <a:rPr lang="en" dirty="0" smtClean="0"/>
              <a:t>498, Business Policy &amp; Strategy capstone course, </a:t>
            </a:r>
            <a:r>
              <a:rPr lang="en" dirty="0"/>
              <a:t>and as a group we did research to help Boise Cascade to discover their visibility in the community. </a:t>
            </a:r>
          </a:p>
          <a:p>
            <a:pPr lvl="0">
              <a:spcBef>
                <a:spcPts val="0"/>
              </a:spcBef>
              <a:buNone/>
            </a:pPr>
            <a:endParaRPr dirty="0"/>
          </a:p>
        </p:txBody>
      </p:sp>
    </p:spTree>
    <p:extLst>
      <p:ext uri="{BB962C8B-B14F-4D97-AF65-F5344CB8AC3E}">
        <p14:creationId xmlns:p14="http://schemas.microsoft.com/office/powerpoint/2010/main" val="924686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600"/>
              </a:spcBef>
              <a:buNone/>
            </a:pPr>
            <a:r>
              <a:rPr lang="en" dirty="0"/>
              <a:t>After scanning the internet for social media accounts Boise Cascade is linked to the main sites were LinkedIn, Twitter, and FaceBook. LinkedIn is a professional social media account that connects you to job opportunities, successful people, and creates an important environment for young professionals. The Boise Cascade LinkedIn account had a lot of helpful information on it. The most impressive posting I came across was the job listings. Boise Cascade has done an incredible job on listing all job opportunities on this site. It was a smart site to post jobs on, although it is a little difficult to find jobs in your area without opening individual links. </a:t>
            </a:r>
          </a:p>
          <a:p>
            <a:pPr lvl="0" rtl="0">
              <a:lnSpc>
                <a:spcPct val="115000"/>
              </a:lnSpc>
              <a:spcBef>
                <a:spcPts val="600"/>
              </a:spcBef>
              <a:buNone/>
            </a:pPr>
            <a:r>
              <a:rPr lang="en" dirty="0" smtClean="0"/>
              <a:t>Twitter </a:t>
            </a:r>
            <a:r>
              <a:rPr lang="en" dirty="0"/>
              <a:t>is a great tool if you are wanted to advertise concise messages or posting a link to job opportunities. It can also help your imagine presented to a younger crowd such as college-aged students. The site I found was from North Carolina. This twitter didn’t have anything mentioned of the feed. Here in Union County a lot of 20-30 year olds use twitter for news and media source. </a:t>
            </a:r>
          </a:p>
          <a:p>
            <a:pPr lvl="0" rtl="0">
              <a:lnSpc>
                <a:spcPct val="115000"/>
              </a:lnSpc>
              <a:spcBef>
                <a:spcPts val="600"/>
              </a:spcBef>
              <a:buNone/>
            </a:pPr>
            <a:r>
              <a:rPr lang="en" dirty="0" smtClean="0"/>
              <a:t>FaceBook </a:t>
            </a:r>
            <a:r>
              <a:rPr lang="en" dirty="0"/>
              <a:t>is always a great form of social media and has become preference in other generations.The page </a:t>
            </a:r>
            <a:r>
              <a:rPr lang="en" dirty="0" smtClean="0"/>
              <a:t>we </a:t>
            </a:r>
            <a:r>
              <a:rPr lang="en" dirty="0"/>
              <a:t>found did not have anything posted on it. When you search Boise Cascade there are many articles that have been posted about the company on news channels, newspapers, and government officials that have toured the plant. Being able to link the articles onto a FaceBook page is beneficial for users that use FaceBook for another means of gathering information. By creating a link to job listings this can make another portal of opportunities. People on FaceBook have talked about Boise Cascade and that is free advertising. A way to link the two would be an important part to receive infomation.</a:t>
            </a:r>
          </a:p>
          <a:p>
            <a:pPr lvl="0" rtl="0">
              <a:lnSpc>
                <a:spcPct val="115000"/>
              </a:lnSpc>
              <a:spcBef>
                <a:spcPts val="0"/>
              </a:spcBef>
              <a:spcAft>
                <a:spcPts val="1600"/>
              </a:spcAft>
              <a:buNone/>
            </a:pPr>
            <a:endParaRPr dirty="0"/>
          </a:p>
          <a:p>
            <a:pPr lvl="0" rtl="0">
              <a:lnSpc>
                <a:spcPct val="115000"/>
              </a:lnSpc>
              <a:spcBef>
                <a:spcPts val="0"/>
              </a:spcBef>
              <a:spcAft>
                <a:spcPts val="1600"/>
              </a:spcAft>
              <a:buNone/>
            </a:pPr>
            <a:endParaRPr dirty="0"/>
          </a:p>
          <a:p>
            <a:pPr lvl="0" rtl="0">
              <a:lnSpc>
                <a:spcPct val="115000"/>
              </a:lnSpc>
              <a:spcBef>
                <a:spcPts val="0"/>
              </a:spcBef>
              <a:spcAft>
                <a:spcPts val="1600"/>
              </a:spcAft>
              <a:buNone/>
            </a:pPr>
            <a:r>
              <a:rPr lang="en" u="sng" dirty="0">
                <a:solidFill>
                  <a:schemeClr val="hlink"/>
                </a:solidFill>
                <a:hlinkClick r:id="rId3"/>
              </a:rPr>
              <a:t>https://www.facebook.com/pages/Boise-Cascade/107704875923694</a:t>
            </a:r>
          </a:p>
          <a:p>
            <a:pPr lvl="0" rtl="0">
              <a:lnSpc>
                <a:spcPct val="115000"/>
              </a:lnSpc>
              <a:spcBef>
                <a:spcPts val="0"/>
              </a:spcBef>
              <a:spcAft>
                <a:spcPts val="1600"/>
              </a:spcAft>
              <a:buNone/>
            </a:pPr>
            <a:r>
              <a:rPr lang="en" u="sng" dirty="0">
                <a:solidFill>
                  <a:schemeClr val="hlink"/>
                </a:solidFill>
                <a:hlinkClick r:id="rId4"/>
              </a:rPr>
              <a:t>https://twitter.com/search?q=boise%20cascade&amp;src=typd</a:t>
            </a:r>
          </a:p>
          <a:p>
            <a:pPr lvl="0" rtl="0">
              <a:lnSpc>
                <a:spcPct val="115000"/>
              </a:lnSpc>
              <a:spcBef>
                <a:spcPts val="0"/>
              </a:spcBef>
              <a:spcAft>
                <a:spcPts val="1600"/>
              </a:spcAft>
              <a:buNone/>
            </a:pPr>
            <a:r>
              <a:rPr lang="en" u="sng" dirty="0">
                <a:solidFill>
                  <a:schemeClr val="hlink"/>
                </a:solidFill>
                <a:hlinkClick r:id="rId5"/>
              </a:rPr>
              <a:t>https://www.linkedin.com/company/162755?trk=vsrp_companies_res_name&amp;trkInfo=VSRPsearchId%3A4168306531464372339367%2CVSRPtargetId%3A162755%2CVSRPcmpt%3Aprimary</a:t>
            </a:r>
          </a:p>
          <a:p>
            <a:pPr lvl="0">
              <a:lnSpc>
                <a:spcPct val="115000"/>
              </a:lnSpc>
              <a:spcBef>
                <a:spcPts val="0"/>
              </a:spcBef>
              <a:spcAft>
                <a:spcPts val="1600"/>
              </a:spcAft>
              <a:buNone/>
            </a:pPr>
            <a:endParaRPr dirty="0"/>
          </a:p>
        </p:txBody>
      </p:sp>
    </p:spTree>
    <p:extLst>
      <p:ext uri="{BB962C8B-B14F-4D97-AF65-F5344CB8AC3E}">
        <p14:creationId xmlns:p14="http://schemas.microsoft.com/office/powerpoint/2010/main" val="2692504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Here on FaceBook are two examples of how creating a link between what people are </a:t>
            </a:r>
            <a:r>
              <a:rPr lang="en" dirty="0" smtClean="0"/>
              <a:t>mentioning </a:t>
            </a:r>
            <a:r>
              <a:rPr lang="en" dirty="0"/>
              <a:t>about the company and to a Boise Cascade page would be important to see what work Boise Cascade is doing in the community. Since Boise Cascade is doing a lot of </a:t>
            </a:r>
            <a:r>
              <a:rPr lang="en" dirty="0" smtClean="0"/>
              <a:t>sponsorships, </a:t>
            </a:r>
            <a:r>
              <a:rPr lang="en" dirty="0"/>
              <a:t>FaceBook is free advertising to show the community what you are doing for them. The great thing about social media is it can be seen throughout the world. Boise Cascade has a hashtag associated with their name. Once you search the hashtag a lot of articles appear that include the company’s name. </a:t>
            </a:r>
          </a:p>
          <a:p>
            <a:pPr lvl="0">
              <a:spcBef>
                <a:spcPts val="0"/>
              </a:spcBef>
              <a:buNone/>
            </a:pPr>
            <a:endParaRPr dirty="0"/>
          </a:p>
          <a:p>
            <a:pPr lvl="0">
              <a:spcBef>
                <a:spcPts val="0"/>
              </a:spcBef>
              <a:buNone/>
            </a:pPr>
            <a:r>
              <a:rPr lang="en" u="sng" dirty="0">
                <a:solidFill>
                  <a:schemeClr val="hlink"/>
                </a:solidFill>
                <a:hlinkClick r:id="rId3"/>
              </a:rPr>
              <a:t>https://www.facebook.com/EOUCareerCenter/</a:t>
            </a:r>
            <a:r>
              <a:rPr lang="en" dirty="0"/>
              <a:t> </a:t>
            </a:r>
          </a:p>
        </p:txBody>
      </p:sp>
    </p:spTree>
    <p:extLst>
      <p:ext uri="{BB962C8B-B14F-4D97-AF65-F5344CB8AC3E}">
        <p14:creationId xmlns:p14="http://schemas.microsoft.com/office/powerpoint/2010/main" val="2390287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These two reviews </a:t>
            </a:r>
            <a:r>
              <a:rPr lang="en" dirty="0" smtClean="0"/>
              <a:t>about the company came </a:t>
            </a:r>
            <a:r>
              <a:rPr lang="en" dirty="0"/>
              <a:t>from </a:t>
            </a:r>
            <a:r>
              <a:rPr lang="en" dirty="0" smtClean="0"/>
              <a:t>Indeed.com.The </a:t>
            </a:r>
            <a:r>
              <a:rPr lang="en" dirty="0"/>
              <a:t>two comments complimented pay, location, and learning aspect. We understand that these are outliers to our project, but the positive comments match a question we asked our community participants: does Boise Cascade have a positive or negative </a:t>
            </a:r>
            <a:r>
              <a:rPr lang="en" dirty="0" smtClean="0"/>
              <a:t>image </a:t>
            </a:r>
            <a:r>
              <a:rPr lang="en" dirty="0"/>
              <a:t>in the community? Out of the 39 community members who knew who you were, all 39 said they had a positive view of the company.  </a:t>
            </a:r>
          </a:p>
          <a:p>
            <a:pPr lvl="0">
              <a:spcBef>
                <a:spcPts val="0"/>
              </a:spcBef>
              <a:buNone/>
            </a:pPr>
            <a:endParaRPr dirty="0"/>
          </a:p>
          <a:p>
            <a:pPr lvl="0">
              <a:spcBef>
                <a:spcPts val="0"/>
              </a:spcBef>
              <a:buNone/>
            </a:pPr>
            <a:r>
              <a:rPr lang="en" dirty="0"/>
              <a:t>http://www.indeed.com/cmp/Boise-Cascade/reviews?fcountry=US&amp;floc=La+Grande%2C+OR</a:t>
            </a:r>
          </a:p>
        </p:txBody>
      </p:sp>
    </p:spTree>
    <p:extLst>
      <p:ext uri="{BB962C8B-B14F-4D97-AF65-F5344CB8AC3E}">
        <p14:creationId xmlns:p14="http://schemas.microsoft.com/office/powerpoint/2010/main" val="2694698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We asked the community members the same question as our EOU survey which was what they were more susceptible to. The first two options were opposite from what EOU said. Community members said radio was the first advertising they would be likely to hear. Next, social media, such as Facebook. Facebook is great alternative to get your information for the community from.</a:t>
            </a:r>
          </a:p>
          <a:p>
            <a:pPr lvl="0">
              <a:spcBef>
                <a:spcPts val="0"/>
              </a:spcBef>
              <a:buNone/>
            </a:pPr>
            <a:endParaRPr dirty="0"/>
          </a:p>
        </p:txBody>
      </p:sp>
    </p:spTree>
    <p:extLst>
      <p:ext uri="{BB962C8B-B14F-4D97-AF65-F5344CB8AC3E}">
        <p14:creationId xmlns:p14="http://schemas.microsoft.com/office/powerpoint/2010/main" val="2384731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This is the radio ad Boise Cascade played during the summer of 2015 to gain employees. The ad was strictly to obtain employees. We thought a great idea would be to have a running ad about what you do for the community. Especially since you are the largest employer in Union country and since a lot of people in the community thought the company was shutting down the Mt. Emily Mill. This would be a friendly reminder for the community to remember you are still here and still doing well. A radio jingle such as Commercial Tire or Les Schwab would keep a positive review in the community. Also, the two surveys we conducted had radio advertising either in the number one spot or the second. This is advertising that would reach Union, Baker, Wallowa, and Umatilla County.A majority of Eastern Oregon is able to tune into 99.9 and 103.3 and hear the radio advertising play. This is another option to give your company.</a:t>
            </a:r>
          </a:p>
        </p:txBody>
      </p:sp>
    </p:spTree>
    <p:extLst>
      <p:ext uri="{BB962C8B-B14F-4D97-AF65-F5344CB8AC3E}">
        <p14:creationId xmlns:p14="http://schemas.microsoft.com/office/powerpoint/2010/main" val="3933982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799" y="4343400"/>
            <a:ext cx="5522495" cy="4114800"/>
          </a:xfrm>
          <a:prstGeom prst="rect">
            <a:avLst/>
          </a:prstGeom>
        </p:spPr>
        <p:txBody>
          <a:bodyPr lIns="91425" tIns="91425" rIns="91425" bIns="91425" anchor="t" anchorCtr="0">
            <a:noAutofit/>
          </a:bodyPr>
          <a:lstStyle/>
          <a:p>
            <a:pPr lvl="0">
              <a:lnSpc>
                <a:spcPct val="115000"/>
              </a:lnSpc>
              <a:spcBef>
                <a:spcPts val="0"/>
              </a:spcBef>
              <a:spcAft>
                <a:spcPts val="1600"/>
              </a:spcAft>
              <a:buNone/>
            </a:pPr>
            <a:r>
              <a:rPr lang="en" dirty="0"/>
              <a:t>Advertising and sponsoring go hand in hand. One thing that Boise Cascade did well was in Elgin, OR at the Elgin Stud Mill. The sign on the right is located in Elgin when you’re entering the city. It is a bright green sign and displays the Boise Cascade name, but it is also a truck route for the company. It is great advertising in the town of Elgin, but it is also on a highway going toward Wallowa County. The sign on the left is not a good thing. There were rumors that either Boise Cascade was shutting down the Mt. Emily Mill in La Grande, OR or they were closing that part of the building. </a:t>
            </a:r>
            <a:r>
              <a:rPr lang="en" dirty="0" smtClean="0"/>
              <a:t>This </a:t>
            </a:r>
            <a:r>
              <a:rPr lang="en" dirty="0"/>
              <a:t>faded sign that is locaton on Island Ave gives off the notion that Boise Cascade is closed. In fact, Boise Cascade is not. A way to help tell the community that Boise Cascade did not close down would be to put up another sign somewhere on Island Ave. Since La Grande has </a:t>
            </a:r>
            <a:r>
              <a:rPr lang="en" dirty="0" smtClean="0"/>
              <a:t>Eastern </a:t>
            </a:r>
            <a:r>
              <a:rPr lang="en" dirty="0"/>
              <a:t>Oregon University is also helps let everyone know what you are. This is another idea that Boise Cascade could do to </a:t>
            </a:r>
            <a:r>
              <a:rPr lang="en" dirty="0" smtClean="0"/>
              <a:t>adopt </a:t>
            </a:r>
            <a:r>
              <a:rPr lang="en" dirty="0"/>
              <a:t>a newer look. </a:t>
            </a:r>
          </a:p>
        </p:txBody>
      </p:sp>
    </p:spTree>
    <p:extLst>
      <p:ext uri="{BB962C8B-B14F-4D97-AF65-F5344CB8AC3E}">
        <p14:creationId xmlns:p14="http://schemas.microsoft.com/office/powerpoint/2010/main" val="2662736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600"/>
              </a:spcBef>
              <a:buNone/>
            </a:pPr>
            <a:r>
              <a:rPr lang="en" dirty="0" smtClean="0"/>
              <a:t>We </a:t>
            </a:r>
            <a:r>
              <a:rPr lang="en" dirty="0"/>
              <a:t>are aware that Boise Cascade is already </a:t>
            </a:r>
            <a:r>
              <a:rPr lang="en" dirty="0" smtClean="0"/>
              <a:t>has </a:t>
            </a:r>
            <a:r>
              <a:rPr lang="en" dirty="0"/>
              <a:t>many </a:t>
            </a:r>
            <a:r>
              <a:rPr lang="en" dirty="0" smtClean="0"/>
              <a:t>sponsorships, </a:t>
            </a:r>
            <a:r>
              <a:rPr lang="en" dirty="0"/>
              <a:t>but there are many other opportunities to do more in the community. These range from donating money to the booster clubs, sponsoring little </a:t>
            </a:r>
            <a:r>
              <a:rPr lang="en" dirty="0" smtClean="0"/>
              <a:t>league, </a:t>
            </a:r>
            <a:r>
              <a:rPr lang="en" dirty="0"/>
              <a:t>as well as events like the beer festival here in La Grande. These are all great ways to get your name out there but I’m going to take this time to deliver other ways that sponsorships can help you get the right image out to the community.</a:t>
            </a:r>
          </a:p>
          <a:p>
            <a:pPr lvl="0">
              <a:lnSpc>
                <a:spcPct val="115000"/>
              </a:lnSpc>
              <a:spcBef>
                <a:spcPts val="600"/>
              </a:spcBef>
              <a:buNone/>
            </a:pPr>
            <a:r>
              <a:rPr lang="en" dirty="0" smtClean="0"/>
              <a:t>Sponsoring </a:t>
            </a:r>
            <a:r>
              <a:rPr lang="en" dirty="0"/>
              <a:t>has many benefits. The biggest one as mentioned before is to get your name out there. Sponsoring is a great way to do this </a:t>
            </a:r>
            <a:r>
              <a:rPr lang="en" dirty="0" smtClean="0"/>
              <a:t>because </a:t>
            </a:r>
            <a:r>
              <a:rPr lang="en" dirty="0"/>
              <a:t>you can pick what you sponsor to better target the market that you are aiming for. Another reason that sponsoring is ideal for all </a:t>
            </a:r>
            <a:r>
              <a:rPr lang="en" dirty="0" smtClean="0"/>
              <a:t>companies is </a:t>
            </a:r>
            <a:r>
              <a:rPr lang="en" dirty="0"/>
              <a:t>the </a:t>
            </a:r>
            <a:r>
              <a:rPr lang="en" dirty="0" smtClean="0"/>
              <a:t>media </a:t>
            </a:r>
            <a:r>
              <a:rPr lang="en" dirty="0"/>
              <a:t>exposure that you get from sponsoring events. People will post about it and they have the opportunity to post to the Boise Cascade page if it was managed the proper way. </a:t>
            </a:r>
            <a:r>
              <a:rPr lang="en" dirty="0" smtClean="0"/>
              <a:t>People </a:t>
            </a:r>
            <a:r>
              <a:rPr lang="en" dirty="0"/>
              <a:t>have already been doing so with the page you have now </a:t>
            </a:r>
            <a:r>
              <a:rPr lang="en" dirty="0" smtClean="0"/>
              <a:t>as </a:t>
            </a:r>
            <a:r>
              <a:rPr lang="en" dirty="0"/>
              <a:t>pointed out earlier in this presentation. </a:t>
            </a:r>
            <a:endParaRPr lang="en" dirty="0" smtClean="0"/>
          </a:p>
          <a:p>
            <a:pPr lvl="0">
              <a:lnSpc>
                <a:spcPct val="115000"/>
              </a:lnSpc>
              <a:spcBef>
                <a:spcPts val="600"/>
              </a:spcBef>
              <a:buNone/>
            </a:pPr>
            <a:r>
              <a:rPr lang="en" dirty="0" smtClean="0"/>
              <a:t>We </a:t>
            </a:r>
            <a:r>
              <a:rPr lang="en" dirty="0"/>
              <a:t>understand that people are busy with their own full time jobs and personal lives so they are not willing to take the time out of their day to volunteer for this position. It may be beneficial to </a:t>
            </a:r>
            <a:r>
              <a:rPr lang="en" dirty="0" smtClean="0"/>
              <a:t>create </a:t>
            </a:r>
            <a:r>
              <a:rPr lang="en" dirty="0"/>
              <a:t>a position that fits this need and to be able to manage all of the social media to make the perception in the community that you are hoping for. This is </a:t>
            </a:r>
            <a:r>
              <a:rPr lang="en" dirty="0" smtClean="0"/>
              <a:t>a </a:t>
            </a:r>
            <a:r>
              <a:rPr lang="en" dirty="0"/>
              <a:t>good way to </a:t>
            </a:r>
            <a:r>
              <a:rPr lang="en" dirty="0" smtClean="0"/>
              <a:t>attract </a:t>
            </a:r>
            <a:r>
              <a:rPr lang="en" dirty="0"/>
              <a:t>perspective employees and to put awareness in the community that you are actively accepting applications for open positions like the one that the other group will be talking about later. </a:t>
            </a:r>
          </a:p>
        </p:txBody>
      </p:sp>
    </p:spTree>
    <p:extLst>
      <p:ext uri="{BB962C8B-B14F-4D97-AF65-F5344CB8AC3E}">
        <p14:creationId xmlns:p14="http://schemas.microsoft.com/office/powerpoint/2010/main" val="3396735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smtClean="0"/>
              <a:t>We have the </a:t>
            </a:r>
            <a:r>
              <a:rPr lang="en" dirty="0"/>
              <a:t>list of places that Boise Cascade makes donations, but one thing that we have previously talked about and that is not on the list is fun runs. This could be a simple and inexpensive way to get your name out there. You don’t necessarily have to fund and plan the whole </a:t>
            </a:r>
            <a:r>
              <a:rPr lang="en" dirty="0" smtClean="0"/>
              <a:t>run, </a:t>
            </a:r>
            <a:r>
              <a:rPr lang="en" dirty="0"/>
              <a:t>you can simply get a group together and partake in a fun run that is already being held. All this would take is employee volunteers and t-shirts for the group to help the, stand out and to represent the company. </a:t>
            </a:r>
          </a:p>
          <a:p>
            <a:pPr lvl="0">
              <a:spcBef>
                <a:spcPts val="600"/>
              </a:spcBef>
              <a:buNone/>
            </a:pPr>
            <a:r>
              <a:rPr lang="en" dirty="0" smtClean="0"/>
              <a:t>La </a:t>
            </a:r>
            <a:r>
              <a:rPr lang="en" dirty="0"/>
              <a:t>Grande </a:t>
            </a:r>
            <a:r>
              <a:rPr lang="en" dirty="0" smtClean="0"/>
              <a:t>Open </a:t>
            </a:r>
            <a:r>
              <a:rPr lang="en" dirty="0"/>
              <a:t>S</a:t>
            </a:r>
            <a:r>
              <a:rPr lang="en" dirty="0" smtClean="0"/>
              <a:t>treets </a:t>
            </a:r>
            <a:r>
              <a:rPr lang="en" dirty="0"/>
              <a:t>was an event last month that opened Adams up for vendors and other outdoor activities. This was to get people out of the house and doing activities outdoors. </a:t>
            </a:r>
            <a:r>
              <a:rPr lang="en" dirty="0" smtClean="0"/>
              <a:t>A part </a:t>
            </a:r>
            <a:r>
              <a:rPr lang="en" dirty="0"/>
              <a:t>of this event was a fun run that was put on </a:t>
            </a:r>
            <a:r>
              <a:rPr lang="en" dirty="0" smtClean="0"/>
              <a:t>at </a:t>
            </a:r>
            <a:r>
              <a:rPr lang="en" dirty="0"/>
              <a:t>P</a:t>
            </a:r>
            <a:r>
              <a:rPr lang="en" dirty="0" smtClean="0"/>
              <a:t>ioneer </a:t>
            </a:r>
            <a:r>
              <a:rPr lang="en" dirty="0"/>
              <a:t>P</a:t>
            </a:r>
            <a:r>
              <a:rPr lang="en" dirty="0" smtClean="0"/>
              <a:t>ark</a:t>
            </a:r>
            <a:r>
              <a:rPr lang="en" dirty="0"/>
              <a:t>. This is just one of </a:t>
            </a:r>
            <a:r>
              <a:rPr lang="en" dirty="0" smtClean="0"/>
              <a:t>many </a:t>
            </a:r>
            <a:r>
              <a:rPr lang="en" dirty="0"/>
              <a:t>events that Boise Cascade could be a part of. </a:t>
            </a:r>
          </a:p>
        </p:txBody>
      </p:sp>
    </p:spTree>
    <p:extLst>
      <p:ext uri="{BB962C8B-B14F-4D97-AF65-F5344CB8AC3E}">
        <p14:creationId xmlns:p14="http://schemas.microsoft.com/office/powerpoint/2010/main" val="859307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spcAft>
                <a:spcPts val="1600"/>
              </a:spcAft>
              <a:buNone/>
            </a:pPr>
            <a:r>
              <a:rPr lang="en" dirty="0" smtClean="0"/>
              <a:t>Out </a:t>
            </a:r>
            <a:r>
              <a:rPr lang="en" dirty="0"/>
              <a:t>of the 158 students that </a:t>
            </a:r>
            <a:r>
              <a:rPr lang="en" dirty="0" smtClean="0"/>
              <a:t>responded </a:t>
            </a:r>
            <a:r>
              <a:rPr lang="en" dirty="0"/>
              <a:t>to our </a:t>
            </a:r>
            <a:r>
              <a:rPr lang="en" dirty="0" smtClean="0"/>
              <a:t>survey, </a:t>
            </a:r>
            <a:r>
              <a:rPr lang="en" dirty="0"/>
              <a:t>only 52 of them knew of contributions that Boise Cascade makes to the community. We </a:t>
            </a:r>
            <a:r>
              <a:rPr lang="en" dirty="0" smtClean="0"/>
              <a:t>know </a:t>
            </a:r>
            <a:r>
              <a:rPr lang="en" dirty="0"/>
              <a:t>this is not because of </a:t>
            </a:r>
            <a:r>
              <a:rPr lang="en" dirty="0" smtClean="0"/>
              <a:t>not </a:t>
            </a:r>
            <a:r>
              <a:rPr lang="en" dirty="0"/>
              <a:t>having </a:t>
            </a:r>
            <a:r>
              <a:rPr lang="en" dirty="0" smtClean="0"/>
              <a:t>contributions, </a:t>
            </a:r>
            <a:r>
              <a:rPr lang="en" dirty="0"/>
              <a:t>but due to the fact that you are not recognized for your contributions. After looking extensively at the company we believe it is due to the way that you are making the contributions. When you donate money through booster </a:t>
            </a:r>
            <a:r>
              <a:rPr lang="en" dirty="0" smtClean="0"/>
              <a:t>clubs, </a:t>
            </a:r>
            <a:r>
              <a:rPr lang="en" dirty="0"/>
              <a:t>and other groups like </a:t>
            </a:r>
            <a:r>
              <a:rPr lang="en" dirty="0" smtClean="0"/>
              <a:t>these, </a:t>
            </a:r>
            <a:r>
              <a:rPr lang="en" dirty="0"/>
              <a:t>the money is not allocated to certain things. Instead the booster club decides what they money is best used for and you don’t get the recognition for it. So instead of donating to booster </a:t>
            </a:r>
            <a:r>
              <a:rPr lang="en" dirty="0" smtClean="0"/>
              <a:t>clubs, </a:t>
            </a:r>
            <a:r>
              <a:rPr lang="en" dirty="0"/>
              <a:t>it may be more beneficial for Boise Cascade to donate to specific events or teams </a:t>
            </a:r>
            <a:r>
              <a:rPr lang="en" dirty="0" smtClean="0"/>
              <a:t>- that </a:t>
            </a:r>
            <a:r>
              <a:rPr lang="en" dirty="0"/>
              <a:t>way the recognition is </a:t>
            </a:r>
            <a:r>
              <a:rPr lang="en" dirty="0" smtClean="0"/>
              <a:t>correctly </a:t>
            </a:r>
            <a:r>
              <a:rPr lang="en" dirty="0"/>
              <a:t>representing your company. </a:t>
            </a:r>
          </a:p>
          <a:p>
            <a:pPr lvl="0">
              <a:lnSpc>
                <a:spcPct val="115000"/>
              </a:lnSpc>
              <a:spcBef>
                <a:spcPts val="0"/>
              </a:spcBef>
              <a:spcAft>
                <a:spcPts val="1600"/>
              </a:spcAft>
              <a:buNone/>
            </a:pPr>
            <a:endParaRPr dirty="0"/>
          </a:p>
        </p:txBody>
      </p:sp>
    </p:spTree>
    <p:extLst>
      <p:ext uri="{BB962C8B-B14F-4D97-AF65-F5344CB8AC3E}">
        <p14:creationId xmlns:p14="http://schemas.microsoft.com/office/powerpoint/2010/main" val="2274775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This is just a demonstration of the signage that is available on sponsored fields. As you can see in the first picture that is taken from the parking lot of Pioneer park. You are not able see the Boise Cascade sign until you walk all the way around the dugout. Even when you can see the sign the sign is blocked by the gate and it is mostly white space that could potentially be filled with the logo and other information to better attract the eye of people passing by. </a:t>
            </a:r>
          </a:p>
        </p:txBody>
      </p:sp>
    </p:spTree>
    <p:extLst>
      <p:ext uri="{BB962C8B-B14F-4D97-AF65-F5344CB8AC3E}">
        <p14:creationId xmlns:p14="http://schemas.microsoft.com/office/powerpoint/2010/main" val="947884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spcAft>
                <a:spcPts val="1600"/>
              </a:spcAft>
              <a:buNone/>
            </a:pPr>
            <a:r>
              <a:rPr lang="en" dirty="0"/>
              <a:t>We were asked to find new ways for Boise Cascade to improve community engagement and create additional visibility with the local public. To find these new ways we conducted two surveys. The survey's presented us with the results we needed to research the possibilities on why the community might be unaware of Boise Cascade's contributions. Looking at your current activities we were able to answer the questions asked, as well as bring together new tactics that might help increase visibility and in turn recruit the best talent. </a:t>
            </a:r>
          </a:p>
          <a:p>
            <a:pPr lvl="0">
              <a:spcBef>
                <a:spcPts val="0"/>
              </a:spcBef>
              <a:buNone/>
            </a:pPr>
            <a:endParaRPr dirty="0"/>
          </a:p>
        </p:txBody>
      </p:sp>
    </p:spTree>
    <p:extLst>
      <p:ext uri="{BB962C8B-B14F-4D97-AF65-F5344CB8AC3E}">
        <p14:creationId xmlns:p14="http://schemas.microsoft.com/office/powerpoint/2010/main" val="561158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
            </a:r>
            <a:br>
              <a:rPr lang="en" dirty="0"/>
            </a:br>
            <a:r>
              <a:rPr lang="en" dirty="0"/>
              <a:t>This is the sign that is out front of the Elgin ball park. It is a very colorful sign that is prominent and it is easy to see from the highway. This sign is a better use of the space and it is will help with drawing people into the park. Most importantly it is very evident that Boise Cascade sponsors this field.  </a:t>
            </a:r>
          </a:p>
        </p:txBody>
      </p:sp>
    </p:spTree>
    <p:extLst>
      <p:ext uri="{BB962C8B-B14F-4D97-AF65-F5344CB8AC3E}">
        <p14:creationId xmlns:p14="http://schemas.microsoft.com/office/powerpoint/2010/main" val="2558002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600"/>
              </a:spcBef>
              <a:buNone/>
            </a:pPr>
            <a:r>
              <a:rPr lang="en" dirty="0">
                <a:ea typeface="Times New Roman"/>
                <a:cs typeface="Times New Roman"/>
                <a:sym typeface="Times New Roman"/>
              </a:rPr>
              <a:t>This photo is currently the only photo </a:t>
            </a:r>
            <a:r>
              <a:rPr lang="en" dirty="0" smtClean="0">
                <a:ea typeface="Times New Roman"/>
                <a:cs typeface="Times New Roman"/>
                <a:sym typeface="Times New Roman"/>
              </a:rPr>
              <a:t>we </a:t>
            </a:r>
            <a:r>
              <a:rPr lang="en" dirty="0">
                <a:ea typeface="Times New Roman"/>
                <a:cs typeface="Times New Roman"/>
                <a:sym typeface="Times New Roman"/>
              </a:rPr>
              <a:t>could find online of Boise Cascade’s involvement in the community. It was recently taken during a </a:t>
            </a:r>
            <a:r>
              <a:rPr lang="en" dirty="0" smtClean="0">
                <a:ea typeface="Times New Roman"/>
                <a:cs typeface="Times New Roman"/>
                <a:sym typeface="Times New Roman"/>
              </a:rPr>
              <a:t>Career </a:t>
            </a:r>
            <a:r>
              <a:rPr lang="en" dirty="0">
                <a:ea typeface="Times New Roman"/>
                <a:cs typeface="Times New Roman"/>
                <a:sym typeface="Times New Roman"/>
              </a:rPr>
              <a:t>F</a:t>
            </a:r>
            <a:r>
              <a:rPr lang="en" dirty="0" smtClean="0">
                <a:ea typeface="Times New Roman"/>
                <a:cs typeface="Times New Roman"/>
                <a:sym typeface="Times New Roman"/>
              </a:rPr>
              <a:t>air </a:t>
            </a:r>
            <a:r>
              <a:rPr lang="en" dirty="0">
                <a:ea typeface="Times New Roman"/>
                <a:cs typeface="Times New Roman"/>
                <a:sym typeface="Times New Roman"/>
              </a:rPr>
              <a:t>put on for local High Schools. As you’ve already seen from the data you are visible in the community </a:t>
            </a:r>
            <a:r>
              <a:rPr lang="en" dirty="0" smtClean="0">
                <a:ea typeface="Times New Roman"/>
                <a:cs typeface="Times New Roman"/>
                <a:sym typeface="Times New Roman"/>
              </a:rPr>
              <a:t>and the </a:t>
            </a:r>
            <a:r>
              <a:rPr lang="en" dirty="0">
                <a:ea typeface="Times New Roman"/>
                <a:cs typeface="Times New Roman"/>
                <a:sym typeface="Times New Roman"/>
              </a:rPr>
              <a:t>visibility is positive, but the community members are blind to the contributions that you make. While we were gathering data at </a:t>
            </a:r>
            <a:r>
              <a:rPr lang="en" dirty="0" smtClean="0">
                <a:ea typeface="Times New Roman"/>
                <a:cs typeface="Times New Roman"/>
                <a:sym typeface="Times New Roman"/>
              </a:rPr>
              <a:t>Wal-Mart, we talked </a:t>
            </a:r>
            <a:r>
              <a:rPr lang="en" dirty="0">
                <a:ea typeface="Times New Roman"/>
                <a:cs typeface="Times New Roman"/>
                <a:sym typeface="Times New Roman"/>
              </a:rPr>
              <a:t>to a local who has lived in La Grande all his </a:t>
            </a:r>
            <a:r>
              <a:rPr lang="en" dirty="0" smtClean="0">
                <a:ea typeface="Times New Roman"/>
                <a:cs typeface="Times New Roman"/>
                <a:sym typeface="Times New Roman"/>
              </a:rPr>
              <a:t>life, </a:t>
            </a:r>
            <a:r>
              <a:rPr lang="en" dirty="0">
                <a:ea typeface="Times New Roman"/>
                <a:cs typeface="Times New Roman"/>
                <a:sym typeface="Times New Roman"/>
              </a:rPr>
              <a:t>and </a:t>
            </a:r>
            <a:r>
              <a:rPr lang="en" dirty="0" smtClean="0">
                <a:ea typeface="Times New Roman"/>
                <a:cs typeface="Times New Roman"/>
                <a:sym typeface="Times New Roman"/>
              </a:rPr>
              <a:t>he could </a:t>
            </a:r>
            <a:r>
              <a:rPr lang="en" dirty="0">
                <a:ea typeface="Times New Roman"/>
                <a:cs typeface="Times New Roman"/>
                <a:sym typeface="Times New Roman"/>
              </a:rPr>
              <a:t>remember seeing booths from Boise Cascade set up at every local event. He also recalled times when you would have fun activities and prizes like coolers with your logo. </a:t>
            </a:r>
            <a:endParaRPr lang="en" dirty="0" smtClean="0">
              <a:ea typeface="Times New Roman"/>
              <a:cs typeface="Times New Roman"/>
              <a:sym typeface="Times New Roman"/>
            </a:endParaRPr>
          </a:p>
          <a:p>
            <a:pPr lvl="0" rtl="0">
              <a:lnSpc>
                <a:spcPct val="115000"/>
              </a:lnSpc>
              <a:spcBef>
                <a:spcPts val="600"/>
              </a:spcBef>
              <a:buNone/>
            </a:pPr>
            <a:r>
              <a:rPr lang="en" dirty="0" smtClean="0">
                <a:ea typeface="Times New Roman"/>
                <a:cs typeface="Times New Roman"/>
                <a:sym typeface="Times New Roman"/>
              </a:rPr>
              <a:t>This </a:t>
            </a:r>
            <a:r>
              <a:rPr lang="en" dirty="0">
                <a:ea typeface="Times New Roman"/>
                <a:cs typeface="Times New Roman"/>
                <a:sym typeface="Times New Roman"/>
              </a:rPr>
              <a:t>conversation stood out </a:t>
            </a:r>
            <a:r>
              <a:rPr lang="en" dirty="0" smtClean="0">
                <a:ea typeface="Times New Roman"/>
                <a:cs typeface="Times New Roman"/>
                <a:sym typeface="Times New Roman"/>
              </a:rPr>
              <a:t>because </a:t>
            </a:r>
            <a:r>
              <a:rPr lang="en" dirty="0">
                <a:ea typeface="Times New Roman"/>
                <a:cs typeface="Times New Roman"/>
                <a:sym typeface="Times New Roman"/>
              </a:rPr>
              <a:t>our results were able to back up </a:t>
            </a:r>
            <a:r>
              <a:rPr lang="en" dirty="0" smtClean="0">
                <a:ea typeface="Times New Roman"/>
                <a:cs typeface="Times New Roman"/>
                <a:sym typeface="Times New Roman"/>
              </a:rPr>
              <a:t>our </a:t>
            </a:r>
            <a:r>
              <a:rPr lang="en" dirty="0">
                <a:ea typeface="Times New Roman"/>
                <a:cs typeface="Times New Roman"/>
                <a:sym typeface="Times New Roman"/>
              </a:rPr>
              <a:t>thoughts about the fact that you are visible as an organization among the community. </a:t>
            </a:r>
            <a:r>
              <a:rPr lang="en" dirty="0" smtClean="0">
                <a:ea typeface="Times New Roman"/>
                <a:cs typeface="Times New Roman"/>
                <a:sym typeface="Times New Roman"/>
              </a:rPr>
              <a:t>However, that </a:t>
            </a:r>
            <a:r>
              <a:rPr lang="en" dirty="0">
                <a:ea typeface="Times New Roman"/>
                <a:cs typeface="Times New Roman"/>
                <a:sym typeface="Times New Roman"/>
              </a:rPr>
              <a:t>awareness is </a:t>
            </a:r>
            <a:r>
              <a:rPr lang="en" dirty="0" smtClean="0">
                <a:ea typeface="Times New Roman"/>
                <a:cs typeface="Times New Roman"/>
                <a:sym typeface="Times New Roman"/>
              </a:rPr>
              <a:t>dated - you </a:t>
            </a:r>
            <a:r>
              <a:rPr lang="en" dirty="0">
                <a:ea typeface="Times New Roman"/>
                <a:cs typeface="Times New Roman"/>
                <a:sym typeface="Times New Roman"/>
              </a:rPr>
              <a:t>had such a strong image in the past, but the current image is lost. We believe that the loss of visibility could be from when the </a:t>
            </a:r>
            <a:r>
              <a:rPr lang="en" dirty="0" smtClean="0">
                <a:ea typeface="Times New Roman"/>
                <a:cs typeface="Times New Roman"/>
                <a:sym typeface="Times New Roman"/>
              </a:rPr>
              <a:t>[Mt. Emily] mill shut </a:t>
            </a:r>
            <a:r>
              <a:rPr lang="en" dirty="0">
                <a:ea typeface="Times New Roman"/>
                <a:cs typeface="Times New Roman"/>
                <a:sym typeface="Times New Roman"/>
              </a:rPr>
              <a:t>down. Boise Cascade is such a huge employer and to shut down a </a:t>
            </a:r>
            <a:r>
              <a:rPr lang="en" dirty="0" smtClean="0">
                <a:ea typeface="Times New Roman"/>
                <a:cs typeface="Times New Roman"/>
                <a:sym typeface="Times New Roman"/>
              </a:rPr>
              <a:t>mill in </a:t>
            </a:r>
            <a:r>
              <a:rPr lang="en" dirty="0">
                <a:ea typeface="Times New Roman"/>
                <a:cs typeface="Times New Roman"/>
                <a:sym typeface="Times New Roman"/>
              </a:rPr>
              <a:t>a </a:t>
            </a:r>
            <a:r>
              <a:rPr lang="en" dirty="0" smtClean="0">
                <a:ea typeface="Times New Roman"/>
                <a:cs typeface="Times New Roman"/>
                <a:sym typeface="Times New Roman"/>
              </a:rPr>
              <a:t>small community </a:t>
            </a:r>
            <a:r>
              <a:rPr lang="en" dirty="0">
                <a:ea typeface="Times New Roman"/>
                <a:cs typeface="Times New Roman"/>
                <a:sym typeface="Times New Roman"/>
              </a:rPr>
              <a:t>like La Grande i</a:t>
            </a:r>
            <a:r>
              <a:rPr lang="en" dirty="0" smtClean="0">
                <a:ea typeface="Times New Roman"/>
                <a:cs typeface="Times New Roman"/>
                <a:sym typeface="Times New Roman"/>
              </a:rPr>
              <a:t>s </a:t>
            </a:r>
            <a:r>
              <a:rPr lang="en" dirty="0">
                <a:ea typeface="Times New Roman"/>
                <a:cs typeface="Times New Roman"/>
                <a:sym typeface="Times New Roman"/>
              </a:rPr>
              <a:t>devastating. Once the doors </a:t>
            </a:r>
            <a:r>
              <a:rPr lang="en" dirty="0" smtClean="0">
                <a:ea typeface="Times New Roman"/>
                <a:cs typeface="Times New Roman"/>
                <a:sym typeface="Times New Roman"/>
              </a:rPr>
              <a:t>re-opened </a:t>
            </a:r>
            <a:r>
              <a:rPr lang="en" dirty="0">
                <a:ea typeface="Times New Roman"/>
                <a:cs typeface="Times New Roman"/>
                <a:sym typeface="Times New Roman"/>
              </a:rPr>
              <a:t>a gap of uncertainty </a:t>
            </a:r>
            <a:r>
              <a:rPr lang="en" dirty="0" smtClean="0">
                <a:ea typeface="Times New Roman"/>
                <a:cs typeface="Times New Roman"/>
                <a:sym typeface="Times New Roman"/>
              </a:rPr>
              <a:t>had already been </a:t>
            </a:r>
            <a:r>
              <a:rPr lang="en" dirty="0">
                <a:ea typeface="Times New Roman"/>
                <a:cs typeface="Times New Roman"/>
                <a:sym typeface="Times New Roman"/>
              </a:rPr>
              <a:t>created between Boise and the community. </a:t>
            </a:r>
            <a:endParaRPr lang="en" dirty="0" smtClean="0">
              <a:ea typeface="Times New Roman"/>
              <a:cs typeface="Times New Roman"/>
              <a:sym typeface="Times New Roman"/>
            </a:endParaRPr>
          </a:p>
          <a:p>
            <a:pPr lvl="0" rtl="0">
              <a:lnSpc>
                <a:spcPct val="115000"/>
              </a:lnSpc>
              <a:spcBef>
                <a:spcPts val="600"/>
              </a:spcBef>
              <a:buNone/>
            </a:pPr>
            <a:r>
              <a:rPr lang="en" dirty="0" smtClean="0">
                <a:ea typeface="Times New Roman"/>
                <a:cs typeface="Times New Roman"/>
                <a:sym typeface="Times New Roman"/>
              </a:rPr>
              <a:t>You </a:t>
            </a:r>
            <a:r>
              <a:rPr lang="en" dirty="0">
                <a:ea typeface="Times New Roman"/>
                <a:cs typeface="Times New Roman"/>
                <a:sym typeface="Times New Roman"/>
              </a:rPr>
              <a:t>make great contributions to the </a:t>
            </a:r>
            <a:r>
              <a:rPr lang="en" dirty="0" smtClean="0">
                <a:ea typeface="Times New Roman"/>
                <a:cs typeface="Times New Roman"/>
                <a:sym typeface="Times New Roman"/>
              </a:rPr>
              <a:t>community, </a:t>
            </a:r>
            <a:r>
              <a:rPr lang="en" dirty="0">
                <a:ea typeface="Times New Roman"/>
                <a:cs typeface="Times New Roman"/>
                <a:sym typeface="Times New Roman"/>
              </a:rPr>
              <a:t>but it is all hidden from La Grande's eyes. Someone needs to take charge of your image and create more visibility. That way when someone's searching for a job they can see the positive contributions Boise Cascade makes for their community.  Instead of leaving your community to dig for pictures like the one shown here</a:t>
            </a:r>
            <a:r>
              <a:rPr lang="en" dirty="0" smtClean="0">
                <a:ea typeface="Times New Roman"/>
                <a:cs typeface="Times New Roman"/>
                <a:sym typeface="Times New Roman"/>
              </a:rPr>
              <a:t>.</a:t>
            </a:r>
            <a:endParaRPr lang="en" dirty="0">
              <a:ea typeface="Times New Roman"/>
              <a:cs typeface="Times New Roman"/>
              <a:sym typeface="Times New Roman"/>
            </a:endParaRPr>
          </a:p>
          <a:p>
            <a:pPr lvl="0" rtl="0">
              <a:lnSpc>
                <a:spcPct val="115000"/>
              </a:lnSpc>
              <a:spcBef>
                <a:spcPts val="0"/>
              </a:spcBef>
              <a:spcAft>
                <a:spcPts val="1600"/>
              </a:spcAft>
              <a:buNone/>
            </a:pPr>
            <a:endParaRPr sz="1200" dirty="0">
              <a:latin typeface="Times New Roman"/>
              <a:ea typeface="Times New Roman"/>
              <a:cs typeface="Times New Roman"/>
              <a:sym typeface="Times New Roman"/>
            </a:endParaRPr>
          </a:p>
          <a:p>
            <a:pPr lvl="0">
              <a:lnSpc>
                <a:spcPct val="115000"/>
              </a:lnSpc>
              <a:spcBef>
                <a:spcPts val="0"/>
              </a:spcBef>
              <a:spcAft>
                <a:spcPts val="1600"/>
              </a:spcAft>
              <a:buNone/>
            </a:pPr>
            <a:endParaRPr sz="12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1284276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380999" y="4343400"/>
            <a:ext cx="6096001" cy="4114800"/>
          </a:xfrm>
          <a:prstGeom prst="rect">
            <a:avLst/>
          </a:prstGeom>
        </p:spPr>
        <p:txBody>
          <a:bodyPr lIns="91425" tIns="91425" rIns="91425" bIns="91425" anchor="t" anchorCtr="0">
            <a:noAutofit/>
          </a:bodyPr>
          <a:lstStyle/>
          <a:p>
            <a:pPr lvl="0">
              <a:spcBef>
                <a:spcPts val="600"/>
              </a:spcBef>
              <a:buNone/>
            </a:pPr>
            <a:r>
              <a:rPr lang="en" dirty="0">
                <a:ea typeface="Times New Roman"/>
                <a:cs typeface="Times New Roman"/>
                <a:sym typeface="Times New Roman"/>
              </a:rPr>
              <a:t>Here are a few ways we researched and felt would help inspire future talent to choose Boise Cascade for a career and get the community excited about the business. </a:t>
            </a:r>
            <a:endParaRPr lang="en" dirty="0" smtClean="0">
              <a:ea typeface="Times New Roman"/>
              <a:cs typeface="Times New Roman"/>
              <a:sym typeface="Times New Roman"/>
            </a:endParaRPr>
          </a:p>
          <a:p>
            <a:pPr lvl="0">
              <a:spcBef>
                <a:spcPts val="600"/>
              </a:spcBef>
              <a:buNone/>
            </a:pPr>
            <a:r>
              <a:rPr lang="en" dirty="0" smtClean="0">
                <a:ea typeface="Times New Roman"/>
                <a:cs typeface="Times New Roman"/>
                <a:sym typeface="Times New Roman"/>
              </a:rPr>
              <a:t>One idea is to use </a:t>
            </a:r>
            <a:r>
              <a:rPr lang="en" dirty="0">
                <a:ea typeface="Times New Roman"/>
                <a:cs typeface="Times New Roman"/>
                <a:sym typeface="Times New Roman"/>
              </a:rPr>
              <a:t>a tour package to use to show off the different </a:t>
            </a:r>
            <a:r>
              <a:rPr lang="en" dirty="0" smtClean="0">
                <a:ea typeface="Times New Roman"/>
                <a:cs typeface="Times New Roman"/>
                <a:sym typeface="Times New Roman"/>
              </a:rPr>
              <a:t>mills </a:t>
            </a:r>
            <a:r>
              <a:rPr lang="en" dirty="0">
                <a:ea typeface="Times New Roman"/>
                <a:cs typeface="Times New Roman"/>
                <a:sym typeface="Times New Roman"/>
              </a:rPr>
              <a:t>and how they </a:t>
            </a:r>
            <a:r>
              <a:rPr lang="en" dirty="0" smtClean="0">
                <a:ea typeface="Times New Roman"/>
                <a:cs typeface="Times New Roman"/>
                <a:sym typeface="Times New Roman"/>
              </a:rPr>
              <a:t>operate </a:t>
            </a:r>
            <a:r>
              <a:rPr lang="en" dirty="0">
                <a:ea typeface="Times New Roman"/>
                <a:cs typeface="Times New Roman"/>
                <a:sym typeface="Times New Roman"/>
              </a:rPr>
              <a:t>even when they are down. Creating a virtual tour can also be a great way to open people's eyes to exactly what you do. </a:t>
            </a:r>
            <a:r>
              <a:rPr lang="en" dirty="0" smtClean="0">
                <a:ea typeface="Times New Roman"/>
                <a:cs typeface="Times New Roman"/>
                <a:sym typeface="Times New Roman"/>
              </a:rPr>
              <a:t>As BLOT [Business Leader of Tomorrow] Club members, </a:t>
            </a:r>
            <a:r>
              <a:rPr lang="en" dirty="0">
                <a:ea typeface="Times New Roman"/>
                <a:cs typeface="Times New Roman"/>
                <a:sym typeface="Times New Roman"/>
              </a:rPr>
              <a:t>we </a:t>
            </a:r>
            <a:r>
              <a:rPr lang="en" dirty="0" smtClean="0">
                <a:ea typeface="Times New Roman"/>
                <a:cs typeface="Times New Roman"/>
                <a:sym typeface="Times New Roman"/>
              </a:rPr>
              <a:t>visit </a:t>
            </a:r>
            <a:r>
              <a:rPr lang="en" dirty="0">
                <a:ea typeface="Times New Roman"/>
                <a:cs typeface="Times New Roman"/>
                <a:sym typeface="Times New Roman"/>
              </a:rPr>
              <a:t>and tour different organizations and it’s a great opportunity for us to see the potential possibilities that are out there. It also gives us a better understanding of the different aspects of the business world. Manufacturing isn’t a extremely appealing </a:t>
            </a:r>
            <a:r>
              <a:rPr lang="en" dirty="0" smtClean="0">
                <a:ea typeface="Times New Roman"/>
                <a:cs typeface="Times New Roman"/>
                <a:sym typeface="Times New Roman"/>
              </a:rPr>
              <a:t>job for many students. But offering </a:t>
            </a:r>
            <a:r>
              <a:rPr lang="en" dirty="0">
                <a:ea typeface="Times New Roman"/>
                <a:cs typeface="Times New Roman"/>
                <a:sym typeface="Times New Roman"/>
              </a:rPr>
              <a:t>these opportunities for groups like Boy Scouts, Schools, and </a:t>
            </a:r>
            <a:r>
              <a:rPr lang="en" dirty="0" smtClean="0">
                <a:ea typeface="Times New Roman"/>
                <a:cs typeface="Times New Roman"/>
                <a:sym typeface="Times New Roman"/>
              </a:rPr>
              <a:t>Clubs, </a:t>
            </a:r>
            <a:r>
              <a:rPr lang="en" dirty="0">
                <a:ea typeface="Times New Roman"/>
                <a:cs typeface="Times New Roman"/>
                <a:sym typeface="Times New Roman"/>
              </a:rPr>
              <a:t>you are able to shine a light for people who might be interested in a career like (insert job title)? Currently you have a 5th grade class come and tour the Mt Emily plant, which is great. But expanding your tours can also be a great way to start educating different groups about the future advancements </a:t>
            </a:r>
            <a:r>
              <a:rPr lang="en" dirty="0" smtClean="0">
                <a:ea typeface="Times New Roman"/>
                <a:cs typeface="Times New Roman"/>
                <a:sym typeface="Times New Roman"/>
              </a:rPr>
              <a:t>open </a:t>
            </a:r>
            <a:r>
              <a:rPr lang="en" dirty="0">
                <a:ea typeface="Times New Roman"/>
                <a:cs typeface="Times New Roman"/>
                <a:sym typeface="Times New Roman"/>
              </a:rPr>
              <a:t>to them.  </a:t>
            </a:r>
            <a:endParaRPr lang="en" dirty="0" smtClean="0">
              <a:ea typeface="Times New Roman"/>
              <a:cs typeface="Times New Roman"/>
              <a:sym typeface="Times New Roman"/>
            </a:endParaRPr>
          </a:p>
          <a:p>
            <a:pPr lvl="0">
              <a:spcBef>
                <a:spcPts val="600"/>
              </a:spcBef>
              <a:buNone/>
            </a:pPr>
            <a:r>
              <a:rPr lang="en" dirty="0" smtClean="0">
                <a:ea typeface="Times New Roman"/>
                <a:cs typeface="Times New Roman"/>
                <a:sym typeface="Times New Roman"/>
              </a:rPr>
              <a:t>In addition, you could become </a:t>
            </a:r>
            <a:r>
              <a:rPr lang="en" dirty="0">
                <a:ea typeface="Times New Roman"/>
                <a:cs typeface="Times New Roman"/>
                <a:sym typeface="Times New Roman"/>
              </a:rPr>
              <a:t>more connected with La Grande and all of its activities. There are many parades and </a:t>
            </a:r>
            <a:r>
              <a:rPr lang="en" dirty="0" smtClean="0">
                <a:ea typeface="Times New Roman"/>
                <a:cs typeface="Times New Roman"/>
                <a:sym typeface="Times New Roman"/>
              </a:rPr>
              <a:t>community activities where </a:t>
            </a:r>
            <a:r>
              <a:rPr lang="en" dirty="0">
                <a:ea typeface="Times New Roman"/>
                <a:cs typeface="Times New Roman"/>
                <a:sym typeface="Times New Roman"/>
              </a:rPr>
              <a:t>you could set up booths or create floats to show your involvement in the community.  </a:t>
            </a:r>
            <a:endParaRPr lang="en" dirty="0" smtClean="0">
              <a:ea typeface="Times New Roman"/>
              <a:cs typeface="Times New Roman"/>
              <a:sym typeface="Times New Roman"/>
            </a:endParaRPr>
          </a:p>
          <a:p>
            <a:pPr lvl="0">
              <a:spcBef>
                <a:spcPts val="600"/>
              </a:spcBef>
              <a:buNone/>
            </a:pPr>
            <a:r>
              <a:rPr lang="en" dirty="0">
                <a:ea typeface="Times New Roman"/>
                <a:cs typeface="Times New Roman"/>
                <a:sym typeface="Times New Roman"/>
              </a:rPr>
              <a:t>Y</a:t>
            </a:r>
            <a:r>
              <a:rPr lang="en" dirty="0" smtClean="0">
                <a:ea typeface="Times New Roman"/>
                <a:cs typeface="Times New Roman"/>
                <a:sym typeface="Times New Roman"/>
              </a:rPr>
              <a:t>ou </a:t>
            </a:r>
            <a:r>
              <a:rPr lang="en" dirty="0">
                <a:ea typeface="Times New Roman"/>
                <a:cs typeface="Times New Roman"/>
                <a:sym typeface="Times New Roman"/>
              </a:rPr>
              <a:t>could also create different </a:t>
            </a:r>
            <a:r>
              <a:rPr lang="en" dirty="0" smtClean="0">
                <a:ea typeface="Times New Roman"/>
                <a:cs typeface="Times New Roman"/>
                <a:sym typeface="Times New Roman"/>
              </a:rPr>
              <a:t>games, </a:t>
            </a:r>
            <a:r>
              <a:rPr lang="en" dirty="0">
                <a:ea typeface="Times New Roman"/>
                <a:cs typeface="Times New Roman"/>
                <a:sym typeface="Times New Roman"/>
              </a:rPr>
              <a:t>such as an example from my hometown </a:t>
            </a:r>
            <a:r>
              <a:rPr lang="en" dirty="0" smtClean="0">
                <a:ea typeface="Times New Roman"/>
                <a:cs typeface="Times New Roman"/>
                <a:sym typeface="Times New Roman"/>
              </a:rPr>
              <a:t>[Vale, OR], called </a:t>
            </a:r>
            <a:r>
              <a:rPr lang="en" dirty="0">
                <a:ea typeface="Times New Roman"/>
                <a:cs typeface="Times New Roman"/>
                <a:sym typeface="Times New Roman"/>
              </a:rPr>
              <a:t>the logger games. Olsen </a:t>
            </a:r>
            <a:r>
              <a:rPr lang="en" dirty="0" smtClean="0">
                <a:ea typeface="Times New Roman"/>
                <a:cs typeface="Times New Roman"/>
                <a:sym typeface="Times New Roman"/>
              </a:rPr>
              <a:t>Lumber, the </a:t>
            </a:r>
            <a:r>
              <a:rPr lang="en" dirty="0">
                <a:ea typeface="Times New Roman"/>
                <a:cs typeface="Times New Roman"/>
                <a:sym typeface="Times New Roman"/>
              </a:rPr>
              <a:t>local lumber </a:t>
            </a:r>
            <a:r>
              <a:rPr lang="en" dirty="0" smtClean="0">
                <a:ea typeface="Times New Roman"/>
                <a:cs typeface="Times New Roman"/>
                <a:sym typeface="Times New Roman"/>
              </a:rPr>
              <a:t>store, </a:t>
            </a:r>
            <a:r>
              <a:rPr lang="en" dirty="0">
                <a:ea typeface="Times New Roman"/>
                <a:cs typeface="Times New Roman"/>
                <a:sym typeface="Times New Roman"/>
              </a:rPr>
              <a:t>donates lumber during the Fourth of July rodeo and puts on a competition where businesses in the community make teams and compete against each other in different events. It is a huge success </a:t>
            </a:r>
            <a:r>
              <a:rPr lang="en" dirty="0" smtClean="0">
                <a:ea typeface="Times New Roman"/>
                <a:cs typeface="Times New Roman"/>
                <a:sym typeface="Times New Roman"/>
              </a:rPr>
              <a:t>within </a:t>
            </a:r>
            <a:r>
              <a:rPr lang="en" dirty="0">
                <a:ea typeface="Times New Roman"/>
                <a:cs typeface="Times New Roman"/>
                <a:sym typeface="Times New Roman"/>
              </a:rPr>
              <a:t>the community. </a:t>
            </a:r>
            <a:endParaRPr lang="en" dirty="0" smtClean="0">
              <a:ea typeface="Times New Roman"/>
              <a:cs typeface="Times New Roman"/>
              <a:sym typeface="Times New Roman"/>
            </a:endParaRPr>
          </a:p>
          <a:p>
            <a:pPr lvl="0">
              <a:spcBef>
                <a:spcPts val="600"/>
              </a:spcBef>
              <a:buNone/>
            </a:pPr>
            <a:r>
              <a:rPr lang="en" dirty="0" smtClean="0">
                <a:ea typeface="Times New Roman"/>
                <a:cs typeface="Times New Roman"/>
                <a:sym typeface="Times New Roman"/>
              </a:rPr>
              <a:t>Another </a:t>
            </a:r>
            <a:r>
              <a:rPr lang="en" dirty="0">
                <a:ea typeface="Times New Roman"/>
                <a:cs typeface="Times New Roman"/>
                <a:sym typeface="Times New Roman"/>
              </a:rPr>
              <a:t>way to help </a:t>
            </a:r>
            <a:r>
              <a:rPr lang="en" dirty="0" smtClean="0">
                <a:ea typeface="Times New Roman"/>
                <a:cs typeface="Times New Roman"/>
                <a:sym typeface="Times New Roman"/>
              </a:rPr>
              <a:t>could be </a:t>
            </a:r>
            <a:r>
              <a:rPr lang="en" dirty="0">
                <a:ea typeface="Times New Roman"/>
                <a:cs typeface="Times New Roman"/>
                <a:sym typeface="Times New Roman"/>
              </a:rPr>
              <a:t>by instilling more company pride into your employees </a:t>
            </a:r>
            <a:r>
              <a:rPr lang="en" dirty="0" smtClean="0">
                <a:ea typeface="Times New Roman"/>
                <a:cs typeface="Times New Roman"/>
                <a:sym typeface="Times New Roman"/>
              </a:rPr>
              <a:t>by </a:t>
            </a:r>
            <a:r>
              <a:rPr lang="en" dirty="0">
                <a:ea typeface="Times New Roman"/>
                <a:cs typeface="Times New Roman"/>
                <a:sym typeface="Times New Roman"/>
              </a:rPr>
              <a:t>having more events internally like the </a:t>
            </a:r>
            <a:r>
              <a:rPr lang="en" dirty="0" smtClean="0">
                <a:ea typeface="Times New Roman"/>
                <a:cs typeface="Times New Roman"/>
                <a:sym typeface="Times New Roman"/>
              </a:rPr>
              <a:t>logger games.  </a:t>
            </a:r>
            <a:r>
              <a:rPr lang="en" dirty="0">
                <a:ea typeface="Times New Roman"/>
                <a:cs typeface="Times New Roman"/>
                <a:sym typeface="Times New Roman"/>
              </a:rPr>
              <a:t>It also helps to create a strong bond between your employees. Keeping it friendly but also creating a more connected environment within the company. With such a big </a:t>
            </a:r>
            <a:r>
              <a:rPr lang="en" dirty="0" smtClean="0">
                <a:ea typeface="Times New Roman"/>
                <a:cs typeface="Times New Roman"/>
                <a:sym typeface="Times New Roman"/>
              </a:rPr>
              <a:t>organization </a:t>
            </a:r>
            <a:r>
              <a:rPr lang="en" dirty="0">
                <a:ea typeface="Times New Roman"/>
                <a:cs typeface="Times New Roman"/>
                <a:sym typeface="Times New Roman"/>
              </a:rPr>
              <a:t>it can be difficult to create a culture that ties into each </a:t>
            </a:r>
            <a:r>
              <a:rPr lang="en" dirty="0" smtClean="0">
                <a:ea typeface="Times New Roman"/>
                <a:cs typeface="Times New Roman"/>
                <a:sym typeface="Times New Roman"/>
              </a:rPr>
              <a:t>mill location</a:t>
            </a:r>
            <a:r>
              <a:rPr lang="en" dirty="0">
                <a:ea typeface="Times New Roman"/>
                <a:cs typeface="Times New Roman"/>
                <a:sym typeface="Times New Roman"/>
              </a:rPr>
              <a:t>. The activities can also be themed based on some of your core beliefs like safety. By bringing them all </a:t>
            </a:r>
            <a:r>
              <a:rPr lang="en" dirty="0" smtClean="0">
                <a:ea typeface="Times New Roman"/>
                <a:cs typeface="Times New Roman"/>
                <a:sym typeface="Times New Roman"/>
              </a:rPr>
              <a:t>together, </a:t>
            </a:r>
            <a:r>
              <a:rPr lang="en" dirty="0">
                <a:ea typeface="Times New Roman"/>
                <a:cs typeface="Times New Roman"/>
                <a:sym typeface="Times New Roman"/>
              </a:rPr>
              <a:t>and promoting your </a:t>
            </a:r>
            <a:r>
              <a:rPr lang="en" dirty="0" smtClean="0">
                <a:ea typeface="Times New Roman"/>
                <a:cs typeface="Times New Roman"/>
                <a:sym typeface="Times New Roman"/>
              </a:rPr>
              <a:t>core values, </a:t>
            </a:r>
            <a:r>
              <a:rPr lang="en" dirty="0">
                <a:ea typeface="Times New Roman"/>
                <a:cs typeface="Times New Roman"/>
                <a:sym typeface="Times New Roman"/>
              </a:rPr>
              <a:t>your employees outlook on their company could reflect back into the community. Then maybe the </a:t>
            </a:r>
            <a:r>
              <a:rPr lang="en" dirty="0" smtClean="0">
                <a:ea typeface="Times New Roman"/>
                <a:cs typeface="Times New Roman"/>
                <a:sym typeface="Times New Roman"/>
              </a:rPr>
              <a:t>community will have </a:t>
            </a:r>
            <a:r>
              <a:rPr lang="en" dirty="0">
                <a:ea typeface="Times New Roman"/>
                <a:cs typeface="Times New Roman"/>
                <a:sym typeface="Times New Roman"/>
              </a:rPr>
              <a:t>a better understanding of </a:t>
            </a:r>
            <a:r>
              <a:rPr lang="en" dirty="0" smtClean="0">
                <a:ea typeface="Times New Roman"/>
                <a:cs typeface="Times New Roman"/>
                <a:sym typeface="Times New Roman"/>
              </a:rPr>
              <a:t>who </a:t>
            </a:r>
            <a:r>
              <a:rPr lang="en" dirty="0">
                <a:ea typeface="Times New Roman"/>
                <a:cs typeface="Times New Roman"/>
                <a:sym typeface="Times New Roman"/>
              </a:rPr>
              <a:t>you are and what contributions </a:t>
            </a:r>
            <a:r>
              <a:rPr lang="en" dirty="0" smtClean="0">
                <a:ea typeface="Times New Roman"/>
                <a:cs typeface="Times New Roman"/>
                <a:sym typeface="Times New Roman"/>
              </a:rPr>
              <a:t>you make </a:t>
            </a:r>
            <a:r>
              <a:rPr lang="en" dirty="0">
                <a:ea typeface="Times New Roman"/>
                <a:cs typeface="Times New Roman"/>
                <a:sym typeface="Times New Roman"/>
              </a:rPr>
              <a:t>for the community.  </a:t>
            </a:r>
            <a:endParaRPr lang="en" dirty="0" smtClean="0">
              <a:ea typeface="Times New Roman"/>
              <a:cs typeface="Times New Roman"/>
              <a:sym typeface="Times New Roman"/>
            </a:endParaRPr>
          </a:p>
          <a:p>
            <a:pPr lvl="0">
              <a:spcBef>
                <a:spcPts val="600"/>
              </a:spcBef>
              <a:buNone/>
            </a:pPr>
            <a:r>
              <a:rPr lang="en" dirty="0" smtClean="0">
                <a:ea typeface="Times New Roman"/>
                <a:cs typeface="Times New Roman"/>
                <a:sym typeface="Times New Roman"/>
              </a:rPr>
              <a:t>With </a:t>
            </a:r>
            <a:r>
              <a:rPr lang="en" dirty="0">
                <a:ea typeface="Times New Roman"/>
                <a:cs typeface="Times New Roman"/>
                <a:sym typeface="Times New Roman"/>
              </a:rPr>
              <a:t>our research we’ve already proven you guys are </a:t>
            </a:r>
            <a:r>
              <a:rPr lang="en" dirty="0" smtClean="0">
                <a:ea typeface="Times New Roman"/>
                <a:cs typeface="Times New Roman"/>
                <a:sym typeface="Times New Roman"/>
              </a:rPr>
              <a:t>visible, </a:t>
            </a:r>
            <a:r>
              <a:rPr lang="en" dirty="0">
                <a:ea typeface="Times New Roman"/>
                <a:cs typeface="Times New Roman"/>
                <a:sym typeface="Times New Roman"/>
              </a:rPr>
              <a:t>there is just some kind of spark that is missing between you and the La Grande community members. So another way that might be beneficial to </a:t>
            </a:r>
            <a:r>
              <a:rPr lang="en" dirty="0" smtClean="0">
                <a:ea typeface="Times New Roman"/>
                <a:cs typeface="Times New Roman"/>
                <a:sym typeface="Times New Roman"/>
              </a:rPr>
              <a:t>boost your </a:t>
            </a:r>
            <a:r>
              <a:rPr lang="en" dirty="0">
                <a:ea typeface="Times New Roman"/>
                <a:cs typeface="Times New Roman"/>
                <a:sym typeface="Times New Roman"/>
              </a:rPr>
              <a:t>reputation could be to do some type of donation that connects to what you </a:t>
            </a:r>
            <a:r>
              <a:rPr lang="en" dirty="0" smtClean="0">
                <a:ea typeface="Times New Roman"/>
                <a:cs typeface="Times New Roman"/>
                <a:sym typeface="Times New Roman"/>
              </a:rPr>
              <a:t>do, </a:t>
            </a:r>
            <a:r>
              <a:rPr lang="en" dirty="0">
                <a:ea typeface="Times New Roman"/>
                <a:cs typeface="Times New Roman"/>
                <a:sym typeface="Times New Roman"/>
              </a:rPr>
              <a:t>such as maybe creating some kind of program where </a:t>
            </a:r>
            <a:r>
              <a:rPr lang="en" dirty="0" smtClean="0">
                <a:ea typeface="Times New Roman"/>
                <a:cs typeface="Times New Roman"/>
                <a:sym typeface="Times New Roman"/>
              </a:rPr>
              <a:t>community </a:t>
            </a:r>
            <a:r>
              <a:rPr lang="en" dirty="0">
                <a:ea typeface="Times New Roman"/>
                <a:cs typeface="Times New Roman"/>
                <a:sym typeface="Times New Roman"/>
              </a:rPr>
              <a:t>members </a:t>
            </a:r>
            <a:r>
              <a:rPr lang="en" dirty="0" smtClean="0">
                <a:ea typeface="Times New Roman"/>
                <a:cs typeface="Times New Roman"/>
                <a:sym typeface="Times New Roman"/>
              </a:rPr>
              <a:t>participate </a:t>
            </a:r>
            <a:r>
              <a:rPr lang="en" dirty="0">
                <a:ea typeface="Times New Roman"/>
                <a:cs typeface="Times New Roman"/>
                <a:sym typeface="Times New Roman"/>
              </a:rPr>
              <a:t>in some </a:t>
            </a:r>
            <a:r>
              <a:rPr lang="en" dirty="0" smtClean="0">
                <a:ea typeface="Times New Roman"/>
                <a:cs typeface="Times New Roman"/>
                <a:sym typeface="Times New Roman"/>
              </a:rPr>
              <a:t>way, and then </a:t>
            </a:r>
            <a:r>
              <a:rPr lang="en" dirty="0">
                <a:ea typeface="Times New Roman"/>
                <a:cs typeface="Times New Roman"/>
                <a:sym typeface="Times New Roman"/>
              </a:rPr>
              <a:t>Boise Cascade </a:t>
            </a:r>
            <a:r>
              <a:rPr lang="en" dirty="0" smtClean="0">
                <a:ea typeface="Times New Roman"/>
                <a:cs typeface="Times New Roman"/>
                <a:sym typeface="Times New Roman"/>
              </a:rPr>
              <a:t>donates </a:t>
            </a:r>
            <a:r>
              <a:rPr lang="en" dirty="0">
                <a:ea typeface="Times New Roman"/>
                <a:cs typeface="Times New Roman"/>
                <a:sym typeface="Times New Roman"/>
              </a:rPr>
              <a:t>a tree back to the </a:t>
            </a:r>
            <a:r>
              <a:rPr lang="en" dirty="0" smtClean="0">
                <a:ea typeface="Times New Roman"/>
                <a:cs typeface="Times New Roman"/>
                <a:sym typeface="Times New Roman"/>
              </a:rPr>
              <a:t>community, </a:t>
            </a:r>
            <a:r>
              <a:rPr lang="en" dirty="0">
                <a:ea typeface="Times New Roman"/>
                <a:cs typeface="Times New Roman"/>
                <a:sym typeface="Times New Roman"/>
              </a:rPr>
              <a:t>or maybe some other kind of charity that connects to your internal </a:t>
            </a:r>
            <a:r>
              <a:rPr lang="en" dirty="0" smtClean="0">
                <a:ea typeface="Times New Roman"/>
                <a:cs typeface="Times New Roman"/>
                <a:sym typeface="Times New Roman"/>
              </a:rPr>
              <a:t>views/values.</a:t>
            </a:r>
          </a:p>
          <a:p>
            <a:pPr lvl="0">
              <a:spcBef>
                <a:spcPts val="600"/>
              </a:spcBef>
              <a:buNone/>
            </a:pPr>
            <a:r>
              <a:rPr lang="en" dirty="0" smtClean="0">
                <a:ea typeface="Times New Roman"/>
                <a:cs typeface="Times New Roman"/>
                <a:sym typeface="Times New Roman"/>
              </a:rPr>
              <a:t>If </a:t>
            </a:r>
            <a:r>
              <a:rPr lang="en" dirty="0">
                <a:ea typeface="Times New Roman"/>
                <a:cs typeface="Times New Roman"/>
                <a:sym typeface="Times New Roman"/>
              </a:rPr>
              <a:t>you do any of these </a:t>
            </a:r>
            <a:r>
              <a:rPr lang="en" dirty="0" smtClean="0">
                <a:ea typeface="Times New Roman"/>
                <a:cs typeface="Times New Roman"/>
                <a:sym typeface="Times New Roman"/>
              </a:rPr>
              <a:t>activities, </a:t>
            </a:r>
            <a:r>
              <a:rPr lang="en" dirty="0">
                <a:ea typeface="Times New Roman"/>
                <a:cs typeface="Times New Roman"/>
                <a:sym typeface="Times New Roman"/>
              </a:rPr>
              <a:t>you also have to take pride in the contributions and plaster them EVERYWHERE. If you create a logger games </a:t>
            </a:r>
            <a:r>
              <a:rPr lang="en" dirty="0" smtClean="0">
                <a:ea typeface="Times New Roman"/>
                <a:cs typeface="Times New Roman"/>
                <a:sym typeface="Times New Roman"/>
              </a:rPr>
              <a:t>within </a:t>
            </a:r>
            <a:r>
              <a:rPr lang="en" dirty="0">
                <a:ea typeface="Times New Roman"/>
                <a:cs typeface="Times New Roman"/>
                <a:sym typeface="Times New Roman"/>
              </a:rPr>
              <a:t>the company or </a:t>
            </a:r>
            <a:r>
              <a:rPr lang="en" dirty="0" smtClean="0">
                <a:ea typeface="Times New Roman"/>
                <a:cs typeface="Times New Roman"/>
                <a:sym typeface="Times New Roman"/>
              </a:rPr>
              <a:t>community, </a:t>
            </a:r>
            <a:r>
              <a:rPr lang="en" dirty="0">
                <a:ea typeface="Times New Roman"/>
                <a:cs typeface="Times New Roman"/>
                <a:sym typeface="Times New Roman"/>
              </a:rPr>
              <a:t>post pictures on your website </a:t>
            </a:r>
            <a:r>
              <a:rPr lang="en" dirty="0" smtClean="0">
                <a:ea typeface="Times New Roman"/>
                <a:cs typeface="Times New Roman"/>
                <a:sym typeface="Times New Roman"/>
              </a:rPr>
              <a:t>to show </a:t>
            </a:r>
            <a:r>
              <a:rPr lang="en" dirty="0">
                <a:ea typeface="Times New Roman"/>
                <a:cs typeface="Times New Roman"/>
                <a:sym typeface="Times New Roman"/>
              </a:rPr>
              <a:t>the community you are a great </a:t>
            </a:r>
            <a:r>
              <a:rPr lang="en" dirty="0" smtClean="0">
                <a:ea typeface="Times New Roman"/>
                <a:cs typeface="Times New Roman"/>
                <a:sym typeface="Times New Roman"/>
              </a:rPr>
              <a:t>company. </a:t>
            </a:r>
            <a:r>
              <a:rPr lang="en" dirty="0">
                <a:ea typeface="Times New Roman"/>
                <a:cs typeface="Times New Roman"/>
                <a:sym typeface="Times New Roman"/>
              </a:rPr>
              <a:t>Also, become more connected with the </a:t>
            </a:r>
            <a:r>
              <a:rPr lang="en" dirty="0" smtClean="0">
                <a:ea typeface="Times New Roman"/>
                <a:cs typeface="Times New Roman"/>
                <a:sym typeface="Times New Roman"/>
              </a:rPr>
              <a:t>local events </a:t>
            </a:r>
            <a:r>
              <a:rPr lang="en" dirty="0">
                <a:ea typeface="Times New Roman"/>
                <a:cs typeface="Times New Roman"/>
                <a:sym typeface="Times New Roman"/>
              </a:rPr>
              <a:t>that make La Grande </a:t>
            </a:r>
            <a:r>
              <a:rPr lang="en" dirty="0" smtClean="0">
                <a:ea typeface="Times New Roman"/>
                <a:cs typeface="Times New Roman"/>
                <a:sym typeface="Times New Roman"/>
              </a:rPr>
              <a:t>unique, </a:t>
            </a:r>
            <a:r>
              <a:rPr lang="en" dirty="0">
                <a:ea typeface="Times New Roman"/>
                <a:cs typeface="Times New Roman"/>
                <a:sym typeface="Times New Roman"/>
              </a:rPr>
              <a:t>like </a:t>
            </a:r>
            <a:r>
              <a:rPr lang="en" dirty="0" smtClean="0">
                <a:ea typeface="Times New Roman"/>
                <a:cs typeface="Times New Roman"/>
                <a:sym typeface="Times New Roman"/>
              </a:rPr>
              <a:t>parades, </a:t>
            </a:r>
            <a:r>
              <a:rPr lang="en" dirty="0">
                <a:ea typeface="Times New Roman"/>
                <a:cs typeface="Times New Roman"/>
                <a:sym typeface="Times New Roman"/>
              </a:rPr>
              <a:t>and </a:t>
            </a:r>
            <a:r>
              <a:rPr lang="en" dirty="0" smtClean="0">
                <a:ea typeface="Times New Roman"/>
                <a:cs typeface="Times New Roman"/>
                <a:sym typeface="Times New Roman"/>
              </a:rPr>
              <a:t>make sure to set</a:t>
            </a:r>
            <a:r>
              <a:rPr lang="en" dirty="0">
                <a:ea typeface="Times New Roman"/>
                <a:cs typeface="Times New Roman"/>
                <a:sym typeface="Times New Roman"/>
              </a:rPr>
              <a:t>-</a:t>
            </a:r>
            <a:r>
              <a:rPr lang="en" dirty="0" smtClean="0">
                <a:ea typeface="Times New Roman"/>
                <a:cs typeface="Times New Roman"/>
                <a:sym typeface="Times New Roman"/>
              </a:rPr>
              <a:t>up </a:t>
            </a:r>
            <a:r>
              <a:rPr lang="en" dirty="0">
                <a:ea typeface="Times New Roman"/>
                <a:cs typeface="Times New Roman"/>
                <a:sym typeface="Times New Roman"/>
              </a:rPr>
              <a:t>booths at every activity. Then c</a:t>
            </a:r>
            <a:r>
              <a:rPr lang="en" dirty="0" smtClean="0">
                <a:ea typeface="Times New Roman"/>
                <a:cs typeface="Times New Roman"/>
                <a:sym typeface="Times New Roman"/>
              </a:rPr>
              <a:t>onnect </a:t>
            </a:r>
            <a:r>
              <a:rPr lang="en" dirty="0">
                <a:ea typeface="Times New Roman"/>
                <a:cs typeface="Times New Roman"/>
                <a:sym typeface="Times New Roman"/>
              </a:rPr>
              <a:t>with the radio stations and scream to the world that your donating to charity or going to be participating in community events.</a:t>
            </a:r>
          </a:p>
          <a:p>
            <a:pPr lvl="0">
              <a:spcBef>
                <a:spcPts val="0"/>
              </a:spcBef>
              <a:buNone/>
            </a:pPr>
            <a:endParaRPr sz="12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641552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600"/>
              </a:spcBef>
              <a:buNone/>
            </a:pPr>
            <a:r>
              <a:rPr lang="en" dirty="0">
                <a:ea typeface="Times New Roman"/>
                <a:cs typeface="Times New Roman"/>
                <a:sym typeface="Times New Roman"/>
              </a:rPr>
              <a:t>The </a:t>
            </a:r>
            <a:r>
              <a:rPr lang="en" dirty="0" smtClean="0">
                <a:ea typeface="Times New Roman"/>
                <a:cs typeface="Times New Roman"/>
                <a:sym typeface="Times New Roman"/>
              </a:rPr>
              <a:t>main take </a:t>
            </a:r>
            <a:r>
              <a:rPr lang="en" dirty="0">
                <a:ea typeface="Times New Roman"/>
                <a:cs typeface="Times New Roman"/>
                <a:sym typeface="Times New Roman"/>
              </a:rPr>
              <a:t>away </a:t>
            </a:r>
            <a:r>
              <a:rPr lang="en" dirty="0" smtClean="0">
                <a:ea typeface="Times New Roman"/>
                <a:cs typeface="Times New Roman"/>
                <a:sym typeface="Times New Roman"/>
              </a:rPr>
              <a:t>from our research would </a:t>
            </a:r>
            <a:r>
              <a:rPr lang="en" dirty="0">
                <a:ea typeface="Times New Roman"/>
                <a:cs typeface="Times New Roman"/>
                <a:sym typeface="Times New Roman"/>
              </a:rPr>
              <a:t>be for Boise Cascade to take ownership </a:t>
            </a:r>
            <a:r>
              <a:rPr lang="en" dirty="0" smtClean="0">
                <a:ea typeface="Times New Roman"/>
                <a:cs typeface="Times New Roman"/>
                <a:sym typeface="Times New Roman"/>
              </a:rPr>
              <a:t>for </a:t>
            </a:r>
            <a:r>
              <a:rPr lang="en" dirty="0">
                <a:ea typeface="Times New Roman"/>
                <a:cs typeface="Times New Roman"/>
                <a:sym typeface="Times New Roman"/>
              </a:rPr>
              <a:t>the contributions they make.</a:t>
            </a:r>
          </a:p>
          <a:p>
            <a:pPr lvl="0" rtl="0">
              <a:lnSpc>
                <a:spcPct val="115000"/>
              </a:lnSpc>
              <a:spcBef>
                <a:spcPts val="600"/>
              </a:spcBef>
              <a:buNone/>
            </a:pPr>
            <a:r>
              <a:rPr lang="en" dirty="0">
                <a:ea typeface="Times New Roman"/>
                <a:cs typeface="Times New Roman"/>
                <a:sym typeface="Times New Roman"/>
              </a:rPr>
              <a:t>You distribute </a:t>
            </a:r>
            <a:r>
              <a:rPr lang="en" dirty="0" smtClean="0">
                <a:ea typeface="Times New Roman"/>
                <a:cs typeface="Times New Roman"/>
                <a:sym typeface="Times New Roman"/>
              </a:rPr>
              <a:t>money to </a:t>
            </a:r>
            <a:r>
              <a:rPr lang="en" dirty="0">
                <a:ea typeface="Times New Roman"/>
                <a:cs typeface="Times New Roman"/>
                <a:sym typeface="Times New Roman"/>
              </a:rPr>
              <a:t>the community but </a:t>
            </a:r>
            <a:r>
              <a:rPr lang="en" dirty="0" smtClean="0">
                <a:ea typeface="Times New Roman"/>
                <a:cs typeface="Times New Roman"/>
                <a:sym typeface="Times New Roman"/>
              </a:rPr>
              <a:t>much of it is not visible. </a:t>
            </a:r>
            <a:r>
              <a:rPr lang="en" dirty="0">
                <a:ea typeface="Times New Roman"/>
                <a:cs typeface="Times New Roman"/>
                <a:sym typeface="Times New Roman"/>
              </a:rPr>
              <a:t>Taking ownership will help Boise Cascade </a:t>
            </a:r>
            <a:r>
              <a:rPr lang="en" dirty="0" smtClean="0">
                <a:ea typeface="Times New Roman"/>
                <a:cs typeface="Times New Roman"/>
                <a:sym typeface="Times New Roman"/>
              </a:rPr>
              <a:t>capture </a:t>
            </a:r>
            <a:r>
              <a:rPr lang="en" dirty="0">
                <a:ea typeface="Times New Roman"/>
                <a:cs typeface="Times New Roman"/>
                <a:sym typeface="Times New Roman"/>
              </a:rPr>
              <a:t>the recognition it deserves.</a:t>
            </a:r>
          </a:p>
          <a:p>
            <a:pPr lvl="0" rtl="0">
              <a:lnSpc>
                <a:spcPct val="115000"/>
              </a:lnSpc>
              <a:spcBef>
                <a:spcPts val="600"/>
              </a:spcBef>
              <a:buNone/>
            </a:pPr>
            <a:r>
              <a:rPr lang="en" dirty="0">
                <a:ea typeface="Times New Roman"/>
                <a:cs typeface="Times New Roman"/>
                <a:sym typeface="Times New Roman"/>
              </a:rPr>
              <a:t>We also recommend creating a position that can </a:t>
            </a:r>
            <a:r>
              <a:rPr lang="en" dirty="0" smtClean="0">
                <a:ea typeface="Times New Roman"/>
                <a:cs typeface="Times New Roman"/>
                <a:sym typeface="Times New Roman"/>
              </a:rPr>
              <a:t>own your brand locally and focus </a:t>
            </a:r>
            <a:r>
              <a:rPr lang="en" dirty="0">
                <a:ea typeface="Times New Roman"/>
                <a:cs typeface="Times New Roman"/>
                <a:sym typeface="Times New Roman"/>
              </a:rPr>
              <a:t>on getting your name back into the community.</a:t>
            </a:r>
          </a:p>
          <a:p>
            <a:pPr lvl="0" rtl="0">
              <a:lnSpc>
                <a:spcPct val="115000"/>
              </a:lnSpc>
              <a:spcBef>
                <a:spcPts val="600"/>
              </a:spcBef>
              <a:buNone/>
            </a:pPr>
            <a:r>
              <a:rPr lang="en" dirty="0">
                <a:ea typeface="Times New Roman"/>
                <a:cs typeface="Times New Roman"/>
                <a:sym typeface="Times New Roman"/>
              </a:rPr>
              <a:t>Posting about everything you do will  let the community </a:t>
            </a:r>
            <a:r>
              <a:rPr lang="en" dirty="0" smtClean="0">
                <a:ea typeface="Times New Roman"/>
                <a:cs typeface="Times New Roman"/>
                <a:sym typeface="Times New Roman"/>
              </a:rPr>
              <a:t>be </a:t>
            </a:r>
            <a:r>
              <a:rPr lang="en" dirty="0">
                <a:ea typeface="Times New Roman"/>
                <a:cs typeface="Times New Roman"/>
                <a:sym typeface="Times New Roman"/>
              </a:rPr>
              <a:t>a part of your </a:t>
            </a:r>
            <a:r>
              <a:rPr lang="en" dirty="0" smtClean="0">
                <a:ea typeface="Times New Roman"/>
                <a:cs typeface="Times New Roman"/>
                <a:sym typeface="Times New Roman"/>
              </a:rPr>
              <a:t>journey. </a:t>
            </a:r>
            <a:r>
              <a:rPr lang="en" dirty="0">
                <a:ea typeface="Times New Roman"/>
                <a:cs typeface="Times New Roman"/>
                <a:sym typeface="Times New Roman"/>
              </a:rPr>
              <a:t>Shout to the world </a:t>
            </a:r>
            <a:r>
              <a:rPr lang="en" dirty="0" smtClean="0">
                <a:ea typeface="Times New Roman"/>
                <a:cs typeface="Times New Roman"/>
                <a:sym typeface="Times New Roman"/>
              </a:rPr>
              <a:t>“Hey, </a:t>
            </a:r>
            <a:r>
              <a:rPr lang="en" dirty="0">
                <a:ea typeface="Times New Roman"/>
                <a:cs typeface="Times New Roman"/>
                <a:sym typeface="Times New Roman"/>
              </a:rPr>
              <a:t>we are </a:t>
            </a:r>
            <a:r>
              <a:rPr lang="en" dirty="0" smtClean="0">
                <a:ea typeface="Times New Roman"/>
                <a:cs typeface="Times New Roman"/>
                <a:sym typeface="Times New Roman"/>
              </a:rPr>
              <a:t>here, </a:t>
            </a:r>
            <a:r>
              <a:rPr lang="en" dirty="0">
                <a:ea typeface="Times New Roman"/>
                <a:cs typeface="Times New Roman"/>
                <a:sym typeface="Times New Roman"/>
              </a:rPr>
              <a:t>and we </a:t>
            </a:r>
            <a:r>
              <a:rPr lang="en" dirty="0" smtClean="0">
                <a:ea typeface="Times New Roman"/>
                <a:cs typeface="Times New Roman"/>
                <a:sym typeface="Times New Roman"/>
              </a:rPr>
              <a:t>make a difference, every single day </a:t>
            </a:r>
            <a:r>
              <a:rPr lang="en" dirty="0">
                <a:ea typeface="Times New Roman"/>
                <a:cs typeface="Times New Roman"/>
                <a:sym typeface="Times New Roman"/>
              </a:rPr>
              <a:t>in many different positive </a:t>
            </a:r>
            <a:r>
              <a:rPr lang="en" dirty="0" smtClean="0">
                <a:ea typeface="Times New Roman"/>
                <a:cs typeface="Times New Roman"/>
                <a:sym typeface="Times New Roman"/>
              </a:rPr>
              <a:t>ways”.  </a:t>
            </a:r>
            <a:r>
              <a:rPr lang="en" dirty="0">
                <a:ea typeface="Times New Roman"/>
                <a:cs typeface="Times New Roman"/>
                <a:sym typeface="Times New Roman"/>
              </a:rPr>
              <a:t>When </a:t>
            </a:r>
            <a:r>
              <a:rPr lang="en" dirty="0" smtClean="0">
                <a:ea typeface="Times New Roman"/>
                <a:cs typeface="Times New Roman"/>
                <a:sym typeface="Times New Roman"/>
              </a:rPr>
              <a:t>a local person types “Boise </a:t>
            </a:r>
            <a:r>
              <a:rPr lang="en" dirty="0">
                <a:ea typeface="Times New Roman"/>
                <a:cs typeface="Times New Roman"/>
                <a:sym typeface="Times New Roman"/>
              </a:rPr>
              <a:t>Cascade La </a:t>
            </a:r>
            <a:r>
              <a:rPr lang="en" dirty="0" smtClean="0">
                <a:ea typeface="Times New Roman"/>
                <a:cs typeface="Times New Roman"/>
                <a:sym typeface="Times New Roman"/>
              </a:rPr>
              <a:t>Grande” </a:t>
            </a:r>
            <a:r>
              <a:rPr lang="en" dirty="0">
                <a:ea typeface="Times New Roman"/>
                <a:cs typeface="Times New Roman"/>
                <a:sym typeface="Times New Roman"/>
              </a:rPr>
              <a:t>in a search </a:t>
            </a:r>
            <a:r>
              <a:rPr lang="en" dirty="0" smtClean="0">
                <a:ea typeface="Times New Roman"/>
                <a:cs typeface="Times New Roman"/>
                <a:sym typeface="Times New Roman"/>
              </a:rPr>
              <a:t>engine, the </a:t>
            </a:r>
            <a:r>
              <a:rPr lang="en" dirty="0">
                <a:ea typeface="Times New Roman"/>
                <a:cs typeface="Times New Roman"/>
                <a:sym typeface="Times New Roman"/>
              </a:rPr>
              <a:t>page should be </a:t>
            </a:r>
            <a:r>
              <a:rPr lang="en" dirty="0" smtClean="0">
                <a:ea typeface="Times New Roman"/>
                <a:cs typeface="Times New Roman"/>
                <a:sym typeface="Times New Roman"/>
              </a:rPr>
              <a:t>cascading </a:t>
            </a:r>
            <a:r>
              <a:rPr lang="en" dirty="0">
                <a:ea typeface="Times New Roman"/>
                <a:cs typeface="Times New Roman"/>
                <a:sym typeface="Times New Roman"/>
              </a:rPr>
              <a:t>with different links showing </a:t>
            </a:r>
            <a:r>
              <a:rPr lang="en" dirty="0" smtClean="0">
                <a:ea typeface="Times New Roman"/>
                <a:cs typeface="Times New Roman"/>
                <a:sym typeface="Times New Roman"/>
              </a:rPr>
              <a:t>everything </a:t>
            </a:r>
            <a:r>
              <a:rPr lang="en" dirty="0">
                <a:ea typeface="Times New Roman"/>
                <a:cs typeface="Times New Roman"/>
                <a:sym typeface="Times New Roman"/>
              </a:rPr>
              <a:t>you do for La </a:t>
            </a:r>
            <a:r>
              <a:rPr lang="en" dirty="0" smtClean="0">
                <a:ea typeface="Times New Roman"/>
                <a:cs typeface="Times New Roman"/>
                <a:sym typeface="Times New Roman"/>
              </a:rPr>
              <a:t>Grande; rather than </a:t>
            </a:r>
            <a:r>
              <a:rPr lang="en" dirty="0">
                <a:ea typeface="Times New Roman"/>
                <a:cs typeface="Times New Roman"/>
                <a:sym typeface="Times New Roman"/>
              </a:rPr>
              <a:t>just one picture that you have to dig to find.</a:t>
            </a:r>
          </a:p>
          <a:p>
            <a:pPr lvl="0" rtl="0">
              <a:lnSpc>
                <a:spcPct val="115000"/>
              </a:lnSpc>
              <a:spcBef>
                <a:spcPts val="0"/>
              </a:spcBef>
              <a:buNone/>
            </a:pPr>
            <a:endParaRPr sz="1200" dirty="0">
              <a:latin typeface="Times New Roman"/>
              <a:ea typeface="Times New Roman"/>
              <a:cs typeface="Times New Roman"/>
              <a:sym typeface="Times New Roman"/>
            </a:endParaRPr>
          </a:p>
          <a:p>
            <a:pPr lvl="0">
              <a:spcBef>
                <a:spcPts val="0"/>
              </a:spcBef>
              <a:buNone/>
            </a:pPr>
            <a:endParaRPr sz="12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519717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600"/>
              </a:spcBef>
              <a:buNone/>
            </a:pPr>
            <a:r>
              <a:rPr lang="en" dirty="0"/>
              <a:t>The path to your ultimate </a:t>
            </a:r>
            <a:r>
              <a:rPr lang="en" dirty="0" smtClean="0"/>
              <a:t>goal </a:t>
            </a:r>
            <a:r>
              <a:rPr lang="en" dirty="0"/>
              <a:t>starts with becoming more transparent. You are a great company. A company that has the visibility in La Grande, but the locals are just blind to what you do for them. T</a:t>
            </a:r>
            <a:r>
              <a:rPr lang="en" dirty="0" smtClean="0"/>
              <a:t>his </a:t>
            </a:r>
            <a:r>
              <a:rPr lang="en" dirty="0"/>
              <a:t>branch needs to gain recognition for what you do. Show the community members and get them excited about your company! It will also help to </a:t>
            </a:r>
            <a:r>
              <a:rPr lang="en" dirty="0" smtClean="0"/>
              <a:t>attract and retain </a:t>
            </a:r>
            <a:r>
              <a:rPr lang="en" dirty="0"/>
              <a:t>better talent </a:t>
            </a:r>
            <a:r>
              <a:rPr lang="en" dirty="0" smtClean="0"/>
              <a:t>for your </a:t>
            </a:r>
            <a:r>
              <a:rPr lang="en" dirty="0"/>
              <a:t>organization. </a:t>
            </a:r>
            <a:endParaRPr lang="en" dirty="0" smtClean="0"/>
          </a:p>
          <a:p>
            <a:pPr lvl="0" rtl="0">
              <a:lnSpc>
                <a:spcPct val="115000"/>
              </a:lnSpc>
              <a:spcBef>
                <a:spcPts val="600"/>
              </a:spcBef>
              <a:buNone/>
            </a:pPr>
            <a:r>
              <a:rPr lang="en" dirty="0" smtClean="0"/>
              <a:t>Having </a:t>
            </a:r>
            <a:r>
              <a:rPr lang="en" dirty="0"/>
              <a:t>great products might only be the beginning, but show La Grande the middle, a middle that can start today, with one individual, one person to </a:t>
            </a:r>
            <a:r>
              <a:rPr lang="en" dirty="0" smtClean="0"/>
              <a:t>boost </a:t>
            </a:r>
            <a:r>
              <a:rPr lang="en" dirty="0"/>
              <a:t>your </a:t>
            </a:r>
            <a:r>
              <a:rPr lang="en" dirty="0" smtClean="0"/>
              <a:t>brand and your social </a:t>
            </a:r>
            <a:r>
              <a:rPr lang="en" dirty="0"/>
              <a:t>media </a:t>
            </a:r>
            <a:r>
              <a:rPr lang="en" dirty="0" smtClean="0"/>
              <a:t>image, </a:t>
            </a:r>
            <a:r>
              <a:rPr lang="en" dirty="0"/>
              <a:t>and reach out to the radio and newspapers. Take pictures shaking hands with your sponsors and leave a mark on your community members. </a:t>
            </a:r>
            <a:endParaRPr lang="en" dirty="0" smtClean="0"/>
          </a:p>
          <a:p>
            <a:pPr lvl="0" rtl="0">
              <a:lnSpc>
                <a:spcPct val="115000"/>
              </a:lnSpc>
              <a:spcBef>
                <a:spcPts val="600"/>
              </a:spcBef>
              <a:buNone/>
            </a:pPr>
            <a:r>
              <a:rPr lang="en" dirty="0" smtClean="0"/>
              <a:t>This </a:t>
            </a:r>
            <a:r>
              <a:rPr lang="en" dirty="0"/>
              <a:t>will lead you to the ultimate goal, and an end result you can be proud </a:t>
            </a:r>
            <a:r>
              <a:rPr lang="en" dirty="0" smtClean="0"/>
              <a:t>of</a:t>
            </a:r>
            <a:r>
              <a:rPr lang="en" dirty="0"/>
              <a:t>!</a:t>
            </a:r>
          </a:p>
          <a:p>
            <a:pPr lvl="0" rtl="0">
              <a:lnSpc>
                <a:spcPct val="115000"/>
              </a:lnSpc>
              <a:spcBef>
                <a:spcPts val="0"/>
              </a:spcBef>
              <a:spcAft>
                <a:spcPts val="1600"/>
              </a:spcAft>
              <a:buNone/>
            </a:pPr>
            <a:endParaRPr dirty="0"/>
          </a:p>
        </p:txBody>
      </p:sp>
    </p:spTree>
    <p:extLst>
      <p:ext uri="{BB962C8B-B14F-4D97-AF65-F5344CB8AC3E}">
        <p14:creationId xmlns:p14="http://schemas.microsoft.com/office/powerpoint/2010/main" val="3658853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68267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dirty="0"/>
              <a:t>We conducted two surveys, one was through EOU, and the other we went to the community members. The first survey we collaborated with our fellow class mates and created a survey that would benefit us both. This survey was sent out three different times through student affairs to EOU students and staff. The second survey we conduct was more specific to our project. We wanted to get the communities overall perspective of Boise Cascade. We spent  two different days collecting data outside of Wal-Mart. The questions we asked the community were similar to the questions that were asked to EOU students. Analyzing the data we were able to decipher Boise Cascade's different strengths and weaknesses. This information helped us to develop new ways to approach the question of your visibility. </a:t>
            </a:r>
          </a:p>
        </p:txBody>
      </p:sp>
    </p:spTree>
    <p:extLst>
      <p:ext uri="{BB962C8B-B14F-4D97-AF65-F5344CB8AC3E}">
        <p14:creationId xmlns:p14="http://schemas.microsoft.com/office/powerpoint/2010/main" val="3343502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spcAft>
                <a:spcPts val="1600"/>
              </a:spcAft>
              <a:buNone/>
            </a:pPr>
            <a:r>
              <a:rPr lang="en" dirty="0"/>
              <a:t>This is one of the first questions we asked on the EOU survey asking: have you ever heard of Boise Cascade? And out of 158 responses, 132 responded yes. An outlier we must consider is from people that are not from Union County or even Eastern Oregon. </a:t>
            </a:r>
          </a:p>
          <a:p>
            <a:pPr lvl="0">
              <a:spcBef>
                <a:spcPts val="0"/>
              </a:spcBef>
              <a:buNone/>
            </a:pPr>
            <a:endParaRPr dirty="0"/>
          </a:p>
        </p:txBody>
      </p:sp>
    </p:spTree>
    <p:extLst>
      <p:ext uri="{BB962C8B-B14F-4D97-AF65-F5344CB8AC3E}">
        <p14:creationId xmlns:p14="http://schemas.microsoft.com/office/powerpoint/2010/main" val="2867402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We asked the same question to the Community. Out of 53 participant, 39 of them knew who Boise Cascade was. An outlier we must consider is from people that are not from Union County or even Eastern Oregon. </a:t>
            </a:r>
          </a:p>
        </p:txBody>
      </p:sp>
    </p:spTree>
    <p:extLst>
      <p:ext uri="{BB962C8B-B14F-4D97-AF65-F5344CB8AC3E}">
        <p14:creationId xmlns:p14="http://schemas.microsoft.com/office/powerpoint/2010/main" val="112820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When we conducted the EOU survey we asked the question if they knew about the contributions that Boise Cascade make in the community. The results as presented shows that 78.5% of the people don’t know about what Boise Cascade is doing to contribute. This just shows us that the contributions are not being seen in the students and faculty at the college. </a:t>
            </a:r>
          </a:p>
        </p:txBody>
      </p:sp>
    </p:spTree>
    <p:extLst>
      <p:ext uri="{BB962C8B-B14F-4D97-AF65-F5344CB8AC3E}">
        <p14:creationId xmlns:p14="http://schemas.microsoft.com/office/powerpoint/2010/main" val="534983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We also asked the 39 community members at Walmart </a:t>
            </a:r>
            <a:r>
              <a:rPr lang="en" dirty="0" smtClean="0"/>
              <a:t>(Island Avenue, La Grande OR) that </a:t>
            </a:r>
            <a:r>
              <a:rPr lang="en" dirty="0"/>
              <a:t>knew about Boise Cascade in the first </a:t>
            </a:r>
            <a:r>
              <a:rPr lang="en" dirty="0" smtClean="0"/>
              <a:t>question, </a:t>
            </a:r>
            <a:r>
              <a:rPr lang="en" dirty="0"/>
              <a:t>if they knew about the contributions that Boise Cascade makes to the community. Only 23% of the 39 knew </a:t>
            </a:r>
            <a:r>
              <a:rPr lang="en" dirty="0" smtClean="0"/>
              <a:t>of any </a:t>
            </a:r>
            <a:r>
              <a:rPr lang="en" dirty="0"/>
              <a:t>of the contributions around the community. This shows that the community members also don’t know about the contributions that you are making to the community. </a:t>
            </a:r>
          </a:p>
        </p:txBody>
      </p:sp>
    </p:spTree>
    <p:extLst>
      <p:ext uri="{BB962C8B-B14F-4D97-AF65-F5344CB8AC3E}">
        <p14:creationId xmlns:p14="http://schemas.microsoft.com/office/powerpoint/2010/main" val="1199038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Our group  took your current activities </a:t>
            </a:r>
            <a:r>
              <a:rPr lang="en" dirty="0" smtClean="0"/>
              <a:t>and grouped </a:t>
            </a:r>
            <a:r>
              <a:rPr lang="en" dirty="0"/>
              <a:t>them into three categories. These three categories were specific area’s that Boise Cascade had different weaknesses. We took those weaknesses and created recommendations that could help bring back visibility with your community. </a:t>
            </a:r>
          </a:p>
        </p:txBody>
      </p:sp>
    </p:spTree>
    <p:extLst>
      <p:ext uri="{BB962C8B-B14F-4D97-AF65-F5344CB8AC3E}">
        <p14:creationId xmlns:p14="http://schemas.microsoft.com/office/powerpoint/2010/main" val="69294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spcAft>
                <a:spcPts val="1600"/>
              </a:spcAft>
              <a:buNone/>
            </a:pPr>
            <a:r>
              <a:rPr lang="en" dirty="0"/>
              <a:t>After surveying 158 EOU students from online, onsite, and sister-campuses. The results that were the most popular with students were social media and radio advertising. These results make the most sense with the age group the college is based around. Community events came in third because La Grande has several events throughout the year it is important to get your company’s name out. Boise Cascade does a lot of sponsoring for community events. By advertising through sponsorships this helps the community recognize what Boise Cascade does for Union County. Boise Cascade is also the largest employer for Union County. </a:t>
            </a:r>
          </a:p>
        </p:txBody>
      </p:sp>
    </p:spTree>
    <p:extLst>
      <p:ext uri="{BB962C8B-B14F-4D97-AF65-F5344CB8AC3E}">
        <p14:creationId xmlns:p14="http://schemas.microsoft.com/office/powerpoint/2010/main" val="1489557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dk1"/>
              </a:buClr>
              <a:defRPr>
                <a:solidFill>
                  <a:schemeClr val="dk1"/>
                </a:solidFill>
              </a:defRPr>
            </a:lvl1pPr>
            <a:lvl2pPr lvl="1">
              <a:spcBef>
                <a:spcPts val="0"/>
              </a:spcBef>
              <a:buClr>
                <a:schemeClr val="dk1"/>
              </a:buClr>
              <a:defRPr>
                <a:solidFill>
                  <a:schemeClr val="dk1"/>
                </a:solidFill>
              </a:defRPr>
            </a:lvl2pPr>
            <a:lvl3pPr lvl="2">
              <a:spcBef>
                <a:spcPts val="0"/>
              </a:spcBef>
              <a:buClr>
                <a:schemeClr val="dk1"/>
              </a:buClr>
              <a:defRPr>
                <a:solidFill>
                  <a:schemeClr val="dk1"/>
                </a:solidFill>
              </a:defRPr>
            </a:lvl3pPr>
            <a:lvl4pPr lvl="3">
              <a:spcBef>
                <a:spcPts val="0"/>
              </a:spcBef>
              <a:buClr>
                <a:schemeClr val="dk1"/>
              </a:buClr>
              <a:defRPr>
                <a:solidFill>
                  <a:schemeClr val="dk1"/>
                </a:solidFill>
              </a:defRPr>
            </a:lvl4pPr>
            <a:lvl5pPr lvl="4">
              <a:spcBef>
                <a:spcPts val="0"/>
              </a:spcBef>
              <a:buClr>
                <a:schemeClr val="dk1"/>
              </a:buClr>
              <a:defRPr>
                <a:solidFill>
                  <a:schemeClr val="dk1"/>
                </a:solidFill>
              </a:defRPr>
            </a:lvl5pPr>
            <a:lvl6pPr lvl="5">
              <a:spcBef>
                <a:spcPts val="0"/>
              </a:spcBef>
              <a:buClr>
                <a:schemeClr val="dk1"/>
              </a:buClr>
              <a:defRPr>
                <a:solidFill>
                  <a:schemeClr val="dk1"/>
                </a:solidFill>
              </a:defRPr>
            </a:lvl6pPr>
            <a:lvl7pPr lvl="6">
              <a:spcBef>
                <a:spcPts val="0"/>
              </a:spcBef>
              <a:buClr>
                <a:schemeClr val="dk1"/>
              </a:buClr>
              <a:defRPr>
                <a:solidFill>
                  <a:schemeClr val="dk1"/>
                </a:solidFill>
              </a:defRPr>
            </a:lvl7pPr>
            <a:lvl8pPr lvl="7">
              <a:spcBef>
                <a:spcPts val="0"/>
              </a:spcBef>
              <a:buClr>
                <a:schemeClr val="dk1"/>
              </a:buClr>
              <a:defRPr>
                <a:solidFill>
                  <a:schemeClr val="dk1"/>
                </a:solidFill>
              </a:defRPr>
            </a:lvl8pPr>
            <a:lvl9pPr lvl="8">
              <a:spcBef>
                <a:spcPts val="0"/>
              </a:spcBef>
              <a:buClr>
                <a:schemeClr val="dk1"/>
              </a:buClr>
              <a:defRPr>
                <a:solidFill>
                  <a:schemeClr val="dk1"/>
                </a:solidFill>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lt2"/>
              </a:buClr>
              <a:buSzPct val="100000"/>
              <a:defRPr sz="1800">
                <a:solidFill>
                  <a:schemeClr val="lt2"/>
                </a:solidFill>
              </a:defRPr>
            </a:lvl1pPr>
            <a:lvl2pPr lvl="1">
              <a:lnSpc>
                <a:spcPct val="115000"/>
              </a:lnSpc>
              <a:spcBef>
                <a:spcPts val="0"/>
              </a:spcBef>
              <a:spcAft>
                <a:spcPts val="1600"/>
              </a:spcAft>
              <a:buClr>
                <a:schemeClr val="lt2"/>
              </a:buClr>
              <a:defRPr>
                <a:solidFill>
                  <a:schemeClr val="lt2"/>
                </a:solidFill>
              </a:defRPr>
            </a:lvl2pPr>
            <a:lvl3pPr lvl="2">
              <a:lnSpc>
                <a:spcPct val="115000"/>
              </a:lnSpc>
              <a:spcBef>
                <a:spcPts val="0"/>
              </a:spcBef>
              <a:spcAft>
                <a:spcPts val="1600"/>
              </a:spcAft>
              <a:buClr>
                <a:schemeClr val="lt2"/>
              </a:buClr>
              <a:defRPr>
                <a:solidFill>
                  <a:schemeClr val="lt2"/>
                </a:solidFill>
              </a:defRPr>
            </a:lvl3pPr>
            <a:lvl4pPr lvl="3">
              <a:lnSpc>
                <a:spcPct val="115000"/>
              </a:lnSpc>
              <a:spcBef>
                <a:spcPts val="0"/>
              </a:spcBef>
              <a:spcAft>
                <a:spcPts val="1600"/>
              </a:spcAft>
              <a:buClr>
                <a:schemeClr val="lt2"/>
              </a:buClr>
              <a:defRPr>
                <a:solidFill>
                  <a:schemeClr val="lt2"/>
                </a:solidFill>
              </a:defRPr>
            </a:lvl4pPr>
            <a:lvl5pPr lvl="4">
              <a:lnSpc>
                <a:spcPct val="115000"/>
              </a:lnSpc>
              <a:spcBef>
                <a:spcPts val="0"/>
              </a:spcBef>
              <a:spcAft>
                <a:spcPts val="1600"/>
              </a:spcAft>
              <a:buClr>
                <a:schemeClr val="lt2"/>
              </a:buClr>
              <a:defRPr>
                <a:solidFill>
                  <a:schemeClr val="lt2"/>
                </a:solidFill>
              </a:defRPr>
            </a:lvl5pPr>
            <a:lvl6pPr lvl="5">
              <a:lnSpc>
                <a:spcPct val="115000"/>
              </a:lnSpc>
              <a:spcBef>
                <a:spcPts val="0"/>
              </a:spcBef>
              <a:spcAft>
                <a:spcPts val="1600"/>
              </a:spcAft>
              <a:buClr>
                <a:schemeClr val="lt2"/>
              </a:buClr>
              <a:defRPr>
                <a:solidFill>
                  <a:schemeClr val="lt2"/>
                </a:solidFill>
              </a:defRPr>
            </a:lvl6pPr>
            <a:lvl7pPr lvl="6">
              <a:lnSpc>
                <a:spcPct val="115000"/>
              </a:lnSpc>
              <a:spcBef>
                <a:spcPts val="0"/>
              </a:spcBef>
              <a:spcAft>
                <a:spcPts val="1600"/>
              </a:spcAft>
              <a:buClr>
                <a:schemeClr val="lt2"/>
              </a:buClr>
              <a:defRPr>
                <a:solidFill>
                  <a:schemeClr val="lt2"/>
                </a:solidFill>
              </a:defRPr>
            </a:lvl7pPr>
            <a:lvl8pPr lvl="7">
              <a:lnSpc>
                <a:spcPct val="115000"/>
              </a:lnSpc>
              <a:spcBef>
                <a:spcPts val="0"/>
              </a:spcBef>
              <a:spcAft>
                <a:spcPts val="1600"/>
              </a:spcAft>
              <a:buClr>
                <a:schemeClr val="lt2"/>
              </a:buClr>
              <a:defRPr>
                <a:solidFill>
                  <a:schemeClr val="lt2"/>
                </a:solidFill>
              </a:defRPr>
            </a:lvl8pPr>
            <a:lvl9pPr lvl="8">
              <a:lnSpc>
                <a:spcPct val="115000"/>
              </a:lnSpc>
              <a:spcBef>
                <a:spcPts val="0"/>
              </a:spcBef>
              <a:spcAft>
                <a:spcPts val="1600"/>
              </a:spcAft>
              <a:buClr>
                <a:schemeClr val="lt2"/>
              </a:buClr>
              <a:defRPr>
                <a:solidFill>
                  <a:schemeClr val="lt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lt2"/>
                </a:solidFill>
              </a:rPr>
              <a:t>‹#›</a:t>
            </a:fld>
            <a:endParaRPr lang="en" sz="1000">
              <a:solidFill>
                <a:schemeClr val="lt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55" name="Shape 55"/>
          <p:cNvSpPr txBox="1">
            <a:spLocks noGrp="1"/>
          </p:cNvSpPr>
          <p:nvPr>
            <p:ph type="subTitle" idx="1"/>
          </p:nvPr>
        </p:nvSpPr>
        <p:spPr>
          <a:xfrm>
            <a:off x="311700" y="3723875"/>
            <a:ext cx="8520600" cy="792600"/>
          </a:xfrm>
          <a:prstGeom prst="rect">
            <a:avLst/>
          </a:prstGeom>
        </p:spPr>
        <p:txBody>
          <a:bodyPr lIns="91425" tIns="91425" rIns="91425" bIns="91425" anchor="t" anchorCtr="0">
            <a:noAutofit/>
          </a:bodyPr>
          <a:lstStyle/>
          <a:p>
            <a:pPr lvl="0">
              <a:spcBef>
                <a:spcPts val="0"/>
              </a:spcBef>
              <a:buNone/>
            </a:pPr>
            <a:r>
              <a:rPr lang="en"/>
              <a:t>Stacy Duman, Trisha Wardlow, Vanessa Sahlfeld</a:t>
            </a:r>
          </a:p>
        </p:txBody>
      </p:sp>
      <p:pic>
        <p:nvPicPr>
          <p:cNvPr id="56" name="Shape 56"/>
          <p:cNvPicPr preferRelativeResize="0"/>
          <p:nvPr/>
        </p:nvPicPr>
        <p:blipFill>
          <a:blip r:embed="rId3">
            <a:alphaModFix/>
          </a:blip>
          <a:stretch>
            <a:fillRect/>
          </a:stretch>
        </p:blipFill>
        <p:spPr>
          <a:xfrm>
            <a:off x="311700" y="695975"/>
            <a:ext cx="8520600" cy="2576200"/>
          </a:xfrm>
          <a:prstGeom prst="rect">
            <a:avLst/>
          </a:prstGeom>
          <a:noFill/>
          <a:ln>
            <a:noFill/>
          </a:ln>
        </p:spPr>
      </p:pic>
      <p:sp>
        <p:nvSpPr>
          <p:cNvPr id="57" name="Shape 57"/>
          <p:cNvSpPr/>
          <p:nvPr/>
        </p:nvSpPr>
        <p:spPr>
          <a:xfrm>
            <a:off x="4833625" y="2703325"/>
            <a:ext cx="3886800" cy="461100"/>
          </a:xfrm>
          <a:prstGeom prst="rect">
            <a:avLst/>
          </a:prstGeom>
          <a:solidFill>
            <a:schemeClr val="dk1"/>
          </a:solidFill>
          <a:ln w="9525" cap="flat" cmpd="sng">
            <a:solidFill>
              <a:schemeClr val="dk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Social Media </a:t>
            </a:r>
          </a:p>
        </p:txBody>
      </p:sp>
      <p:pic>
        <p:nvPicPr>
          <p:cNvPr id="116" name="Shape 116"/>
          <p:cNvPicPr preferRelativeResize="0"/>
          <p:nvPr/>
        </p:nvPicPr>
        <p:blipFill>
          <a:blip r:embed="rId3">
            <a:alphaModFix/>
          </a:blip>
          <a:stretch>
            <a:fillRect/>
          </a:stretch>
        </p:blipFill>
        <p:spPr>
          <a:xfrm>
            <a:off x="311699" y="1463850"/>
            <a:ext cx="2938775" cy="3426325"/>
          </a:xfrm>
          <a:prstGeom prst="rect">
            <a:avLst/>
          </a:prstGeom>
          <a:noFill/>
          <a:ln>
            <a:noFill/>
          </a:ln>
        </p:spPr>
      </p:pic>
      <p:pic>
        <p:nvPicPr>
          <p:cNvPr id="117" name="Shape 117"/>
          <p:cNvPicPr preferRelativeResize="0"/>
          <p:nvPr/>
        </p:nvPicPr>
        <p:blipFill>
          <a:blip r:embed="rId4">
            <a:alphaModFix/>
          </a:blip>
          <a:stretch>
            <a:fillRect/>
          </a:stretch>
        </p:blipFill>
        <p:spPr>
          <a:xfrm>
            <a:off x="3361937" y="1463862"/>
            <a:ext cx="1973390" cy="2960075"/>
          </a:xfrm>
          <a:prstGeom prst="rect">
            <a:avLst/>
          </a:prstGeom>
          <a:noFill/>
          <a:ln>
            <a:noFill/>
          </a:ln>
        </p:spPr>
      </p:pic>
      <p:pic>
        <p:nvPicPr>
          <p:cNvPr id="118" name="Shape 118"/>
          <p:cNvPicPr preferRelativeResize="0"/>
          <p:nvPr/>
        </p:nvPicPr>
        <p:blipFill rotWithShape="1">
          <a:blip r:embed="rId5">
            <a:alphaModFix/>
          </a:blip>
          <a:srcRect t="4010" r="27985" b="950"/>
          <a:stretch/>
        </p:blipFill>
        <p:spPr>
          <a:xfrm>
            <a:off x="5446800" y="1463849"/>
            <a:ext cx="3569450" cy="1885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Shape 123"/>
          <p:cNvPicPr preferRelativeResize="0"/>
          <p:nvPr/>
        </p:nvPicPr>
        <p:blipFill>
          <a:blip r:embed="rId3">
            <a:alphaModFix/>
          </a:blip>
          <a:stretch>
            <a:fillRect/>
          </a:stretch>
        </p:blipFill>
        <p:spPr>
          <a:xfrm>
            <a:off x="360072" y="1017725"/>
            <a:ext cx="3816025" cy="3506624"/>
          </a:xfrm>
          <a:prstGeom prst="rect">
            <a:avLst/>
          </a:prstGeom>
          <a:noFill/>
          <a:ln>
            <a:noFill/>
          </a:ln>
        </p:spPr>
      </p:pic>
      <p:pic>
        <p:nvPicPr>
          <p:cNvPr id="124" name="Shape 124"/>
          <p:cNvPicPr preferRelativeResize="0"/>
          <p:nvPr/>
        </p:nvPicPr>
        <p:blipFill rotWithShape="1">
          <a:blip r:embed="rId4">
            <a:alphaModFix/>
          </a:blip>
          <a:srcRect b="3595"/>
          <a:stretch/>
        </p:blipFill>
        <p:spPr>
          <a:xfrm>
            <a:off x="4453600" y="1017724"/>
            <a:ext cx="3775324" cy="35066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Shape 129"/>
          <p:cNvPicPr preferRelativeResize="0"/>
          <p:nvPr/>
        </p:nvPicPr>
        <p:blipFill>
          <a:blip r:embed="rId3">
            <a:alphaModFix/>
          </a:blip>
          <a:stretch>
            <a:fillRect/>
          </a:stretch>
        </p:blipFill>
        <p:spPr>
          <a:xfrm>
            <a:off x="1304887" y="445012"/>
            <a:ext cx="6010275" cy="4391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Community was more susceptible to...</a:t>
            </a:r>
          </a:p>
        </p:txBody>
      </p:sp>
      <p:pic>
        <p:nvPicPr>
          <p:cNvPr id="135" name="Shape 135"/>
          <p:cNvPicPr preferRelativeResize="0"/>
          <p:nvPr/>
        </p:nvPicPr>
        <p:blipFill>
          <a:blip r:embed="rId3">
            <a:alphaModFix/>
          </a:blip>
          <a:stretch>
            <a:fillRect/>
          </a:stretch>
        </p:blipFill>
        <p:spPr>
          <a:xfrm>
            <a:off x="2010525" y="1268876"/>
            <a:ext cx="5298675" cy="3183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Radio</a:t>
            </a:r>
          </a:p>
        </p:txBody>
      </p:sp>
      <p:sp>
        <p:nvSpPr>
          <p:cNvPr id="141" name="Shape 14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a:t>Looking for a job with great pay and benefits? Good news! Boise cascade is looking for entry level, general, laborers who want a competitive wage, benefits and a chance for advancement. No experience or advanced education required! Apply now at Work Source Oregon or on-line at BC.com. Applicants must be 18, have a high school diploma or equivalent, or two years of manufacturing experience and be legal to work in the United States. Boise cascade is an equal opportunity employer. Women, minorities, veterans, and people with disabilities are strongly encouraged to apply. </a:t>
            </a:r>
          </a:p>
          <a:p>
            <a:pPr lvl="0">
              <a:spcBef>
                <a:spcPts val="0"/>
              </a:spcBef>
              <a:buNone/>
            </a:pPr>
            <a:endParaRPr i="1">
              <a:solidFill>
                <a:srgbClr val="000000"/>
              </a:solidFill>
              <a:highlight>
                <a:srgbClr val="FFFFFF"/>
              </a:highlight>
            </a:endParaRPr>
          </a:p>
          <a:p>
            <a:pPr lvl="0">
              <a:spcBef>
                <a:spcPts val="0"/>
              </a:spcBef>
              <a:spcAft>
                <a:spcPts val="0"/>
              </a:spcAft>
              <a:buNone/>
            </a:pPr>
            <a:r>
              <a:rPr lang="en" sz="1100">
                <a:solidFill>
                  <a:srgbClr val="1F497D"/>
                </a:solidFill>
                <a:highlight>
                  <a:srgbClr val="FFFFFF"/>
                </a:highlight>
                <a:latin typeface="Times New Roman"/>
                <a:ea typeface="Times New Roman"/>
                <a:cs typeface="Times New Roman"/>
                <a:sym typeface="Times New Roman"/>
              </a:rPr>
              <a:t> </a:t>
            </a:r>
          </a:p>
          <a:p>
            <a:pPr lvl="0">
              <a:spcBef>
                <a:spcPts val="0"/>
              </a:spcBef>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Signs</a:t>
            </a:r>
          </a:p>
        </p:txBody>
      </p:sp>
      <p:sp>
        <p:nvSpPr>
          <p:cNvPr id="147" name="Shape 147"/>
          <p:cNvSpPr txBox="1">
            <a:spLocks noGrp="1"/>
          </p:cNvSpPr>
          <p:nvPr>
            <p:ph type="body" idx="1"/>
          </p:nvPr>
        </p:nvSpPr>
        <p:spPr>
          <a:xfrm>
            <a:off x="311700" y="1152475"/>
            <a:ext cx="4510200" cy="3416400"/>
          </a:xfrm>
          <a:prstGeom prst="rect">
            <a:avLst/>
          </a:prstGeom>
        </p:spPr>
        <p:txBody>
          <a:bodyPr lIns="91425" tIns="91425" rIns="91425" bIns="91425" anchor="t" anchorCtr="0">
            <a:noAutofit/>
          </a:bodyPr>
          <a:lstStyle/>
          <a:p>
            <a:pPr lvl="0">
              <a:spcBef>
                <a:spcPts val="0"/>
              </a:spcBef>
              <a:buNone/>
            </a:pPr>
            <a:r>
              <a:rPr lang="en"/>
              <a:t>Elgin Baseball Field </a:t>
            </a:r>
          </a:p>
          <a:p>
            <a:pPr lvl="0">
              <a:spcBef>
                <a:spcPts val="0"/>
              </a:spcBef>
              <a:buNone/>
            </a:pPr>
            <a:r>
              <a:rPr lang="en"/>
              <a:t>(Beside the highway)</a:t>
            </a:r>
          </a:p>
        </p:txBody>
      </p:sp>
      <p:pic>
        <p:nvPicPr>
          <p:cNvPr id="148" name="Shape 148"/>
          <p:cNvPicPr preferRelativeResize="0"/>
          <p:nvPr/>
        </p:nvPicPr>
        <p:blipFill>
          <a:blip r:embed="rId3">
            <a:alphaModFix/>
          </a:blip>
          <a:stretch>
            <a:fillRect/>
          </a:stretch>
        </p:blipFill>
        <p:spPr>
          <a:xfrm>
            <a:off x="5290824" y="445024"/>
            <a:ext cx="3326324" cy="4435098"/>
          </a:xfrm>
          <a:prstGeom prst="rect">
            <a:avLst/>
          </a:prstGeom>
          <a:noFill/>
          <a:ln>
            <a:noFill/>
          </a:ln>
        </p:spPr>
      </p:pic>
      <p:pic>
        <p:nvPicPr>
          <p:cNvPr id="149" name="Shape 149"/>
          <p:cNvPicPr preferRelativeResize="0"/>
          <p:nvPr/>
        </p:nvPicPr>
        <p:blipFill>
          <a:blip r:embed="rId4">
            <a:alphaModFix/>
          </a:blip>
          <a:stretch>
            <a:fillRect/>
          </a:stretch>
        </p:blipFill>
        <p:spPr>
          <a:xfrm>
            <a:off x="644512" y="2158595"/>
            <a:ext cx="3844575" cy="26658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Sponsoring </a:t>
            </a:r>
          </a:p>
        </p:txBody>
      </p:sp>
      <p:sp>
        <p:nvSpPr>
          <p:cNvPr id="155" name="Shape 155"/>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r>
              <a:rPr lang="en"/>
              <a:t>You already sponsor:</a:t>
            </a:r>
          </a:p>
          <a:p>
            <a:pPr marL="457200" lvl="0" indent="-228600" rtl="0">
              <a:spcBef>
                <a:spcPts val="0"/>
              </a:spcBef>
            </a:pPr>
            <a:r>
              <a:rPr lang="en"/>
              <a:t>Community events</a:t>
            </a:r>
          </a:p>
          <a:p>
            <a:pPr marL="457200" lvl="0" indent="-228600" rtl="0">
              <a:spcBef>
                <a:spcPts val="0"/>
              </a:spcBef>
            </a:pPr>
            <a:r>
              <a:rPr lang="en"/>
              <a:t>Little league teams</a:t>
            </a:r>
          </a:p>
          <a:p>
            <a:pPr marL="457200" lvl="0" indent="-228600" rtl="0">
              <a:spcBef>
                <a:spcPts val="0"/>
              </a:spcBef>
            </a:pPr>
            <a:r>
              <a:rPr lang="en"/>
              <a:t>And so many more</a:t>
            </a:r>
          </a:p>
        </p:txBody>
      </p:sp>
      <p:pic>
        <p:nvPicPr>
          <p:cNvPr id="156" name="Shape 156"/>
          <p:cNvPicPr preferRelativeResize="0"/>
          <p:nvPr/>
        </p:nvPicPr>
        <p:blipFill>
          <a:blip r:embed="rId3">
            <a:alphaModFix/>
          </a:blip>
          <a:stretch>
            <a:fillRect/>
          </a:stretch>
        </p:blipFill>
        <p:spPr>
          <a:xfrm>
            <a:off x="4222200" y="342900"/>
            <a:ext cx="4610100" cy="4457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Sponsoring continued </a:t>
            </a:r>
          </a:p>
        </p:txBody>
      </p:sp>
      <p:sp>
        <p:nvSpPr>
          <p:cNvPr id="162" name="Shape 162"/>
          <p:cNvSpPr txBox="1">
            <a:spLocks noGrp="1"/>
          </p:cNvSpPr>
          <p:nvPr>
            <p:ph type="body" idx="1"/>
          </p:nvPr>
        </p:nvSpPr>
        <p:spPr>
          <a:xfrm>
            <a:off x="311700" y="1326575"/>
            <a:ext cx="8520600" cy="3416400"/>
          </a:xfrm>
          <a:prstGeom prst="rect">
            <a:avLst/>
          </a:prstGeom>
        </p:spPr>
        <p:txBody>
          <a:bodyPr lIns="91425" tIns="91425" rIns="91425" bIns="91425" anchor="t" anchorCtr="0">
            <a:noAutofit/>
          </a:bodyPr>
          <a:lstStyle/>
          <a:p>
            <a:pPr marL="457200" lvl="0" indent="-228600" rtl="0">
              <a:spcBef>
                <a:spcPts val="0"/>
              </a:spcBef>
            </a:pPr>
            <a:r>
              <a:rPr lang="en"/>
              <a:t>Fun runs</a:t>
            </a:r>
          </a:p>
          <a:p>
            <a:pPr marL="457200" lvl="0" indent="-228600">
              <a:spcBef>
                <a:spcPts val="0"/>
              </a:spcBef>
            </a:pPr>
            <a:r>
              <a:rPr lang="en"/>
              <a:t>La Grande open streets</a:t>
            </a:r>
          </a:p>
          <a:p>
            <a:pPr lvl="0">
              <a:spcBef>
                <a:spcPts val="0"/>
              </a:spcBef>
              <a:buNone/>
            </a:pPr>
            <a:endParaRPr/>
          </a:p>
        </p:txBody>
      </p:sp>
      <p:pic>
        <p:nvPicPr>
          <p:cNvPr id="163" name="Shape 163"/>
          <p:cNvPicPr preferRelativeResize="0"/>
          <p:nvPr/>
        </p:nvPicPr>
        <p:blipFill rotWithShape="1">
          <a:blip r:embed="rId3">
            <a:alphaModFix/>
          </a:blip>
          <a:srcRect l="31326" r="3923"/>
          <a:stretch/>
        </p:blipFill>
        <p:spPr>
          <a:xfrm>
            <a:off x="4385325" y="1017724"/>
            <a:ext cx="4446975" cy="38324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Taking ownership in the brand </a:t>
            </a:r>
          </a:p>
        </p:txBody>
      </p:sp>
      <p:pic>
        <p:nvPicPr>
          <p:cNvPr id="169" name="Shape 169"/>
          <p:cNvPicPr preferRelativeResize="0"/>
          <p:nvPr/>
        </p:nvPicPr>
        <p:blipFill>
          <a:blip r:embed="rId3">
            <a:alphaModFix/>
          </a:blip>
          <a:stretch>
            <a:fillRect/>
          </a:stretch>
        </p:blipFill>
        <p:spPr>
          <a:xfrm>
            <a:off x="528625" y="1152462"/>
            <a:ext cx="8086725" cy="36671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Pioneer Park sign</a:t>
            </a:r>
          </a:p>
        </p:txBody>
      </p:sp>
      <p:sp>
        <p:nvSpPr>
          <p:cNvPr id="175" name="Shape 175"/>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a:t>From the parking lot						From the other side of the dugout</a:t>
            </a:r>
          </a:p>
        </p:txBody>
      </p:sp>
      <p:pic>
        <p:nvPicPr>
          <p:cNvPr id="176" name="Shape 176"/>
          <p:cNvPicPr preferRelativeResize="0"/>
          <p:nvPr/>
        </p:nvPicPr>
        <p:blipFill>
          <a:blip r:embed="rId3">
            <a:alphaModFix/>
          </a:blip>
          <a:stretch>
            <a:fillRect/>
          </a:stretch>
        </p:blipFill>
        <p:spPr>
          <a:xfrm>
            <a:off x="204574" y="1545800"/>
            <a:ext cx="4214174" cy="3362297"/>
          </a:xfrm>
          <a:prstGeom prst="rect">
            <a:avLst/>
          </a:prstGeom>
          <a:noFill/>
          <a:ln>
            <a:noFill/>
          </a:ln>
        </p:spPr>
      </p:pic>
      <p:pic>
        <p:nvPicPr>
          <p:cNvPr id="177" name="Shape 177"/>
          <p:cNvPicPr preferRelativeResize="0"/>
          <p:nvPr/>
        </p:nvPicPr>
        <p:blipFill>
          <a:blip r:embed="rId4">
            <a:alphaModFix/>
          </a:blip>
          <a:stretch>
            <a:fillRect/>
          </a:stretch>
        </p:blipFill>
        <p:spPr>
          <a:xfrm>
            <a:off x="4725262" y="1545800"/>
            <a:ext cx="4214174" cy="336229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Objective </a:t>
            </a:r>
          </a:p>
        </p:txBody>
      </p:sp>
      <p:sp>
        <p:nvSpPr>
          <p:cNvPr id="63" name="Shape 6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a:t>Survey </a:t>
            </a:r>
          </a:p>
          <a:p>
            <a:pPr lvl="0">
              <a:spcBef>
                <a:spcPts val="0"/>
              </a:spcBef>
              <a:buNone/>
            </a:pPr>
            <a:r>
              <a:rPr lang="en"/>
              <a:t>Current Activities </a:t>
            </a:r>
          </a:p>
          <a:p>
            <a:pPr lvl="0">
              <a:spcBef>
                <a:spcPts val="0"/>
              </a:spcBef>
              <a:buNone/>
            </a:pPr>
            <a:r>
              <a:rPr lang="en"/>
              <a:t>Research possibilities </a:t>
            </a:r>
          </a:p>
          <a:p>
            <a:pPr lvl="0">
              <a:spcBef>
                <a:spcPts val="0"/>
              </a:spcBef>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Elgin ball park</a:t>
            </a:r>
          </a:p>
        </p:txBody>
      </p:sp>
      <p:pic>
        <p:nvPicPr>
          <p:cNvPr id="183" name="Shape 183"/>
          <p:cNvPicPr preferRelativeResize="0"/>
          <p:nvPr/>
        </p:nvPicPr>
        <p:blipFill>
          <a:blip r:embed="rId3">
            <a:alphaModFix/>
          </a:blip>
          <a:stretch>
            <a:fillRect/>
          </a:stretch>
        </p:blipFill>
        <p:spPr>
          <a:xfrm>
            <a:off x="4847548" y="445025"/>
            <a:ext cx="3301874" cy="4402524"/>
          </a:xfrm>
          <a:prstGeom prst="rect">
            <a:avLst/>
          </a:prstGeom>
          <a:noFill/>
          <a:ln>
            <a:noFill/>
          </a:ln>
        </p:spPr>
      </p:pic>
      <p:sp>
        <p:nvSpPr>
          <p:cNvPr id="184" name="Shape 184"/>
          <p:cNvSpPr txBox="1"/>
          <p:nvPr/>
        </p:nvSpPr>
        <p:spPr>
          <a:xfrm>
            <a:off x="454225" y="1269175"/>
            <a:ext cx="4074600" cy="3460200"/>
          </a:xfrm>
          <a:prstGeom prst="rect">
            <a:avLst/>
          </a:prstGeom>
          <a:noFill/>
          <a:ln>
            <a:noFill/>
          </a:ln>
        </p:spPr>
        <p:txBody>
          <a:bodyPr lIns="91425" tIns="91425" rIns="91425" bIns="91425" anchor="t" anchorCtr="0">
            <a:noAutofit/>
          </a:bodyPr>
          <a:lstStyle/>
          <a:p>
            <a:pPr marL="457200" lvl="0" indent="-342900" rtl="0">
              <a:spcBef>
                <a:spcPts val="0"/>
              </a:spcBef>
              <a:buClr>
                <a:schemeClr val="lt2"/>
              </a:buClr>
              <a:buSzPct val="100000"/>
              <a:buChar char="●"/>
            </a:pPr>
            <a:r>
              <a:rPr lang="en" sz="1800">
                <a:solidFill>
                  <a:schemeClr val="lt2"/>
                </a:solidFill>
              </a:rPr>
              <a:t>Prominent sign right out front</a:t>
            </a:r>
          </a:p>
          <a:p>
            <a:pPr marL="457200" lvl="0" indent="-342900" rtl="0">
              <a:spcBef>
                <a:spcPts val="0"/>
              </a:spcBef>
              <a:buClr>
                <a:schemeClr val="lt2"/>
              </a:buClr>
              <a:buSzPct val="100000"/>
              <a:buChar char="●"/>
            </a:pPr>
            <a:r>
              <a:rPr lang="en" sz="1800">
                <a:solidFill>
                  <a:schemeClr val="lt2"/>
                </a:solidFill>
              </a:rPr>
              <a:t>Can be seen from the highway</a:t>
            </a:r>
          </a:p>
          <a:p>
            <a:pPr marL="457200" lvl="0" indent="-342900">
              <a:spcBef>
                <a:spcPts val="0"/>
              </a:spcBef>
              <a:buClr>
                <a:schemeClr val="lt2"/>
              </a:buClr>
              <a:buSzPct val="100000"/>
              <a:buChar char="●"/>
            </a:pPr>
            <a:r>
              <a:rPr lang="en" sz="1800">
                <a:solidFill>
                  <a:schemeClr val="lt2"/>
                </a:solidFill>
              </a:rPr>
              <a:t>Clear and obvious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387900" y="445025"/>
            <a:ext cx="8520600" cy="572700"/>
          </a:xfrm>
          <a:prstGeom prst="rect">
            <a:avLst/>
          </a:prstGeom>
        </p:spPr>
        <p:txBody>
          <a:bodyPr lIns="91425" tIns="91425" rIns="91425" bIns="91425" anchor="t" anchorCtr="0">
            <a:noAutofit/>
          </a:bodyPr>
          <a:lstStyle/>
          <a:p>
            <a:pPr lvl="0">
              <a:spcBef>
                <a:spcPts val="0"/>
              </a:spcBef>
              <a:buNone/>
            </a:pPr>
            <a:r>
              <a:rPr lang="en"/>
              <a:t>Current activities  </a:t>
            </a:r>
          </a:p>
        </p:txBody>
      </p:sp>
      <p:pic>
        <p:nvPicPr>
          <p:cNvPr id="190" name="Shape 190"/>
          <p:cNvPicPr preferRelativeResize="0"/>
          <p:nvPr/>
        </p:nvPicPr>
        <p:blipFill>
          <a:blip r:embed="rId3">
            <a:alphaModFix/>
          </a:blip>
          <a:stretch>
            <a:fillRect/>
          </a:stretch>
        </p:blipFill>
        <p:spPr>
          <a:xfrm>
            <a:off x="2469600" y="1145875"/>
            <a:ext cx="3235951" cy="32359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10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Shape 195"/>
          <p:cNvPicPr preferRelativeResize="0"/>
          <p:nvPr/>
        </p:nvPicPr>
        <p:blipFill>
          <a:blip r:embed="rId3">
            <a:alphaModFix/>
          </a:blip>
          <a:stretch>
            <a:fillRect/>
          </a:stretch>
        </p:blipFill>
        <p:spPr>
          <a:xfrm>
            <a:off x="0" y="2109787"/>
            <a:ext cx="9077325" cy="923925"/>
          </a:xfrm>
          <a:prstGeom prst="rect">
            <a:avLst/>
          </a:prstGeom>
          <a:noFill/>
          <a:ln>
            <a:noFill/>
          </a:ln>
        </p:spPr>
      </p:pic>
      <p:pic>
        <p:nvPicPr>
          <p:cNvPr id="196" name="Shape 196"/>
          <p:cNvPicPr preferRelativeResize="0"/>
          <p:nvPr/>
        </p:nvPicPr>
        <p:blipFill>
          <a:blip r:embed="rId4">
            <a:alphaModFix/>
          </a:blip>
          <a:stretch>
            <a:fillRect/>
          </a:stretch>
        </p:blipFill>
        <p:spPr>
          <a:xfrm>
            <a:off x="2418577" y="224125"/>
            <a:ext cx="3880549" cy="1727250"/>
          </a:xfrm>
          <a:prstGeom prst="rect">
            <a:avLst/>
          </a:prstGeom>
          <a:noFill/>
          <a:ln>
            <a:noFill/>
          </a:ln>
        </p:spPr>
      </p:pic>
      <p:pic>
        <p:nvPicPr>
          <p:cNvPr id="197" name="Shape 197"/>
          <p:cNvPicPr preferRelativeResize="0"/>
          <p:nvPr/>
        </p:nvPicPr>
        <p:blipFill>
          <a:blip r:embed="rId5">
            <a:alphaModFix/>
          </a:blip>
          <a:stretch>
            <a:fillRect/>
          </a:stretch>
        </p:blipFill>
        <p:spPr>
          <a:xfrm>
            <a:off x="2479525" y="3258850"/>
            <a:ext cx="3880548" cy="16544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Shape 202"/>
          <p:cNvPicPr preferRelativeResize="0"/>
          <p:nvPr/>
        </p:nvPicPr>
        <p:blipFill>
          <a:blip r:embed="rId3">
            <a:alphaModFix/>
          </a:blip>
          <a:stretch>
            <a:fillRect/>
          </a:stretch>
        </p:blipFill>
        <p:spPr>
          <a:xfrm>
            <a:off x="3782100" y="285300"/>
            <a:ext cx="4724400" cy="2476500"/>
          </a:xfrm>
          <a:prstGeom prst="rect">
            <a:avLst/>
          </a:prstGeom>
          <a:noFill/>
          <a:ln>
            <a:noFill/>
          </a:ln>
        </p:spPr>
      </p:pic>
      <p:pic>
        <p:nvPicPr>
          <p:cNvPr id="203" name="Shape 203"/>
          <p:cNvPicPr preferRelativeResize="0"/>
          <p:nvPr/>
        </p:nvPicPr>
        <p:blipFill>
          <a:blip r:embed="rId4">
            <a:alphaModFix/>
          </a:blip>
          <a:stretch>
            <a:fillRect/>
          </a:stretch>
        </p:blipFill>
        <p:spPr>
          <a:xfrm>
            <a:off x="213020" y="2402350"/>
            <a:ext cx="3191824" cy="2576775"/>
          </a:xfrm>
          <a:prstGeom prst="rect">
            <a:avLst/>
          </a:prstGeom>
          <a:noFill/>
          <a:ln>
            <a:noFill/>
          </a:ln>
        </p:spPr>
      </p:pic>
      <p:pic>
        <p:nvPicPr>
          <p:cNvPr id="204" name="Shape 204"/>
          <p:cNvPicPr preferRelativeResize="0"/>
          <p:nvPr/>
        </p:nvPicPr>
        <p:blipFill>
          <a:blip r:embed="rId5">
            <a:alphaModFix/>
          </a:blip>
          <a:stretch>
            <a:fillRect/>
          </a:stretch>
        </p:blipFill>
        <p:spPr>
          <a:xfrm>
            <a:off x="151337" y="148387"/>
            <a:ext cx="4733925" cy="2543175"/>
          </a:xfrm>
          <a:prstGeom prst="rect">
            <a:avLst/>
          </a:prstGeom>
          <a:noFill/>
          <a:ln>
            <a:noFill/>
          </a:ln>
        </p:spPr>
      </p:pic>
      <p:pic>
        <p:nvPicPr>
          <p:cNvPr id="205" name="Shape 205"/>
          <p:cNvPicPr preferRelativeResize="0"/>
          <p:nvPr/>
        </p:nvPicPr>
        <p:blipFill>
          <a:blip r:embed="rId6">
            <a:alphaModFix/>
          </a:blip>
          <a:stretch>
            <a:fillRect/>
          </a:stretch>
        </p:blipFill>
        <p:spPr>
          <a:xfrm>
            <a:off x="2233612" y="557212"/>
            <a:ext cx="4676775" cy="4029075"/>
          </a:xfrm>
          <a:prstGeom prst="rect">
            <a:avLst/>
          </a:prstGeom>
          <a:noFill/>
          <a:ln>
            <a:noFill/>
          </a:ln>
        </p:spPr>
      </p:pic>
      <p:pic>
        <p:nvPicPr>
          <p:cNvPr id="206" name="Shape 206"/>
          <p:cNvPicPr preferRelativeResize="0"/>
          <p:nvPr/>
        </p:nvPicPr>
        <p:blipFill>
          <a:blip r:embed="rId7">
            <a:alphaModFix/>
          </a:blip>
          <a:stretch>
            <a:fillRect/>
          </a:stretch>
        </p:blipFill>
        <p:spPr>
          <a:xfrm>
            <a:off x="3998925" y="3429775"/>
            <a:ext cx="4705350" cy="1428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1000"/>
                                        <p:tgtEl>
                                          <p:spTgt spid="2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
                                        </p:tgtEl>
                                        <p:attrNameLst>
                                          <p:attrName>style.visibility</p:attrName>
                                        </p:attrNameLst>
                                      </p:cBhvr>
                                      <p:to>
                                        <p:strVal val="visible"/>
                                      </p:to>
                                    </p:set>
                                    <p:animEffect transition="in" filter="fade">
                                      <p:cBhvr>
                                        <p:cTn id="12" dur="1000"/>
                                        <p:tgtEl>
                                          <p:spTgt spid="2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3"/>
                                        </p:tgtEl>
                                        <p:attrNameLst>
                                          <p:attrName>style.visibility</p:attrName>
                                        </p:attrNameLst>
                                      </p:cBhvr>
                                      <p:to>
                                        <p:strVal val="visible"/>
                                      </p:to>
                                    </p:set>
                                    <p:animEffect transition="in" filter="fade">
                                      <p:cBhvr>
                                        <p:cTn id="17" dur="1000"/>
                                        <p:tgtEl>
                                          <p:spTgt spid="20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
                                        </p:tgtEl>
                                        <p:attrNameLst>
                                          <p:attrName>style.visibility</p:attrName>
                                        </p:attrNameLst>
                                      </p:cBhvr>
                                      <p:to>
                                        <p:strVal val="visible"/>
                                      </p:to>
                                    </p:set>
                                    <p:animEffect transition="in" filter="fade">
                                      <p:cBhvr>
                                        <p:cTn id="22" dur="1000"/>
                                        <p:tgtEl>
                                          <p:spTgt spid="20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6"/>
                                        </p:tgtEl>
                                        <p:attrNameLst>
                                          <p:attrName>style.visibility</p:attrName>
                                        </p:attrNameLst>
                                      </p:cBhvr>
                                      <p:to>
                                        <p:strVal val="visible"/>
                                      </p:to>
                                    </p:set>
                                    <p:animEffect transition="in" filter="fade">
                                      <p:cBhvr>
                                        <p:cTn id="27" dur="10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Conclusion </a:t>
            </a:r>
          </a:p>
        </p:txBody>
      </p:sp>
      <p:pic>
        <p:nvPicPr>
          <p:cNvPr id="212" name="Shape 212"/>
          <p:cNvPicPr preferRelativeResize="0"/>
          <p:nvPr/>
        </p:nvPicPr>
        <p:blipFill>
          <a:blip r:embed="rId3">
            <a:alphaModFix/>
          </a:blip>
          <a:stretch>
            <a:fillRect/>
          </a:stretch>
        </p:blipFill>
        <p:spPr>
          <a:xfrm>
            <a:off x="0" y="1129165"/>
            <a:ext cx="9143998" cy="288516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Survey</a:t>
            </a:r>
          </a:p>
        </p:txBody>
      </p:sp>
      <p:pic>
        <p:nvPicPr>
          <p:cNvPr id="69" name="Shape 69"/>
          <p:cNvPicPr preferRelativeResize="0"/>
          <p:nvPr/>
        </p:nvPicPr>
        <p:blipFill>
          <a:blip r:embed="rId3">
            <a:alphaModFix/>
          </a:blip>
          <a:stretch>
            <a:fillRect/>
          </a:stretch>
        </p:blipFill>
        <p:spPr>
          <a:xfrm>
            <a:off x="311700" y="1460674"/>
            <a:ext cx="4684474" cy="2922049"/>
          </a:xfrm>
          <a:prstGeom prst="rect">
            <a:avLst/>
          </a:prstGeom>
          <a:noFill/>
          <a:ln>
            <a:noFill/>
          </a:ln>
        </p:spPr>
      </p:pic>
      <p:pic>
        <p:nvPicPr>
          <p:cNvPr id="70" name="Shape 70"/>
          <p:cNvPicPr preferRelativeResize="0"/>
          <p:nvPr/>
        </p:nvPicPr>
        <p:blipFill>
          <a:blip r:embed="rId4">
            <a:alphaModFix/>
          </a:blip>
          <a:stretch>
            <a:fillRect/>
          </a:stretch>
        </p:blipFill>
        <p:spPr>
          <a:xfrm>
            <a:off x="5641500" y="578600"/>
            <a:ext cx="2989724" cy="39862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Shape 75"/>
          <p:cNvPicPr preferRelativeResize="0"/>
          <p:nvPr/>
        </p:nvPicPr>
        <p:blipFill>
          <a:blip r:embed="rId3">
            <a:alphaModFix/>
          </a:blip>
          <a:stretch>
            <a:fillRect/>
          </a:stretch>
        </p:blipFill>
        <p:spPr>
          <a:xfrm>
            <a:off x="1426950" y="1275375"/>
            <a:ext cx="5998749" cy="30559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311700" y="521225"/>
            <a:ext cx="8520600" cy="572700"/>
          </a:xfrm>
          <a:prstGeom prst="rect">
            <a:avLst/>
          </a:prstGeom>
        </p:spPr>
        <p:txBody>
          <a:bodyPr lIns="91425" tIns="91425" rIns="91425" bIns="91425" anchor="t" anchorCtr="0">
            <a:noAutofit/>
          </a:bodyPr>
          <a:lstStyle/>
          <a:p>
            <a:pPr lvl="0">
              <a:spcBef>
                <a:spcPts val="0"/>
              </a:spcBef>
              <a:buNone/>
            </a:pPr>
            <a:r>
              <a:rPr lang="en"/>
              <a:t>Community visibility  </a:t>
            </a:r>
          </a:p>
        </p:txBody>
      </p:sp>
      <p:pic>
        <p:nvPicPr>
          <p:cNvPr id="81" name="Shape 81"/>
          <p:cNvPicPr preferRelativeResize="0"/>
          <p:nvPr/>
        </p:nvPicPr>
        <p:blipFill>
          <a:blip r:embed="rId3">
            <a:alphaModFix/>
          </a:blip>
          <a:stretch>
            <a:fillRect/>
          </a:stretch>
        </p:blipFill>
        <p:spPr>
          <a:xfrm>
            <a:off x="1796050" y="1177950"/>
            <a:ext cx="5551900" cy="3335749"/>
          </a:xfrm>
          <a:prstGeom prst="rect">
            <a:avLst/>
          </a:prstGeom>
          <a:noFill/>
          <a:ln>
            <a:noFill/>
          </a:ln>
        </p:spPr>
      </p:pic>
      <p:sp>
        <p:nvSpPr>
          <p:cNvPr id="82" name="Shape 82"/>
          <p:cNvSpPr txBox="1"/>
          <p:nvPr/>
        </p:nvSpPr>
        <p:spPr>
          <a:xfrm>
            <a:off x="6505800" y="2767175"/>
            <a:ext cx="410400" cy="297900"/>
          </a:xfrm>
          <a:prstGeom prst="rect">
            <a:avLst/>
          </a:prstGeom>
          <a:noFill/>
          <a:ln>
            <a:noFill/>
          </a:ln>
        </p:spPr>
        <p:txBody>
          <a:bodyPr lIns="91425" tIns="91425" rIns="91425" bIns="91425" anchor="t" anchorCtr="0">
            <a:noAutofit/>
          </a:bodyPr>
          <a:lstStyle/>
          <a:p>
            <a:pPr lvl="0">
              <a:spcBef>
                <a:spcPts val="0"/>
              </a:spcBef>
              <a:buNone/>
            </a:pPr>
            <a:r>
              <a:rPr lang="en" sz="1200"/>
              <a:t>39</a:t>
            </a:r>
          </a:p>
        </p:txBody>
      </p:sp>
      <p:sp>
        <p:nvSpPr>
          <p:cNvPr id="83" name="Shape 83"/>
          <p:cNvSpPr txBox="1"/>
          <p:nvPr/>
        </p:nvSpPr>
        <p:spPr>
          <a:xfrm>
            <a:off x="6505800" y="3021400"/>
            <a:ext cx="576300" cy="480300"/>
          </a:xfrm>
          <a:prstGeom prst="rect">
            <a:avLst/>
          </a:prstGeom>
          <a:noFill/>
          <a:ln>
            <a:noFill/>
          </a:ln>
        </p:spPr>
        <p:txBody>
          <a:bodyPr lIns="91425" tIns="91425" rIns="91425" bIns="91425" anchor="t" anchorCtr="0">
            <a:noAutofit/>
          </a:bodyPr>
          <a:lstStyle/>
          <a:p>
            <a:pPr lvl="0">
              <a:spcBef>
                <a:spcPts val="0"/>
              </a:spcBef>
              <a:buNone/>
            </a:pPr>
            <a:r>
              <a:rPr lang="en" sz="1200"/>
              <a:t>14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Contributions </a:t>
            </a:r>
          </a:p>
        </p:txBody>
      </p:sp>
      <p:pic>
        <p:nvPicPr>
          <p:cNvPr id="89" name="Shape 89"/>
          <p:cNvPicPr preferRelativeResize="0"/>
          <p:nvPr/>
        </p:nvPicPr>
        <p:blipFill>
          <a:blip r:embed="rId3">
            <a:alphaModFix/>
          </a:blip>
          <a:stretch>
            <a:fillRect/>
          </a:stretch>
        </p:blipFill>
        <p:spPr>
          <a:xfrm>
            <a:off x="695500" y="1349425"/>
            <a:ext cx="7258050" cy="3219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The communities idea of their contributions </a:t>
            </a:r>
          </a:p>
        </p:txBody>
      </p:sp>
      <p:pic>
        <p:nvPicPr>
          <p:cNvPr id="95" name="Shape 95"/>
          <p:cNvPicPr preferRelativeResize="0"/>
          <p:nvPr/>
        </p:nvPicPr>
        <p:blipFill>
          <a:blip r:embed="rId3">
            <a:alphaModFix/>
          </a:blip>
          <a:stretch>
            <a:fillRect/>
          </a:stretch>
        </p:blipFill>
        <p:spPr>
          <a:xfrm>
            <a:off x="1390528" y="1274003"/>
            <a:ext cx="5691624" cy="3419700"/>
          </a:xfrm>
          <a:prstGeom prst="rect">
            <a:avLst/>
          </a:prstGeom>
          <a:noFill/>
          <a:ln>
            <a:noFill/>
          </a:ln>
        </p:spPr>
      </p:pic>
      <p:sp>
        <p:nvSpPr>
          <p:cNvPr id="96" name="Shape 96"/>
          <p:cNvSpPr txBox="1"/>
          <p:nvPr/>
        </p:nvSpPr>
        <p:spPr>
          <a:xfrm>
            <a:off x="6217600" y="3265975"/>
            <a:ext cx="401700" cy="314400"/>
          </a:xfrm>
          <a:prstGeom prst="rect">
            <a:avLst/>
          </a:prstGeom>
          <a:noFill/>
          <a:ln>
            <a:noFill/>
          </a:ln>
        </p:spPr>
        <p:txBody>
          <a:bodyPr lIns="91425" tIns="91425" rIns="91425" bIns="91425" anchor="t" anchorCtr="0">
            <a:noAutofit/>
          </a:bodyPr>
          <a:lstStyle/>
          <a:p>
            <a:pPr lvl="0" rtl="0">
              <a:spcBef>
                <a:spcPts val="0"/>
              </a:spcBef>
              <a:buNone/>
            </a:pPr>
            <a:r>
              <a:rPr lang="en" sz="1200"/>
              <a:t>30</a:t>
            </a:r>
          </a:p>
        </p:txBody>
      </p:sp>
      <p:sp>
        <p:nvSpPr>
          <p:cNvPr id="97" name="Shape 97"/>
          <p:cNvSpPr txBox="1"/>
          <p:nvPr/>
        </p:nvSpPr>
        <p:spPr>
          <a:xfrm>
            <a:off x="6293800" y="3004825"/>
            <a:ext cx="401700" cy="314400"/>
          </a:xfrm>
          <a:prstGeom prst="rect">
            <a:avLst/>
          </a:prstGeom>
          <a:noFill/>
          <a:ln>
            <a:noFill/>
          </a:ln>
        </p:spPr>
        <p:txBody>
          <a:bodyPr lIns="91425" tIns="91425" rIns="91425" bIns="91425" anchor="t" anchorCtr="0">
            <a:noAutofit/>
          </a:bodyPr>
          <a:lstStyle/>
          <a:p>
            <a:pPr lvl="0" rtl="0">
              <a:spcBef>
                <a:spcPts val="0"/>
              </a:spcBef>
              <a:buNone/>
            </a:pPr>
            <a:r>
              <a:rPr lang="en" sz="1200"/>
              <a:t>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Three different categories </a:t>
            </a:r>
          </a:p>
        </p:txBody>
      </p:sp>
      <p:sp>
        <p:nvSpPr>
          <p:cNvPr id="103" name="Shape 10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a:spcBef>
                <a:spcPts val="0"/>
              </a:spcBef>
            </a:pPr>
            <a:r>
              <a:rPr lang="en"/>
              <a:t>Advertising </a:t>
            </a:r>
          </a:p>
          <a:p>
            <a:pPr marL="457200" lvl="0" indent="-228600">
              <a:spcBef>
                <a:spcPts val="0"/>
              </a:spcBef>
            </a:pPr>
            <a:r>
              <a:rPr lang="en"/>
              <a:t>Sponsoring</a:t>
            </a:r>
          </a:p>
          <a:p>
            <a:pPr marL="457200" lvl="0" indent="-228600">
              <a:spcBef>
                <a:spcPts val="0"/>
              </a:spcBef>
            </a:pPr>
            <a:r>
              <a:rPr lang="en"/>
              <a:t>Community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Results for Advertising </a:t>
            </a:r>
          </a:p>
        </p:txBody>
      </p:sp>
      <p:sp>
        <p:nvSpPr>
          <p:cNvPr id="109" name="Shape 109"/>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solidFill>
                <a:srgbClr val="000000"/>
              </a:solidFill>
            </a:endParaRPr>
          </a:p>
          <a:p>
            <a:pPr lvl="0">
              <a:spcBef>
                <a:spcPts val="0"/>
              </a:spcBef>
              <a:buNone/>
            </a:pPr>
            <a:endParaRPr/>
          </a:p>
        </p:txBody>
      </p:sp>
      <p:pic>
        <p:nvPicPr>
          <p:cNvPr id="110" name="Shape 110"/>
          <p:cNvPicPr preferRelativeResize="0"/>
          <p:nvPr/>
        </p:nvPicPr>
        <p:blipFill>
          <a:blip r:embed="rId3">
            <a:alphaModFix/>
          </a:blip>
          <a:stretch>
            <a:fillRect/>
          </a:stretch>
        </p:blipFill>
        <p:spPr>
          <a:xfrm>
            <a:off x="601200" y="1671049"/>
            <a:ext cx="7673775" cy="2639874"/>
          </a:xfrm>
          <a:prstGeom prst="rect">
            <a:avLst/>
          </a:prstGeom>
          <a:noFill/>
          <a:ln>
            <a:noFill/>
          </a:ln>
        </p:spPr>
      </p:pic>
    </p:spTree>
  </p:cSld>
  <p:clrMapOvr>
    <a:masterClrMapping/>
  </p:clrMapOvr>
</p:sld>
</file>

<file path=ppt/theme/theme1.xml><?xml version="1.0" encoding="utf-8"?>
<a:theme xmlns:a="http://schemas.openxmlformats.org/drawingml/2006/main" name="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TotalTime>
  <Words>3883</Words>
  <Application>Microsoft Office PowerPoint</Application>
  <PresentationFormat>On-screen Show (16:9)</PresentationFormat>
  <Paragraphs>96</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Times New Roman</vt:lpstr>
      <vt:lpstr>simple-dark-2</vt:lpstr>
      <vt:lpstr>PowerPoint Presentation</vt:lpstr>
      <vt:lpstr>Objective </vt:lpstr>
      <vt:lpstr>Survey</vt:lpstr>
      <vt:lpstr>PowerPoint Presentation</vt:lpstr>
      <vt:lpstr>Community visibility  </vt:lpstr>
      <vt:lpstr>Contributions </vt:lpstr>
      <vt:lpstr>The communities idea of their contributions </vt:lpstr>
      <vt:lpstr>Three different categories </vt:lpstr>
      <vt:lpstr>Results for Advertising </vt:lpstr>
      <vt:lpstr>Social Media </vt:lpstr>
      <vt:lpstr>PowerPoint Presentation</vt:lpstr>
      <vt:lpstr>PowerPoint Presentation</vt:lpstr>
      <vt:lpstr>Community was more susceptible to...</vt:lpstr>
      <vt:lpstr>Radio</vt:lpstr>
      <vt:lpstr>Signs</vt:lpstr>
      <vt:lpstr>Sponsoring </vt:lpstr>
      <vt:lpstr>Sponsoring continued </vt:lpstr>
      <vt:lpstr>Taking ownership in the brand </vt:lpstr>
      <vt:lpstr>Pioneer Park sign</vt:lpstr>
      <vt:lpstr>Elgin ball park</vt:lpstr>
      <vt:lpstr>Current activities  </vt:lpstr>
      <vt:lpstr>PowerPoint Presentation</vt:lpstr>
      <vt:lpstr>PowerPoint Presentation</vt:lpstr>
      <vt:lpstr>Conclusion </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wilson zehr</cp:lastModifiedBy>
  <cp:revision>8</cp:revision>
  <dcterms:modified xsi:type="dcterms:W3CDTF">2017-11-16T16:55:49Z</dcterms:modified>
</cp:coreProperties>
</file>